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4" r:id="rId9"/>
    <p:sldId id="263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1982_%D0%B3%D0%BE%D0%B4" TargetMode="External"/><Relationship Id="rId4" Type="http://schemas.openxmlformats.org/officeDocument/2006/relationships/hyperlink" Target="http://ru.wikipedia.org/wiki/1976_%D0%B3%D0%BE%D0%B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rts.ru/tags/4175543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214422"/>
            <a:ext cx="8062912" cy="221457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Классный час: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Герои российского спорта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7343804" cy="1857388"/>
          </a:xfrm>
        </p:spPr>
        <p:txBody>
          <a:bodyPr>
            <a:normAutofit/>
          </a:bodyPr>
          <a:lstStyle/>
          <a:p>
            <a:r>
              <a:rPr lang="ru-RU" sz="4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Подготовила С.В. Сахарова</a:t>
            </a:r>
          </a:p>
          <a:p>
            <a:endParaRPr lang="ru-RU" sz="15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1500" dirty="0" smtClean="0">
              <a:solidFill>
                <a:schemeClr val="bg1"/>
              </a:solidFill>
            </a:endParaRP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Arial Black" pitchFamily="34" charset="0"/>
              </a:rPr>
              <a:t>с. </a:t>
            </a:r>
            <a:r>
              <a:rPr lang="ru-RU" sz="1800" dirty="0" err="1" smtClean="0">
                <a:solidFill>
                  <a:srgbClr val="002060"/>
                </a:solidFill>
                <a:latin typeface="Arial Black" pitchFamily="34" charset="0"/>
              </a:rPr>
              <a:t>Першино</a:t>
            </a:r>
            <a:endParaRPr lang="ru-RU" sz="1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Arial Black" pitchFamily="34" charset="0"/>
              </a:rPr>
              <a:t>2011год</a:t>
            </a:r>
            <a:endParaRPr lang="ru-RU" sz="1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357166"/>
            <a:ext cx="7392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Муниципальное общеобразовательное учреждение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«Першинская средняя общеобразовательная школа»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267494"/>
            <a:ext cx="5757874" cy="1399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Достижения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 descr="C:\Documents and Settings\Admin\Рабочий стол\EBSBPCACP4JLECA21H3TKCAJ8083LCAC38A8QCAMCJ8CCCAAEHD7MCA2TIXHTCAKFCG0GCA94KFI6CAY9162NCA378TJNCAKO8FYVCAZDDZW5CAPNOK3QCAUU1L9OCAQ9M5MACAMZ54Y2CAJHC4A5CAUCOGE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1943114" cy="2428892"/>
          </a:xfrm>
          <a:prstGeom prst="rect">
            <a:avLst/>
          </a:prstGeom>
          <a:noFill/>
        </p:spPr>
      </p:pic>
      <p:pic>
        <p:nvPicPr>
          <p:cNvPr id="7" name="Picture 3" descr="C:\Documents and Settings\Admin\Рабочий стол\2379498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286124"/>
            <a:ext cx="2928958" cy="326164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428992" y="1714488"/>
            <a:ext cx="535783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Выиграла все возможные золотые медали на Олимпиаде 1972 года в </a:t>
            </a:r>
            <a:r>
              <a:rPr lang="ru-RU" sz="1200" dirty="0" smtClean="0">
                <a:solidFill>
                  <a:schemeClr val="bg1"/>
                </a:solidFill>
              </a:rPr>
              <a:t>Саппоро(10 </a:t>
            </a:r>
            <a:r>
              <a:rPr lang="ru-RU" sz="1200" dirty="0" smtClean="0">
                <a:solidFill>
                  <a:schemeClr val="bg1"/>
                </a:solidFill>
              </a:rPr>
              <a:t>км, 5 км и эстафета 3х5 км);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Олимпийская чемпионка 1976 </a:t>
            </a:r>
            <a:r>
              <a:rPr lang="ru-RU" sz="1200" dirty="0" err="1" smtClean="0">
                <a:solidFill>
                  <a:schemeClr val="bg1"/>
                </a:solidFill>
              </a:rPr>
              <a:t>годав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smtClean="0">
                <a:solidFill>
                  <a:schemeClr val="bg1"/>
                </a:solidFill>
              </a:rPr>
              <a:t>эстафете 3х5 км; </a:t>
            </a:r>
          </a:p>
          <a:p>
            <a:pPr algn="just"/>
            <a:r>
              <a:rPr lang="ru-RU" sz="1200" dirty="0" err="1" smtClean="0">
                <a:solidFill>
                  <a:schemeClr val="bg1"/>
                </a:solidFill>
              </a:rPr>
              <a:t>Вице-чемпионка</a:t>
            </a:r>
            <a:r>
              <a:rPr lang="ru-RU" sz="1200" dirty="0" smtClean="0">
                <a:solidFill>
                  <a:schemeClr val="bg1"/>
                </a:solidFill>
              </a:rPr>
              <a:t> Олимпийских игр 1968 </a:t>
            </a:r>
            <a:r>
              <a:rPr lang="ru-RU" sz="1200" dirty="0" smtClean="0">
                <a:solidFill>
                  <a:schemeClr val="bg1"/>
                </a:solidFill>
              </a:rPr>
              <a:t>года(5 </a:t>
            </a:r>
            <a:r>
              <a:rPr lang="ru-RU" sz="1200" dirty="0" smtClean="0">
                <a:solidFill>
                  <a:schemeClr val="bg1"/>
                </a:solidFill>
              </a:rPr>
              <a:t>км, только падение Кулаковой за 500 метров до финиша позволило шведке </a:t>
            </a:r>
            <a:r>
              <a:rPr lang="ru-RU" sz="1200" dirty="0" err="1" smtClean="0">
                <a:solidFill>
                  <a:schemeClr val="bg1"/>
                </a:solidFill>
              </a:rPr>
              <a:t>Тойни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Густафссон</a:t>
            </a:r>
            <a:r>
              <a:rPr lang="ru-RU" sz="1200" dirty="0" smtClean="0">
                <a:solidFill>
                  <a:schemeClr val="bg1"/>
                </a:solidFill>
              </a:rPr>
              <a:t> опередить советскую лыжницу) и 1980 </a:t>
            </a:r>
            <a:r>
              <a:rPr lang="ru-RU" sz="1200" dirty="0" smtClean="0">
                <a:solidFill>
                  <a:schemeClr val="bg1"/>
                </a:solidFill>
              </a:rPr>
              <a:t>года(эстафета </a:t>
            </a:r>
            <a:r>
              <a:rPr lang="ru-RU" sz="1200" dirty="0" smtClean="0">
                <a:solidFill>
                  <a:schemeClr val="bg1"/>
                </a:solidFill>
              </a:rPr>
              <a:t>4х5 км);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Бронзовый призёр Олимпийских игр 1968 года (эстафета 3х5 км) и 1976 года (5 км);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Выиграла все возможные золотые медали также и на чемпионате мира 1974 года в </a:t>
            </a:r>
            <a:r>
              <a:rPr lang="ru-RU" sz="1200" dirty="0" err="1" smtClean="0">
                <a:solidFill>
                  <a:schemeClr val="bg1"/>
                </a:solidFill>
              </a:rPr>
              <a:t>Фалуне</a:t>
            </a:r>
            <a:r>
              <a:rPr lang="ru-RU" sz="1200" dirty="0" smtClean="0">
                <a:solidFill>
                  <a:schemeClr val="bg1"/>
                </a:solidFill>
              </a:rPr>
              <a:t> (10 км, 5 км и 4х5 км);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Двукратная чемпионка мира 1970 года на 5 км и в эстафете 3х5 км;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39-кратная чемпионка СССР в 1969—1981 годах.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Обладательница самого первого Кубка мира 1978/79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В </a:t>
            </a:r>
            <a:r>
              <a:rPr lang="ru-RU" sz="1200" dirty="0" smtClean="0">
                <a:solidFill>
                  <a:schemeClr val="bg1"/>
                </a:solidFill>
                <a:hlinkClick r:id="rId4" action="ppaction://hlinkfile" tooltip="1976 год"/>
              </a:rPr>
              <a:t>1976 году</a:t>
            </a:r>
            <a:r>
              <a:rPr lang="ru-RU" sz="1200" dirty="0" smtClean="0">
                <a:solidFill>
                  <a:schemeClr val="bg1"/>
                </a:solidFill>
              </a:rPr>
              <a:t> на Олимпиаде в </a:t>
            </a:r>
            <a:r>
              <a:rPr lang="ru-RU" sz="1200" dirty="0" err="1" smtClean="0">
                <a:solidFill>
                  <a:schemeClr val="bg1"/>
                </a:solidFill>
              </a:rPr>
              <a:t>Инсбрукезаняла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smtClean="0">
                <a:solidFill>
                  <a:schemeClr val="bg1"/>
                </a:solidFill>
              </a:rPr>
              <a:t>в гонке на 5 км третье место, но за применение </a:t>
            </a:r>
            <a:r>
              <a:rPr lang="ru-RU" sz="1200" dirty="0" smtClean="0">
                <a:solidFill>
                  <a:schemeClr val="bg1"/>
                </a:solidFill>
              </a:rPr>
              <a:t>эфедрина(</a:t>
            </a:r>
            <a:r>
              <a:rPr lang="ru-RU" sz="1200" dirty="0" err="1" smtClean="0">
                <a:solidFill>
                  <a:schemeClr val="bg1"/>
                </a:solidFill>
              </a:rPr>
              <a:t>МОКбыло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smtClean="0">
                <a:solidFill>
                  <a:schemeClr val="bg1"/>
                </a:solidFill>
              </a:rPr>
              <a:t>установлено, что закапывала в нос от простуды) была лишена бронзовой медали. Награда досталась советской лыжнице Нине </a:t>
            </a:r>
            <a:r>
              <a:rPr lang="ru-RU" sz="1200" dirty="0" err="1" smtClean="0">
                <a:solidFill>
                  <a:schemeClr val="bg1"/>
                </a:solidFill>
              </a:rPr>
              <a:t>Балдычёвой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smtClean="0">
                <a:solidFill>
                  <a:schemeClr val="bg1"/>
                </a:solidFill>
              </a:rPr>
              <a:t>занявшей 4-е место. Тем не менее, дисквалификации Кулаковой на следующие гонки (10 км и эстафета) не последовало.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Завершила спортивную карьеру в </a:t>
            </a:r>
            <a:r>
              <a:rPr lang="ru-RU" sz="1200" dirty="0" smtClean="0">
                <a:solidFill>
                  <a:schemeClr val="bg1"/>
                </a:solidFill>
                <a:hlinkClick r:id="rId5" action="ppaction://hlinkfile" tooltip="1982 год"/>
              </a:rPr>
              <a:t>1982 году</a:t>
            </a:r>
            <a:r>
              <a:rPr lang="ru-RU" sz="1200" dirty="0" smtClean="0">
                <a:solidFill>
                  <a:schemeClr val="bg1"/>
                </a:solidFill>
              </a:rPr>
              <a:t>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267494"/>
            <a:ext cx="5186370" cy="1399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А.В. Карелин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 descr="C:\Documents and Settings\Admin\Мои документы\Мои рисунки\object_66_1309886008_3225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2905125" cy="2667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57554" y="1500175"/>
            <a:ext cx="54292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bg1"/>
                </a:solidFill>
              </a:rPr>
              <a:t>Александр Карелин начал заниматься спортом в родном городе Новосибирске. В 1981 году он записался в спорткомплекс «Динамо» в секцию классической борьбы при электротехническом институте. Первый тренер Карелина Виктор </a:t>
            </a:r>
            <a:r>
              <a:rPr lang="ru-RU" sz="1600" dirty="0" smtClean="0">
                <a:solidFill>
                  <a:schemeClr val="bg1"/>
                </a:solidFill>
              </a:rPr>
              <a:t>Кузнецов, </a:t>
            </a:r>
            <a:r>
              <a:rPr lang="ru-RU" sz="1600" dirty="0" smtClean="0">
                <a:solidFill>
                  <a:schemeClr val="bg1"/>
                </a:solidFill>
              </a:rPr>
              <a:t>остался его единственным наставником на всю спортивную жизнь. В 1985 году пришёл первый успех — он стал чемпионом мира среди молодёжи.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</a:rPr>
              <a:t>В 1982 Карелин занял 3 место на первенстве города Новосибирска среди юношей, в 1983 — 1 место на первенстве города среди юношей, в 1984 — 1 место на первенстве РСФСР среди юношей (1966-67 г. р.). В 1985 году Карелин одержал победы на Всесоюзном турнире памяти «Молодогвардейцев» среди юниоров (1966-67 г. </a:t>
            </a:r>
            <a:r>
              <a:rPr lang="ru-RU" sz="1600" dirty="0" err="1" smtClean="0">
                <a:solidFill>
                  <a:schemeClr val="bg1"/>
                </a:solidFill>
              </a:rPr>
              <a:t>р</a:t>
            </a:r>
            <a:r>
              <a:rPr lang="ru-RU" sz="1600" dirty="0" smtClean="0">
                <a:solidFill>
                  <a:schemeClr val="bg1"/>
                </a:solidFill>
              </a:rPr>
              <a:t>), </a:t>
            </a:r>
            <a:r>
              <a:rPr lang="ru-RU" sz="1600" dirty="0" err="1" smtClean="0">
                <a:solidFill>
                  <a:schemeClr val="bg1"/>
                </a:solidFill>
              </a:rPr>
              <a:t>межународном</a:t>
            </a:r>
            <a:r>
              <a:rPr lang="ru-RU" sz="1600" dirty="0" smtClean="0">
                <a:solidFill>
                  <a:schemeClr val="bg1"/>
                </a:solidFill>
              </a:rPr>
              <a:t> турнире в </a:t>
            </a:r>
            <a:r>
              <a:rPr lang="ru-RU" sz="1600" dirty="0" err="1" smtClean="0">
                <a:solidFill>
                  <a:schemeClr val="bg1"/>
                </a:solidFill>
              </a:rPr>
              <a:t>Белорусии</a:t>
            </a:r>
            <a:r>
              <a:rPr lang="ru-RU" sz="1600" dirty="0" smtClean="0">
                <a:solidFill>
                  <a:schemeClr val="bg1"/>
                </a:solidFill>
              </a:rPr>
              <a:t>, на первенстве СССР среди юниоров (1965-66 г. р.), на первенстве мира среди юниоров (1965-67 г. р.). В этом году выполнил норматив мастера спорта международного </a:t>
            </a:r>
            <a:r>
              <a:rPr lang="ru-RU" sz="1600" dirty="0" smtClean="0">
                <a:solidFill>
                  <a:schemeClr val="bg1"/>
                </a:solidFill>
              </a:rPr>
              <a:t>класса.</a:t>
            </a:r>
            <a:endParaRPr lang="ru-RU" sz="1600" dirty="0" smtClean="0">
              <a:solidFill>
                <a:schemeClr val="bg1"/>
              </a:solidFill>
            </a:endParaRPr>
          </a:p>
        </p:txBody>
      </p:sp>
      <p:pic>
        <p:nvPicPr>
          <p:cNvPr id="6" name="Picture 2" descr="C:\Documents and Settings\Admin\Мои документы\Мои рисунки\13_karelin_A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1" y="3357562"/>
            <a:ext cx="3145894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267494"/>
            <a:ext cx="3900486" cy="1018366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Результаты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4" name="Picture 4" descr="C:\Documents and Settings\Admin\Мои документы\Мои рисунки\1210773726_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6369"/>
          <a:stretch>
            <a:fillRect/>
          </a:stretch>
        </p:blipFill>
        <p:spPr bwMode="auto">
          <a:xfrm>
            <a:off x="285720" y="428605"/>
            <a:ext cx="4007381" cy="2714644"/>
          </a:xfrm>
          <a:prstGeom prst="rect">
            <a:avLst/>
          </a:prstGeom>
          <a:noFill/>
        </p:spPr>
      </p:pic>
      <p:pic>
        <p:nvPicPr>
          <p:cNvPr id="5" name="Picture 3" descr="C:\Documents and Settings\Admin\Мои документы\Мои рисунки\si-karelin07-thumb-500x36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428736"/>
            <a:ext cx="4071966" cy="299696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3643314"/>
            <a:ext cx="564360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В 1986 году Карелин победил на следующих соревнованиях: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Первенство СССР среди юниоров. 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IV летняя Спартакиада народов РСФСР. 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Международный турнир памяти Ивана </a:t>
            </a:r>
            <a:r>
              <a:rPr lang="ru-RU" sz="1400" dirty="0" err="1" smtClean="0">
                <a:solidFill>
                  <a:schemeClr val="bg1"/>
                </a:solidFill>
              </a:rPr>
              <a:t>Поддубного</a:t>
            </a:r>
            <a:r>
              <a:rPr lang="ru-RU" sz="14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Спартакиада народов СССР. 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Первенство Европы среди юниоров (1966-67 г. р.). 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Чемпионат РСФСР. 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Результаты в 1987 году: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2 место на чемпионате СССР, проиграл в последний раз — Игорю </a:t>
            </a:r>
            <a:r>
              <a:rPr lang="ru-RU" sz="1400" dirty="0" err="1" smtClean="0">
                <a:solidFill>
                  <a:schemeClr val="bg1"/>
                </a:solidFill>
              </a:rPr>
              <a:t>Растороцкому</a:t>
            </a:r>
            <a:r>
              <a:rPr lang="ru-RU" sz="1400" dirty="0" smtClean="0">
                <a:solidFill>
                  <a:schemeClr val="bg1"/>
                </a:solidFill>
              </a:rPr>
              <a:t> со счётом 0-1 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1 место на чемпионате Европы 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1 место на Кубке мира 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1 место на чемпионате РСФСР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Давайте ответим?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983179"/>
          </a:xfrm>
        </p:spPr>
        <p:txBody>
          <a:bodyPr/>
          <a:lstStyle/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  <a:latin typeface="Arial Black" pitchFamily="34" charset="0"/>
              </a:rPr>
              <a:t>М. М. Ботвинник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  <a:latin typeface="Arial Black" pitchFamily="34" charset="0"/>
              </a:rPr>
              <a:t>Ю. П. Власов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  <a:latin typeface="Arial Black" pitchFamily="34" charset="0"/>
              </a:rPr>
              <a:t>В. А. Третьяк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  <a:latin typeface="Arial Black" pitchFamily="34" charset="0"/>
              </a:rPr>
              <a:t>Л.П. Скобликова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  <a:latin typeface="Arial Black" pitchFamily="34" charset="0"/>
              </a:rPr>
              <a:t>Г. Кулакова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  <a:latin typeface="Arial Black" pitchFamily="34" charset="0"/>
              </a:rPr>
              <a:t>А.В. Карелин</a:t>
            </a:r>
          </a:p>
          <a:p>
            <a:pPr>
              <a:buNone/>
            </a:pPr>
            <a:endParaRPr lang="ru-RU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643438" y="1285860"/>
            <a:ext cx="128588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43636" y="1142984"/>
            <a:ext cx="2406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шахматист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643438" y="1928802"/>
            <a:ext cx="128588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643438" y="2643182"/>
            <a:ext cx="128588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643438" y="3286124"/>
            <a:ext cx="128588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643438" y="4000504"/>
            <a:ext cx="128588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643438" y="4643446"/>
            <a:ext cx="128588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43636" y="1857364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штангист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3636" y="257174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хоккеист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2198" y="3143248"/>
            <a:ext cx="3071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конькобежец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43636" y="3857628"/>
            <a:ext cx="2069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лыжница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72198" y="4500570"/>
            <a:ext cx="30835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б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орьба 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</a:rPr>
              <a:t>греко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– 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римская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267494"/>
            <a:ext cx="5757874" cy="13990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Михаил Моисеевич Ботвинник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1882808"/>
            <a:ext cx="5614998" cy="4572000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Михаил Моисеевич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родился 17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августа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1911 года в дачном посёлке Куоккала в семье зубного техника Моисея Гиршовича Ботвинника и зубного врача Шифры Самойловны Рабинович</a:t>
            </a:r>
            <a:r>
              <a:rPr lang="ru-RU" sz="1400" baseline="30000" dirty="0" smtClean="0">
                <a:solidFill>
                  <a:schemeClr val="accent6">
                    <a:lumMod val="50000"/>
                  </a:schemeClr>
                </a:solidFill>
                <a:hlinkClick r:id="" action="ppaction://hlinkfile"/>
              </a:rPr>
              <a:t>[2]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В сентябре 1923 года в возрасте 12 лет знакомится с шахматами и в это же время года принимает участие в школьном турнире (157-я школа)</a:t>
            </a:r>
            <a:r>
              <a:rPr lang="ru-RU" sz="1400" baseline="30000" dirty="0" smtClean="0">
                <a:solidFill>
                  <a:schemeClr val="accent6">
                    <a:lumMod val="50000"/>
                  </a:schemeClr>
                </a:solidFill>
                <a:hlinkClick r:id="" action="ppaction://hlinkfile"/>
              </a:rPr>
              <a:t>[3]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. В дальнейшем начинает заниматься по книгам, среди них «Шахматный листок» М. 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Чигориназа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1876—1877 годы. Позже приобретает учебники дебютов Н. 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Грекова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и В. 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Ненарокова</a:t>
            </a:r>
            <a:r>
              <a:rPr lang="ru-RU" sz="1400" baseline="30000" dirty="0" smtClean="0">
                <a:solidFill>
                  <a:schemeClr val="accent6">
                    <a:lumMod val="50000"/>
                  </a:schemeClr>
                </a:solidFill>
                <a:hlinkClick r:id="" action="ppaction://hlinkfile"/>
              </a:rPr>
              <a:t>]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Во время гастролей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Э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Ласкера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Ленинграде записывает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его сыгранные партии со своими комментариями. Весной следующего года добивается своей первой турнирной победы на чемпионате школы. После этого посещает городское шахматное собрание и становится его членом, для этого добавляет себе возраст</a:t>
            </a:r>
            <a:r>
              <a:rPr lang="ru-RU" sz="1400" baseline="30000" dirty="0" smtClean="0">
                <a:solidFill>
                  <a:schemeClr val="accent6">
                    <a:lumMod val="50000"/>
                  </a:schemeClr>
                </a:solidFill>
                <a:hlinkClick r:id="" action="ppaction://hlinkfile"/>
              </a:rPr>
              <a:t>[5]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2" descr="C:\Documents and Settings\Admin\Рабочий стол\Botvinnik_%281927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2125660" cy="3689314"/>
          </a:xfrm>
          <a:prstGeom prst="rect">
            <a:avLst/>
          </a:prstGeom>
          <a:noFill/>
        </p:spPr>
      </p:pic>
      <p:pic>
        <p:nvPicPr>
          <p:cNvPr id="5" name="Picture 3" descr="C:\Documents and Settings\Admin\Рабочий стол\botvinniklevenfish1937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14282" y="4000504"/>
            <a:ext cx="3303840" cy="26177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67494"/>
            <a:ext cx="5686436" cy="1399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Юрий Петрович Власов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2" descr="C:\Documents and Settings\Admin\Рабочий стол\vlaso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2413000" cy="34544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928926" y="1500174"/>
            <a:ext cx="58579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Юрий Власов родился 5 декабря 1935 года в городе Макеевка Донецкой области. Отец Юрия — Петр </a:t>
            </a:r>
            <a:r>
              <a:rPr lang="ru-RU" dirty="0" err="1" smtClean="0">
                <a:solidFill>
                  <a:schemeClr val="bg1"/>
                </a:solidFill>
              </a:rPr>
              <a:t>Парфенович</a:t>
            </a:r>
            <a:r>
              <a:rPr lang="ru-RU" dirty="0" smtClean="0">
                <a:solidFill>
                  <a:schemeClr val="bg1"/>
                </a:solidFill>
              </a:rPr>
              <a:t> был разведчиком, дипломатом, журналистом и специалистом по Китаю. Мать — Мария Даниловна была заведующей библиотекой.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В 1953 году Юрий окончил с отличием Саратовское суворовское училище, в 1959 году Военно-воздушную инженерную академию имени Н. Е. Жуковского в Москве. После окончания академии ему было присвоено звание старшего лейтенанта по специальности «Инженер по авиационной радиосвязи».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С 1960 по 1968 годы Власов был инспектором по спорту ЦСКА. В 1968 году в звании капитана был уволен по собственному желанию.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5572164" cy="87549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Спортивная карьера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5186370" cy="50260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Впервые </a:t>
            </a:r>
            <a:r>
              <a:rPr lang="ru-RU" dirty="0" smtClean="0">
                <a:solidFill>
                  <a:schemeClr val="bg1"/>
                </a:solidFill>
              </a:rPr>
              <a:t>рекордсменом СССР Юрий Власов стал весной 1957 года, с результатами: рывок — 145,5 кг, толчок — 183,0 кг. Первого успеха на чемпионатах СССР Юрий достиг в 1958 году, заняв при этом 3-е место с общим результатом 470 кг. В 1959 году ему удалось захватить лидерство в тяжелом весе, и он не проигрывал до Олимпийских игр 1964 года</a:t>
            </a:r>
          </a:p>
          <a:p>
            <a:pPr algn="just"/>
            <a:endParaRPr lang="ru-RU" dirty="0"/>
          </a:p>
        </p:txBody>
      </p:sp>
      <p:pic>
        <p:nvPicPr>
          <p:cNvPr id="4" name="Picture 4" descr="C:\Documents and Settings\Admin\Рабочий стол\8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28604"/>
            <a:ext cx="2500330" cy="3386451"/>
          </a:xfrm>
          <a:prstGeom prst="rect">
            <a:avLst/>
          </a:prstGeom>
          <a:noFill/>
        </p:spPr>
      </p:pic>
      <p:pic>
        <p:nvPicPr>
          <p:cNvPr id="5" name="Picture 3" descr="C:\Documents and Settings\Admin\Рабочий стол\586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857628"/>
            <a:ext cx="21145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67494"/>
            <a:ext cx="5900750" cy="1399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В. А. Третьяк</a:t>
            </a:r>
            <a:endParaRPr lang="ru-RU" sz="3600" b="1" dirty="0">
              <a:solidFill>
                <a:srgbClr val="FFC000"/>
              </a:solidFill>
            </a:endParaRPr>
          </a:p>
        </p:txBody>
      </p:sp>
      <p:pic>
        <p:nvPicPr>
          <p:cNvPr id="8" name="Picture 2" descr="C:\Documents and Settings\Admin\Рабочий стол\200px-Vladislav_Tretia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5720" y="1142984"/>
            <a:ext cx="1905000" cy="25908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285984" y="1428736"/>
            <a:ext cx="65722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bg1"/>
                </a:solidFill>
              </a:rPr>
              <a:t>Владислав Третьяк родился 25 апреля 1955 года в селе </a:t>
            </a:r>
            <a:r>
              <a:rPr lang="ru-RU" sz="1600" dirty="0" err="1" smtClean="0">
                <a:solidFill>
                  <a:schemeClr val="bg1"/>
                </a:solidFill>
              </a:rPr>
              <a:t>Орудьево</a:t>
            </a:r>
            <a:r>
              <a:rPr lang="ru-RU" sz="1600" dirty="0" smtClean="0">
                <a:solidFill>
                  <a:schemeClr val="bg1"/>
                </a:solidFill>
              </a:rPr>
              <a:t> Московской области. В 11 лет начал заниматься хоккеем в ДЮСШ ЦСКА. Вначале играл на позиции нападающего, но формы на него, как правило, не хватало, а вратаря у команды не было, поэтому он попросил поставить его в </a:t>
            </a:r>
            <a:r>
              <a:rPr lang="ru-RU" sz="1600" dirty="0" smtClean="0">
                <a:solidFill>
                  <a:schemeClr val="bg1"/>
                </a:solidFill>
              </a:rPr>
              <a:t>ворота. В </a:t>
            </a:r>
            <a:r>
              <a:rPr lang="ru-RU" sz="1600" dirty="0" smtClean="0">
                <a:solidFill>
                  <a:schemeClr val="bg1"/>
                </a:solidFill>
              </a:rPr>
              <a:t>конце 60-х тренер </a:t>
            </a:r>
            <a:r>
              <a:rPr lang="ru-RU" sz="1600" dirty="0" smtClean="0">
                <a:solidFill>
                  <a:schemeClr val="bg1"/>
                </a:solidFill>
              </a:rPr>
              <a:t>ЦСКА Тарасов</a:t>
            </a:r>
            <a:r>
              <a:rPr lang="ru-RU" sz="1600" dirty="0" smtClean="0">
                <a:solidFill>
                  <a:schemeClr val="bg1"/>
                </a:solidFill>
                <a:hlinkClick r:id="rId3"/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начал давать Третьяку тренироваться вместе с главной командой ЦСКА. Вместе с ЦСКА Третьяк 13 раз выиграл чемпионат СССР (1970—1973, 1975, 1977—1984) и выиграл Кубок Европы (1970-1974, 1976, 1978-1984).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</a:rPr>
              <a:t>За сборную СССР Третьяк начал выступать в 1970 году. Вместе со сборной Владислав 10 раз выиграл чемпионат мира (1970, 1971, 1973—1975, 1978, 1979, 1981—1983), трижды стал олимпийским чемпионом (1972, 1976, 1984), выиграл кубок Канады-1981 и кубок вызова-1979 (турнир, который организовала НХЛ вместо своего матча всех звезд. 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</a:rPr>
              <a:t>В 2000 году вошел в Президентский </a:t>
            </a:r>
            <a:r>
              <a:rPr lang="ru-RU" sz="1600" dirty="0" smtClean="0">
                <a:solidFill>
                  <a:schemeClr val="bg1"/>
                </a:solidFill>
              </a:rPr>
              <a:t>Александрович </a:t>
            </a:r>
            <a:r>
              <a:rPr lang="ru-RU" sz="1600" dirty="0" smtClean="0">
                <a:solidFill>
                  <a:schemeClr val="bg1"/>
                </a:solidFill>
              </a:rPr>
              <a:t>является президентом Федерации хоккея России.</a:t>
            </a:r>
            <a:endParaRPr lang="ru-RU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Л.П. Скобликова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882808"/>
            <a:ext cx="6400816" cy="457200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Скобликова Лидия Павловна (род. в 1939) - шестикратная олимпийская чемпионка мира по скоростному бегу на коньках: 1960 г. - на дистанциях 1500 и 3000 м, 1964 г. - на 500,1000,1500 и 3000 м. Первая в мире представительница женского спорта, установившая на Олимпийских играх мировой рекорд: 1960 г. - прошла дистанцию 1500 м за 2 минуты 25,2 секунды. Стала абсолютной чемпионкой мира в классическом многоборье в 1963 и 1964 гг., выиграв при этом все четыре дистанции. Неоднократно устанавливала мировые рекорды. Основала благотворительный "Фонд им. Лидии Скобликовой", имеет ученую степень кандидата исторических наук.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Родилась 8 марта 1939 г. в городе Златоусте (на Урале) в большой семье. Ее родители были рабочими и воспитывали пятерых детей. С детства Лида любила подвижные игры, увлекалась волейболом и баскетболом.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 err="1" smtClean="0">
                <a:solidFill>
                  <a:schemeClr val="bg1"/>
                </a:solidFill>
              </a:rPr>
              <a:t>златоустовской</a:t>
            </a:r>
            <a:r>
              <a:rPr lang="ru-RU" dirty="0" smtClean="0">
                <a:solidFill>
                  <a:schemeClr val="bg1"/>
                </a:solidFill>
              </a:rPr>
              <a:t> спортивной школе она начала заниматься лыжами, затем конькобежным спортом. После поступления в Челябинский педагогический институт продолжила занятия спортом.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В январе 1957 г. Скобликова впервые заняла первое место на чемпионате республике по конькобежному спорту. Это придало ей уверенности в своих силах, и она продолжала одерживать победы, став призером первенства СССР, чемпионкой профсоюзов.</a:t>
            </a:r>
          </a:p>
          <a:p>
            <a:endParaRPr lang="ru-RU" dirty="0"/>
          </a:p>
        </p:txBody>
      </p:sp>
      <p:pic>
        <p:nvPicPr>
          <p:cNvPr id="4" name="Picture 2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928802"/>
            <a:ext cx="1943110" cy="2590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267494"/>
            <a:ext cx="5543560" cy="1399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Победы!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3" descr="C:\Documents and Settings\Admin\Рабочий стол\70804_skoblikov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2041936" cy="2500330"/>
          </a:xfrm>
          <a:prstGeom prst="rect">
            <a:avLst/>
          </a:prstGeom>
          <a:noFill/>
        </p:spPr>
      </p:pic>
      <p:pic>
        <p:nvPicPr>
          <p:cNvPr id="8" name="Picture 4" descr="C:\Documents and Settings\Admin\Рабочий стол\200138_zima1917.jpg"/>
          <p:cNvPicPr>
            <a:picLocks noChangeAspect="1" noChangeArrowheads="1"/>
          </p:cNvPicPr>
          <p:nvPr/>
        </p:nvPicPr>
        <p:blipFill>
          <a:blip r:embed="rId3"/>
          <a:srcRect l="14114" r="13551"/>
          <a:stretch>
            <a:fillRect/>
          </a:stretch>
        </p:blipFill>
        <p:spPr bwMode="auto">
          <a:xfrm>
            <a:off x="142844" y="3643314"/>
            <a:ext cx="2928958" cy="303689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14678" y="1785926"/>
            <a:ext cx="57150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На своих первых Олимпийских играх в </a:t>
            </a:r>
            <a:r>
              <a:rPr lang="ru-RU" sz="1400" dirty="0" err="1" smtClean="0">
                <a:solidFill>
                  <a:schemeClr val="bg1"/>
                </a:solidFill>
              </a:rPr>
              <a:t>Скво-Вэлли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</a:t>
            </a:r>
            <a:r>
              <a:rPr lang="ru-RU" sz="1400" dirty="0" smtClean="0">
                <a:solidFill>
                  <a:schemeClr val="bg1"/>
                </a:solidFill>
              </a:rPr>
              <a:t> 1960 г. Лидия </a:t>
            </a:r>
            <a:r>
              <a:rPr lang="ru-RU" sz="1400" dirty="0" smtClean="0">
                <a:solidFill>
                  <a:schemeClr val="bg1"/>
                </a:solidFill>
              </a:rPr>
              <a:t>Скобликова </a:t>
            </a:r>
            <a:r>
              <a:rPr lang="ru-RU" sz="1400" dirty="0" smtClean="0">
                <a:solidFill>
                  <a:schemeClr val="bg1"/>
                </a:solidFill>
              </a:rPr>
              <a:t>в сложнейшей борьбе получила золотую медаль на дистанциях 1500 и 3000 м, установив на первой их них мировой рекорд. После возвращения домой чемпионка вышла замуж за однокурсника - мастера спорта по спортивной ходьбе Александра </a:t>
            </a:r>
            <a:r>
              <a:rPr lang="ru-RU" sz="1400" dirty="0" err="1" smtClean="0">
                <a:solidFill>
                  <a:schemeClr val="bg1"/>
                </a:solidFill>
              </a:rPr>
              <a:t>Полозкова</a:t>
            </a:r>
            <a:r>
              <a:rPr lang="ru-RU" sz="1400" dirty="0" smtClean="0">
                <a:solidFill>
                  <a:schemeClr val="bg1"/>
                </a:solidFill>
              </a:rPr>
              <a:t>. В 1963 г. на чемпионате мира в Японии Скобликова победила на всех четырех дистанциях, став абсолютной чемпионкой и установив мировой рекорд на дистанции 1000 м - 1 минута 31,8 секунды. А в 1964 г. "уральская молния" смогла снова повторить свой победный марш, добившись лучших результатов на всех четырех дистанциях и звания абсолютной чемпионки Олимпиады.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Будучи тренером, Лидия Павловна Скобликова защитила диссертацию и стала кандидатом исторических наук. В 1983 г. Хуан Антонио </a:t>
            </a:r>
            <a:r>
              <a:rPr lang="ru-RU" sz="1400" dirty="0" err="1" smtClean="0">
                <a:solidFill>
                  <a:schemeClr val="bg1"/>
                </a:solidFill>
              </a:rPr>
              <a:t>Самаранч</a:t>
            </a:r>
            <a:r>
              <a:rPr lang="ru-RU" sz="1400" dirty="0" smtClean="0">
                <a:solidFill>
                  <a:schemeClr val="bg1"/>
                </a:solidFill>
              </a:rPr>
              <a:t> - президент Международного олимпийского комитета - вручил звезде конькобежного спорта серебряный знак олимпийского ордена "за вклад в популяризацию олимпийских идеалов и выдающиеся достижения в спорте".</a:t>
            </a:r>
            <a:endParaRPr lang="ru-RU" sz="1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Documents and Settings\Admin\Мои документы\Мои рисунки\untitled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2357454" cy="314327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14678" y="2274838"/>
            <a:ext cx="52864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Родилась в многодетной семье (2 брата и 7 сестёр). Отец Галины погиб на фронте. В юности работала дояркой в совхозе «</a:t>
            </a:r>
            <a:r>
              <a:rPr lang="ru-RU" dirty="0" err="1" smtClean="0">
                <a:solidFill>
                  <a:schemeClr val="bg1"/>
                </a:solidFill>
              </a:rPr>
              <a:t>Воткинский</a:t>
            </a:r>
            <a:r>
              <a:rPr lang="ru-RU" dirty="0" smtClean="0">
                <a:solidFill>
                  <a:schemeClr val="bg1"/>
                </a:solidFill>
              </a:rPr>
              <a:t>». </a:t>
            </a:r>
            <a:r>
              <a:rPr lang="ru-RU" dirty="0" smtClean="0">
                <a:solidFill>
                  <a:schemeClr val="bg1"/>
                </a:solidFill>
              </a:rPr>
              <a:t>Начала серьёзно </a:t>
            </a:r>
            <a:r>
              <a:rPr lang="ru-RU" dirty="0" smtClean="0">
                <a:solidFill>
                  <a:schemeClr val="bg1"/>
                </a:solidFill>
              </a:rPr>
              <a:t>тренироваться под руководством Петра </a:t>
            </a:r>
            <a:r>
              <a:rPr lang="ru-RU" dirty="0" err="1" smtClean="0">
                <a:solidFill>
                  <a:schemeClr val="bg1"/>
                </a:solidFill>
              </a:rPr>
              <a:t>Наймушина</a:t>
            </a:r>
            <a:r>
              <a:rPr lang="ru-RU" dirty="0" smtClean="0">
                <a:solidFill>
                  <a:schemeClr val="bg1"/>
                </a:solidFill>
              </a:rPr>
              <a:t>. В 1962 году окончила Ижевское педагогическое училище.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7620" y="928670"/>
            <a:ext cx="3227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Галина Куликова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8">
      <a:dk1>
        <a:sysClr val="windowText" lastClr="000000"/>
      </a:dk1>
      <a:lt1>
        <a:sysClr val="window" lastClr="FFFFFF"/>
      </a:lt1>
      <a:dk2>
        <a:srgbClr val="0192CD"/>
      </a:dk2>
      <a:lt2>
        <a:srgbClr val="0192CD"/>
      </a:lt2>
      <a:accent1>
        <a:srgbClr val="FBC385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135</TotalTime>
  <Words>1117</Words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Классный час:  «Герои российского спорта»</vt:lpstr>
      <vt:lpstr>Давайте ответим?</vt:lpstr>
      <vt:lpstr>Михаил Моисеевич Ботвинник</vt:lpstr>
      <vt:lpstr>Юрий Петрович Власов</vt:lpstr>
      <vt:lpstr>Спортивная карьера </vt:lpstr>
      <vt:lpstr>В. А. Третьяк</vt:lpstr>
      <vt:lpstr>Л.П. Скобликова</vt:lpstr>
      <vt:lpstr>Победы!</vt:lpstr>
      <vt:lpstr>Слайд 9</vt:lpstr>
      <vt:lpstr>Достижения</vt:lpstr>
      <vt:lpstr>А.В. Карелин</vt:lpstr>
      <vt:lpstr>Результаты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15</cp:revision>
  <dcterms:modified xsi:type="dcterms:W3CDTF">2011-11-30T16:30:53Z</dcterms:modified>
</cp:coreProperties>
</file>