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79" r:id="rId3"/>
    <p:sldId id="278" r:id="rId4"/>
    <p:sldId id="272" r:id="rId5"/>
    <p:sldId id="273" r:id="rId6"/>
    <p:sldId id="256" r:id="rId7"/>
    <p:sldId id="257" r:id="rId8"/>
    <p:sldId id="258" r:id="rId9"/>
    <p:sldId id="274" r:id="rId10"/>
    <p:sldId id="271" r:id="rId11"/>
    <p:sldId id="267" r:id="rId12"/>
    <p:sldId id="269" r:id="rId13"/>
    <p:sldId id="270" r:id="rId14"/>
    <p:sldId id="280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CCFF"/>
    <a:srgbClr val="99CC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27A3EB-1E3E-4CE2-8710-F06C2B72F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9CA74-45EA-4459-8404-9434EF0AE8D3}" type="slidenum">
              <a:rPr lang="ru-RU"/>
              <a:pPr/>
              <a:t>4</a:t>
            </a:fld>
            <a:endParaRPr lang="ru-RU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1B4A1-7C60-4570-9327-E528C644E93B}" type="slidenum">
              <a:rPr lang="ru-RU"/>
              <a:pPr/>
              <a:t>5</a:t>
            </a:fld>
            <a:endParaRPr 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5B325-D901-42F4-A77A-34AB9E2D0E4A}" type="slidenum">
              <a:rPr lang="ru-RU"/>
              <a:pPr/>
              <a:t>9</a:t>
            </a:fld>
            <a:endParaRPr lang="ru-RU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841AA-973D-42AB-9A84-D4BF5DE9E6D3}" type="slidenum">
              <a:rPr lang="ru-RU"/>
              <a:pPr/>
              <a:t>15</a:t>
            </a:fld>
            <a:endParaRPr lang="ru-RU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C3CB9-646A-49A3-8C0A-36C883816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AB596-6579-407C-8B7D-210FBE76A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D065A-D86B-4450-8E40-866302DDA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E8B8-7AF9-47E9-84F9-275669541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1DDC-FB11-43EB-B468-FEC352691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C0335-C7D8-4ABC-840F-43885CC66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3FA5-4E4D-4C53-BED2-43F1FEC34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2AF57-B487-4602-B29C-342786DB0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B4D1-37A9-47E7-A9EC-FDEC19836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241F6-0E2A-4438-B967-D1C96F84E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4E9D-31AE-416B-8C48-E6691EEC7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50000">
              <a:schemeClr val="bg1"/>
            </a:gs>
            <a:gs pos="100000">
              <a:srgbClr val="00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1F1BDA-E791-42ED-A356-3D05F014F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68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4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b="1" i="1" smtClean="0">
                <a:solidFill>
                  <a:srgbClr val="000066"/>
                </a:solidFill>
              </a:rPr>
              <a:t>ЯДРО – сердцевина духа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Я </a:t>
            </a:r>
            <a:r>
              <a:rPr lang="ru-RU" smtClean="0">
                <a:solidFill>
                  <a:schemeClr val="accent2"/>
                </a:solidFill>
              </a:rPr>
              <a:t>– я хочу знать (любознательность)</a:t>
            </a:r>
            <a:endParaRPr lang="ru-RU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Д </a:t>
            </a:r>
            <a:r>
              <a:rPr lang="ru-RU" smtClean="0">
                <a:solidFill>
                  <a:schemeClr val="accent2"/>
                </a:solidFill>
              </a:rPr>
              <a:t>– действенность (энергичность)</a:t>
            </a:r>
            <a:endParaRPr lang="ru-RU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Р </a:t>
            </a:r>
            <a:r>
              <a:rPr lang="ru-RU" smtClean="0">
                <a:solidFill>
                  <a:schemeClr val="accent2"/>
                </a:solidFill>
              </a:rPr>
              <a:t>– риск (готовность рисковать)</a:t>
            </a:r>
            <a:endParaRPr lang="ru-RU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О </a:t>
            </a:r>
            <a:r>
              <a:rPr lang="ru-RU" smtClean="0">
                <a:solidFill>
                  <a:schemeClr val="accent2"/>
                </a:solidFill>
              </a:rPr>
              <a:t>– открытость  новому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2288"/>
            <a:ext cx="8458200" cy="4811712"/>
          </a:xfrm>
        </p:spPr>
        <p:txBody>
          <a:bodyPr anchor="b"/>
          <a:lstStyle/>
          <a:p>
            <a:pPr algn="l" eaLnBrk="1" hangingPunct="1"/>
            <a:r>
              <a:rPr lang="ru-RU" sz="3000" smtClean="0">
                <a:solidFill>
                  <a:srgbClr val="000066"/>
                </a:solidFill>
              </a:rPr>
              <a:t>Сущность технологии проектной		 деятельности обучающихся		</a:t>
            </a:r>
            <a:br>
              <a:rPr lang="ru-RU" sz="3000" smtClean="0">
                <a:solidFill>
                  <a:srgbClr val="000066"/>
                </a:solidFill>
              </a:rPr>
            </a:br>
            <a:r>
              <a:rPr lang="ru-RU" sz="3000" smtClean="0">
                <a:solidFill>
                  <a:srgbClr val="000066"/>
                </a:solidFill>
              </a:rPr>
              <a:t>личностно-ориентированное обучение, предполагающее развитие личности, способной самостоятельно добывать информацию, принимать нестандартные решения, находить пути решения локальных, региональных и даже глобальных проблем  современного  развития цивилизации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8410575" cy="1143000"/>
          </a:xfrm>
        </p:spPr>
        <p:txBody>
          <a:bodyPr anchor="b"/>
          <a:lstStyle/>
          <a:p>
            <a:pPr eaLnBrk="1" hangingPunct="1"/>
            <a:r>
              <a:rPr lang="ru-RU" sz="3600" b="1" i="1" smtClean="0"/>
              <a:t/>
            </a:r>
            <a:br>
              <a:rPr lang="ru-RU" sz="3600" b="1" i="1" smtClean="0"/>
            </a:br>
            <a:r>
              <a:rPr lang="ru-RU" sz="3600" b="1" i="1" smtClean="0">
                <a:solidFill>
                  <a:srgbClr val="000066"/>
                </a:solidFill>
              </a:rPr>
              <a:t>Современные ключевые компетенции</a:t>
            </a:r>
            <a:r>
              <a:rPr lang="ru-RU" sz="3600" smtClean="0">
                <a:solidFill>
                  <a:srgbClr val="000066"/>
                </a:solidFill>
              </a:rPr>
              <a:t/>
            </a:r>
            <a:br>
              <a:rPr lang="ru-RU" sz="3600" smtClean="0">
                <a:solidFill>
                  <a:srgbClr val="000066"/>
                </a:solidFill>
              </a:rPr>
            </a:br>
            <a:endParaRPr lang="ru-RU" sz="3600" smtClean="0">
              <a:solidFill>
                <a:srgbClr val="000066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общенаучная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информационная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познавательная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коммуникативная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ценностно - смысловая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социальная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accent2"/>
                </a:solidFill>
              </a:rPr>
              <a:t>компетенции личностного самосовершенствования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800975" cy="1600200"/>
          </a:xfrm>
        </p:spPr>
        <p:txBody>
          <a:bodyPr anchor="b"/>
          <a:lstStyle/>
          <a:p>
            <a:pPr eaLnBrk="1" hangingPunct="1"/>
            <a:r>
              <a:rPr lang="ru-RU" sz="3600" smtClean="0"/>
              <a:t> </a:t>
            </a:r>
            <a:r>
              <a:rPr lang="ru-RU" sz="4000" b="1" i="1" smtClean="0">
                <a:solidFill>
                  <a:srgbClr val="000066"/>
                </a:solidFill>
              </a:rPr>
              <a:t>Принципы  проектного  обучения</a:t>
            </a:r>
            <a:br>
              <a:rPr lang="ru-RU" sz="4000" b="1" i="1" smtClean="0">
                <a:solidFill>
                  <a:srgbClr val="000066"/>
                </a:solidFill>
              </a:rPr>
            </a:br>
            <a:endParaRPr lang="ru-RU" sz="4000" b="1" i="1" smtClean="0">
              <a:solidFill>
                <a:srgbClr val="00006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научность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системность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открытость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перспективность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усиление практической направленности  содержания курсов географии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обеспечение самостоятельной творческой деятельности учащихся  с учетом их возрастных и индивидуальных особенностей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Снежинка – мне не понятна данная технология</a:t>
            </a:r>
            <a:r>
              <a:rPr lang="en-US" smtClean="0">
                <a:solidFill>
                  <a:srgbClr val="000066"/>
                </a:solidFill>
              </a:rPr>
              <a:t>,</a:t>
            </a:r>
            <a:r>
              <a:rPr lang="ru-RU" smtClean="0">
                <a:solidFill>
                  <a:srgbClr val="000066"/>
                </a:solidFill>
              </a:rPr>
              <a:t> я не буду ее изучать и использовать на своих уроках</a:t>
            </a:r>
          </a:p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Цветок - мне не совсем понятна данная технология</a:t>
            </a:r>
            <a:r>
              <a:rPr lang="en-US" smtClean="0">
                <a:solidFill>
                  <a:srgbClr val="000066"/>
                </a:solidFill>
              </a:rPr>
              <a:t>,</a:t>
            </a:r>
            <a:r>
              <a:rPr lang="ru-RU" smtClean="0">
                <a:solidFill>
                  <a:srgbClr val="000066"/>
                </a:solidFill>
              </a:rPr>
              <a:t>продолжу ее изучать самостоятельно</a:t>
            </a:r>
          </a:p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Яблоко – я поняла технологию проектного обучения</a:t>
            </a:r>
            <a:r>
              <a:rPr lang="en-US" smtClean="0">
                <a:solidFill>
                  <a:srgbClr val="000066"/>
                </a:solidFill>
              </a:rPr>
              <a:t>,</a:t>
            </a:r>
            <a:r>
              <a:rPr lang="ru-RU" smtClean="0">
                <a:solidFill>
                  <a:srgbClr val="000066"/>
                </a:solidFill>
              </a:rPr>
              <a:t> апробирую ее при изучении отдельных тем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341438"/>
            <a:ext cx="8001000" cy="3001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>
                <a:solidFill>
                  <a:srgbClr val="000066"/>
                </a:solidFill>
              </a:rPr>
              <a:t>Жизнь…система творчества. Каждая наша мысль…является стремлением к созданию новой действительности…</a:t>
            </a: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endParaRPr lang="en-US" sz="3600" b="1" i="1" smtClean="0">
              <a:solidFill>
                <a:srgbClr val="000066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>
                <a:solidFill>
                  <a:srgbClr val="000066"/>
                </a:solidFill>
              </a:rPr>
              <a:t>Л. С. Выготский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 descr="FwDRC1W2J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7991475" cy="5905500"/>
          </a:xfrm>
        </p:spPr>
        <p:txBody>
          <a:bodyPr/>
          <a:lstStyle/>
          <a:p>
            <a:pPr marL="0" indent="719138"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4000" b="1" i="1" smtClean="0">
              <a:solidFill>
                <a:srgbClr val="000099"/>
              </a:solidFill>
            </a:endParaRPr>
          </a:p>
          <a:p>
            <a:pPr marL="0" indent="719138"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4000" b="1" i="1" smtClean="0">
              <a:solidFill>
                <a:srgbClr val="000099"/>
              </a:solidFill>
            </a:endParaRPr>
          </a:p>
          <a:p>
            <a:pPr marL="0" indent="719138"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4000" b="1" i="1" smtClean="0">
              <a:solidFill>
                <a:srgbClr val="000099"/>
              </a:solidFill>
            </a:endParaRPr>
          </a:p>
          <a:p>
            <a:pPr marL="0" indent="719138"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4000" b="1" i="1" smtClean="0">
                <a:solidFill>
                  <a:schemeClr val="accent2"/>
                </a:solidFill>
              </a:rPr>
              <a:t>Умеющие мыслить умеют задавать вопросы</a:t>
            </a:r>
          </a:p>
          <a:p>
            <a:pPr marL="0" indent="71913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4000" b="1" i="1" smtClean="0">
                <a:solidFill>
                  <a:schemeClr val="accent2"/>
                </a:solidFill>
              </a:rPr>
              <a:t>					  </a:t>
            </a:r>
          </a:p>
          <a:p>
            <a:pPr marL="0" indent="719138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4000" b="1" i="1" smtClean="0">
              <a:solidFill>
                <a:schemeClr val="accent2"/>
              </a:solidFill>
            </a:endParaRPr>
          </a:p>
          <a:p>
            <a:pPr marL="0" indent="719138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4000" b="1" i="1" smtClean="0">
                <a:solidFill>
                  <a:schemeClr val="accent2"/>
                </a:solidFill>
              </a:rPr>
              <a:t>                                  Э. Кинг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000066"/>
                </a:solidFill>
              </a:rPr>
              <a:t>Что  такое проект?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8001000" cy="4106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</a:t>
            </a:r>
            <a:r>
              <a:rPr lang="ru-RU" sz="2800" b="1" i="1" smtClean="0">
                <a:solidFill>
                  <a:schemeClr val="accent2"/>
                </a:solidFill>
              </a:rPr>
              <a:t>Форма проблемного обучения, </a:t>
            </a:r>
            <a:endParaRPr lang="ru-RU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активная </a:t>
            </a:r>
            <a:r>
              <a:rPr lang="ru-RU" sz="2800" b="1" i="1" smtClean="0">
                <a:solidFill>
                  <a:schemeClr val="accent2"/>
                </a:solidFill>
              </a:rPr>
              <a:t>самостоятельная</a:t>
            </a:r>
            <a:r>
              <a:rPr lang="ru-RU" sz="2800" smtClean="0">
                <a:solidFill>
                  <a:schemeClr val="accent2"/>
                </a:solidFill>
              </a:rPr>
              <a:t> деятельность обучающихся, направленная на  создание </a:t>
            </a:r>
            <a:r>
              <a:rPr lang="ru-RU" sz="2800" b="1" i="1" smtClean="0">
                <a:solidFill>
                  <a:schemeClr val="accent2"/>
                </a:solidFill>
              </a:rPr>
              <a:t>нового продукта</a:t>
            </a:r>
            <a:r>
              <a:rPr lang="ru-RU" sz="2800" smtClean="0">
                <a:solidFill>
                  <a:schemeClr val="accent2"/>
                </a:solidFill>
              </a:rPr>
              <a:t>. В ходе этой деятельности у обучающихся происходит формирование новых знаний, умений, качеств личности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r>
              <a:rPr lang="ru-RU" sz="4000" b="1" i="1" smtClean="0">
                <a:solidFill>
                  <a:srgbClr val="000066"/>
                </a:solidFill>
              </a:rPr>
              <a:t>Формы представления проектов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Макет географического объекта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Путеводитель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Презентация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Наглядное пособие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Карта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Экскурсия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accent2"/>
                </a:solidFill>
              </a:rPr>
              <a:t>Школьный музей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Школьный праздник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Сайт школы, класса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Коллекция минералов, горных пород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Газета, журнал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Видеофильм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66800"/>
            <a:ext cx="8001000" cy="4572000"/>
          </a:xfrm>
        </p:spPr>
        <p:txBody>
          <a:bodyPr/>
          <a:lstStyle/>
          <a:p>
            <a:pPr eaLnBrk="1" hangingPunct="1"/>
            <a:endParaRPr lang="ru-RU" sz="5400" smtClean="0"/>
          </a:p>
          <a:p>
            <a:pPr eaLnBrk="1" hangingPunct="1"/>
            <a:r>
              <a:rPr lang="ru-RU" sz="6600" i="1" smtClean="0">
                <a:solidFill>
                  <a:srgbClr val="000066"/>
                </a:solidFill>
              </a:rPr>
              <a:t>Всякая ли погода благодать?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000066"/>
                </a:solidFill>
              </a:rPr>
              <a:t>Направляющий вопрос: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algn="ctr" eaLnBrk="1" hangingPunct="1">
              <a:buFontTx/>
              <a:buNone/>
            </a:pPr>
            <a:r>
              <a:rPr lang="ru-RU" sz="4000" smtClean="0">
                <a:solidFill>
                  <a:schemeClr val="accent2"/>
                </a:solidFill>
              </a:rPr>
              <a:t>Как влияют изменения погодных условий на здоровье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000066"/>
                </a:solidFill>
              </a:rPr>
              <a:t>Цель работы: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>
                <a:solidFill>
                  <a:srgbClr val="000066"/>
                </a:solidFill>
              </a:rPr>
              <a:t>Определить на какие системы органов влияет смена погоды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0066"/>
                </a:solidFill>
              </a:rPr>
              <a:t>Этапы работы над проектом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Организационный (формулировка темы, целей, задач, планирование деятельности)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Технологический (сбор и анализ информации, выработка и обсуждение идей, оформление работы)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Заключительный (представление работы)</a:t>
            </a:r>
          </a:p>
          <a:p>
            <a:pPr eaLnBrk="1" hangingPunct="1"/>
            <a:endParaRPr lang="ru-RU" smtClean="0">
              <a:solidFill>
                <a:schemeClr val="accent2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271</Words>
  <Application>Microsoft Office PowerPoint</Application>
  <PresentationFormat>Экран (4:3)</PresentationFormat>
  <Paragraphs>66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Arial</vt:lpstr>
      <vt:lpstr>Оформление по умолчанию</vt:lpstr>
      <vt:lpstr>Слайд 1</vt:lpstr>
      <vt:lpstr>Слайд 2</vt:lpstr>
      <vt:lpstr>Слайд 3</vt:lpstr>
      <vt:lpstr>Что  такое проект?</vt:lpstr>
      <vt:lpstr> Формы представления проектов</vt:lpstr>
      <vt:lpstr>Слайд 6</vt:lpstr>
      <vt:lpstr>Направляющий вопрос:</vt:lpstr>
      <vt:lpstr>Цель работы:</vt:lpstr>
      <vt:lpstr>Этапы работы над проектом</vt:lpstr>
      <vt:lpstr>ЯДРО – сердцевина духа</vt:lpstr>
      <vt:lpstr>Сущность технологии проектной   деятельности обучающихся   личностно-ориентированное обучение, предполагающее развитие личности, способной самостоятельно добывать информацию, принимать нестандартные решения, находить пути решения локальных, региональных и даже глобальных проблем  современного  развития цивилизации </vt:lpstr>
      <vt:lpstr> Современные ключевые компетенции </vt:lpstr>
      <vt:lpstr> Принципы  проектного  обучения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adm</cp:lastModifiedBy>
  <cp:revision>5</cp:revision>
  <cp:lastPrinted>1601-01-01T00:00:00Z</cp:lastPrinted>
  <dcterms:created xsi:type="dcterms:W3CDTF">2013-03-04T07:26:28Z</dcterms:created>
  <dcterms:modified xsi:type="dcterms:W3CDTF">2014-04-28T05:06:22Z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