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4" r:id="rId27"/>
    <p:sldId id="34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10D"/>
    <a:srgbClr val="642F04"/>
    <a:srgbClr val="351413"/>
    <a:srgbClr val="212911"/>
    <a:srgbClr val="460046"/>
    <a:srgbClr val="800080"/>
    <a:srgbClr val="AE5DFF"/>
    <a:srgbClr val="D4D3DF"/>
    <a:srgbClr val="DBD3E5"/>
    <a:srgbClr val="FDE8D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09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docs.google.com/forms/d/1X32WZv4JR93z2afEzVsnzXfVBGjYrwwETaVdEJZmMPA/edi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docs.google.com/forms/d/1MzCTUS9GopP-LbHYmnEZpdigSQBGAt0f-74mVYN3hu8/edi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docs.google.com/forms/d/1B5vSgBue9a8us3cCb19_WSqH9f7ywSnlPC-S5nCMleQ/edi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2.jpeg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image" Target="../media/image8.png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literatura5.narod.ru/test_lit_p_avtor_4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literatura5.narod.ru/test_lit_p_avtor_5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18.png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691680" y="6237312"/>
            <a:ext cx="1606332" cy="360040"/>
          </a:xfrm>
          <a:prstGeom prst="rect">
            <a:avLst/>
          </a:prstGeom>
        </p:spPr>
      </p:pic>
      <p:pic>
        <p:nvPicPr>
          <p:cNvPr id="12" name="Рисунок 11" descr="Рисунок19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23728" y="260648"/>
            <a:ext cx="6768752" cy="66171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spc="5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Своя</a:t>
            </a:r>
            <a:r>
              <a:rPr lang="ru-RU" sz="4400" b="1" cap="none" spc="5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игра» </a:t>
            </a:r>
            <a:r>
              <a:rPr lang="ru-RU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творчеству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русских поэтов</a:t>
            </a:r>
            <a:endParaRPr lang="ru-RU" sz="4400" b="1" cap="none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cap="none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УЧАЩИХСЯ </a:t>
            </a:r>
            <a:r>
              <a:rPr lang="en-US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КЛАССОВ</a:t>
            </a: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7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75816" y="3573016"/>
            <a:ext cx="1174526" cy="2160240"/>
          </a:xfrm>
          <a:prstGeom prst="rect">
            <a:avLst/>
          </a:prstGeom>
          <a:noFill/>
        </p:spPr>
      </p:pic>
      <p:pic>
        <p:nvPicPr>
          <p:cNvPr id="8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7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949202" y="3501008"/>
            <a:ext cx="1174526" cy="21602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487816" y="242088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628800"/>
            <a:ext cx="63904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u="sng" dirty="0" smtClean="0">
                <a:hlinkClick r:id="rId7"/>
              </a:rPr>
              <a:t>https://docs.google.com/forms/d/1X32WZv4JR93z2afEzVsnzXfVBGjYrwwETaVdEJZmMPA/edit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487816" y="256490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916833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u="sng" dirty="0" smtClean="0">
                <a:hlinkClick r:id="rId7"/>
              </a:rPr>
              <a:t>https://docs.google.com/forms/d/1MzCTUS9GopP-LbHYmnEZpdigSQBGAt0f-74mVYN3hu8/edit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487816" y="249289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91683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u="sng" dirty="0" smtClean="0">
                <a:hlinkClick r:id="rId7"/>
              </a:rPr>
              <a:t>https://docs.google.com/forms/d/1B5vSgBue9a8us3cCb19_WSqH9f7ywSnlPC-S5nCMleQ/edit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0" y="3356992"/>
            <a:ext cx="42862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Александр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Сергеевич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Пушкин</a:t>
            </a:r>
            <a:endParaRPr lang="ru-RU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79912" y="980728"/>
            <a:ext cx="48942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4400" b="1" dirty="0" smtClean="0">
                <a:solidFill>
                  <a:srgbClr val="002060"/>
                </a:solidFill>
              </a:rPr>
              <a:t>Песня «Зимний вечер» в исполнении Олега Даля.</a:t>
            </a:r>
          </a:p>
          <a:p>
            <a:pPr>
              <a:spcBef>
                <a:spcPct val="0"/>
              </a:spcBef>
            </a:pPr>
            <a:r>
              <a:rPr lang="ru-RU" altLang="ru-RU" sz="4400" b="1" dirty="0" smtClean="0">
                <a:solidFill>
                  <a:srgbClr val="002060"/>
                </a:solidFill>
              </a:rPr>
              <a:t> Кто является автором текста песни?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ПЕСНИ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85749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0" y="5143512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i="1" dirty="0" smtClean="0">
                <a:latin typeface="Georgia" pitchFamily="18" charset="0"/>
              </a:rPr>
              <a:t>Александр Сергеевич </a:t>
            </a:r>
          </a:p>
          <a:p>
            <a:r>
              <a:rPr lang="ru-RU" sz="4800" i="1" dirty="0" smtClean="0">
                <a:latin typeface="Georgia" pitchFamily="18" charset="0"/>
              </a:rPr>
              <a:t>Пушкин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91680" y="1052736"/>
            <a:ext cx="623790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4800" b="1" dirty="0" smtClean="0">
                <a:solidFill>
                  <a:srgbClr val="002060"/>
                </a:solidFill>
              </a:rPr>
              <a:t>Романс «Я вас любил…» (композитор). Кто является автором слов этой песни?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8529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ПЕСНИ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4282" y="3501008"/>
            <a:ext cx="3571900" cy="19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i="1" dirty="0" smtClean="0">
                <a:latin typeface="Georgia" pitchFamily="18" charset="0"/>
              </a:rPr>
              <a:t>Сергей</a:t>
            </a:r>
          </a:p>
          <a:p>
            <a:pPr>
              <a:spcBef>
                <a:spcPct val="20000"/>
              </a:spcBef>
            </a:pPr>
            <a:r>
              <a:rPr lang="ru-RU" sz="3600" i="1" dirty="0" smtClean="0">
                <a:latin typeface="Georgia" pitchFamily="18" charset="0"/>
              </a:rPr>
              <a:t>Александрович</a:t>
            </a:r>
          </a:p>
          <a:p>
            <a:pPr>
              <a:spcBef>
                <a:spcPct val="20000"/>
              </a:spcBef>
            </a:pPr>
            <a:r>
              <a:rPr lang="ru-RU" sz="3600" i="1" dirty="0" smtClean="0">
                <a:latin typeface="Georgia" pitchFamily="18" charset="0"/>
              </a:rPr>
              <a:t>Есенин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571868" y="1628800"/>
            <a:ext cx="52486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4000" b="1" dirty="0" smtClean="0">
                <a:solidFill>
                  <a:srgbClr val="002060"/>
                </a:solidFill>
              </a:rPr>
              <a:t>Песня «Забава» в исполнении Александра Малинина.</a:t>
            </a:r>
          </a:p>
          <a:p>
            <a:pPr>
              <a:spcBef>
                <a:spcPct val="0"/>
              </a:spcBef>
            </a:pPr>
            <a:r>
              <a:rPr lang="ru-RU" altLang="ru-RU" sz="4000" b="1" dirty="0" smtClean="0">
                <a:solidFill>
                  <a:srgbClr val="002060"/>
                </a:solidFill>
              </a:rPr>
              <a:t> Кто является автором текста песни?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50030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ПЕСНИ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4282" y="3861048"/>
            <a:ext cx="8678198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800" i="1" dirty="0" smtClean="0">
                <a:latin typeface="Georgia" pitchFamily="18" charset="0"/>
              </a:rPr>
              <a:t>Сергей </a:t>
            </a:r>
          </a:p>
          <a:p>
            <a:pPr>
              <a:spcBef>
                <a:spcPct val="20000"/>
              </a:spcBef>
            </a:pPr>
            <a:r>
              <a:rPr lang="ru-RU" sz="4800" i="1" dirty="0" smtClean="0">
                <a:latin typeface="Georgia" pitchFamily="18" charset="0"/>
              </a:rPr>
              <a:t>Александрович</a:t>
            </a:r>
          </a:p>
          <a:p>
            <a:pPr>
              <a:spcBef>
                <a:spcPct val="20000"/>
              </a:spcBef>
            </a:pPr>
            <a:r>
              <a:rPr lang="ru-RU" sz="4800" i="1" dirty="0" smtClean="0">
                <a:latin typeface="Georgia" pitchFamily="18" charset="0"/>
              </a:rPr>
              <a:t>Есенин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95736" y="980728"/>
            <a:ext cx="66247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5400" b="1" dirty="0" smtClean="0">
                <a:solidFill>
                  <a:srgbClr val="002060"/>
                </a:solidFill>
              </a:rPr>
              <a:t>Романс «Письмо матери».  Кто является автором текста песни?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92494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ПЕСНИ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4282" y="3501008"/>
            <a:ext cx="867819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i="1" dirty="0" smtClean="0">
                <a:latin typeface="Georgia" pitchFamily="18" charset="0"/>
              </a:rPr>
              <a:t>Расул</a:t>
            </a:r>
          </a:p>
          <a:p>
            <a:r>
              <a:rPr lang="ru-RU" sz="4400" i="1" dirty="0" smtClean="0">
                <a:latin typeface="Georgia" pitchFamily="18" charset="0"/>
              </a:rPr>
              <a:t> Гамзатов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86182" y="1628800"/>
            <a:ext cx="503429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4800" b="1" dirty="0" smtClean="0">
                <a:solidFill>
                  <a:srgbClr val="002060"/>
                </a:solidFill>
              </a:rPr>
              <a:t>Песня «Журавли» </a:t>
            </a:r>
          </a:p>
          <a:p>
            <a:pPr>
              <a:spcBef>
                <a:spcPct val="0"/>
              </a:spcBef>
            </a:pPr>
            <a:r>
              <a:rPr lang="ru-RU" altLang="ru-RU" sz="4800" b="1" dirty="0" smtClean="0">
                <a:solidFill>
                  <a:srgbClr val="002060"/>
                </a:solidFill>
              </a:rPr>
              <a:t>(композитор Ян Френкель).</a:t>
            </a:r>
          </a:p>
          <a:p>
            <a:pPr>
              <a:spcBef>
                <a:spcPct val="0"/>
              </a:spcBef>
            </a:pPr>
            <a:r>
              <a:rPr lang="ru-RU" altLang="ru-RU" sz="4800" b="1" dirty="0" smtClean="0">
                <a:solidFill>
                  <a:srgbClr val="002060"/>
                </a:solidFill>
              </a:rPr>
              <a:t> Кто является автором слов </a:t>
            </a:r>
          </a:p>
          <a:p>
            <a:pPr>
              <a:spcBef>
                <a:spcPct val="0"/>
              </a:spcBef>
            </a:pPr>
            <a:r>
              <a:rPr lang="ru-RU" altLang="ru-RU" sz="4800" b="1" dirty="0" smtClean="0">
                <a:solidFill>
                  <a:srgbClr val="002060"/>
                </a:solidFill>
              </a:rPr>
              <a:t>этой песни?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63691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ПЕСНИ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0" y="5214950"/>
            <a:ext cx="88924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Сергей Александрович</a:t>
            </a:r>
          </a:p>
          <a:p>
            <a:pPr>
              <a:defRPr/>
            </a:pP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Есенин</a:t>
            </a:r>
            <a:endParaRPr lang="ru-RU" sz="54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8249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4400" b="1" dirty="0" smtClean="0">
                <a:solidFill>
                  <a:srgbClr val="002060"/>
                </a:solidFill>
              </a:rPr>
              <a:t>          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Назовите стихотворение и автора, продолжите строки:</a:t>
            </a:r>
          </a:p>
          <a:p>
            <a:r>
              <a:rPr lang="ru-RU" altLang="ru-RU" sz="48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4400" b="1" dirty="0" smtClean="0"/>
              <a:t>«</a:t>
            </a:r>
            <a:r>
              <a:rPr lang="ru-RU" sz="4400" dirty="0" smtClean="0"/>
              <a:t>Заколдован невидимкой,</a:t>
            </a:r>
            <a:br>
              <a:rPr lang="ru-RU" sz="4400" dirty="0" smtClean="0"/>
            </a:br>
            <a:r>
              <a:rPr lang="ru-RU" sz="4400" dirty="0" smtClean="0"/>
              <a:t>Дремлет лес под сказку сна…»</a:t>
            </a:r>
            <a:endParaRPr lang="ru-RU" altLang="ru-RU" sz="4400" b="1" dirty="0" smtClean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71462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85720" y="4149080"/>
            <a:ext cx="8606760" cy="19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i="1" dirty="0" smtClean="0">
                <a:latin typeface="Georgia" pitchFamily="18" charset="0"/>
              </a:rPr>
              <a:t>Анна Андреевна </a:t>
            </a:r>
          </a:p>
          <a:p>
            <a:pPr>
              <a:spcBef>
                <a:spcPct val="20000"/>
              </a:spcBef>
            </a:pPr>
            <a:r>
              <a:rPr lang="ru-RU" sz="3600" i="1" dirty="0" smtClean="0">
                <a:latin typeface="Georgia" pitchFamily="18" charset="0"/>
              </a:rPr>
              <a:t>Ахматова</a:t>
            </a:r>
          </a:p>
          <a:p>
            <a:pPr>
              <a:spcBef>
                <a:spcPct val="20000"/>
              </a:spcBef>
            </a:pPr>
            <a:r>
              <a:rPr lang="ru-RU" sz="3600" i="1" dirty="0" smtClean="0">
                <a:latin typeface="Georgia" pitchFamily="18" charset="0"/>
              </a:rPr>
              <a:t>«Мужество»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57620" y="1071546"/>
            <a:ext cx="41434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3600" b="1" dirty="0" smtClean="0">
                <a:solidFill>
                  <a:srgbClr val="002060"/>
                </a:solidFill>
              </a:rPr>
              <a:t>Назовите стихотворение </a:t>
            </a:r>
          </a:p>
          <a:p>
            <a:r>
              <a:rPr lang="ru-RU" altLang="ru-RU" sz="3600" b="1" dirty="0" smtClean="0">
                <a:solidFill>
                  <a:srgbClr val="002060"/>
                </a:solidFill>
              </a:rPr>
              <a:t>и автора, продолжите строки:</a:t>
            </a:r>
          </a:p>
          <a:p>
            <a:r>
              <a:rPr lang="ru-RU" altLang="ru-RU" sz="3600" b="1" dirty="0" smtClean="0">
                <a:solidFill>
                  <a:srgbClr val="1A210D"/>
                </a:solidFill>
              </a:rPr>
              <a:t>«Мы знаем, что ныне лежит на весах и что совершается ныне...»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35743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" y="0"/>
            <a:ext cx="9121688" cy="6858000"/>
          </a:xfrm>
          <a:prstGeom prst="rect">
            <a:avLst/>
          </a:prstGeom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08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16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82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90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24440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6408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08416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0482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2490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824440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36408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08416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0482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52490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34" name="AutoShape 6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824440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35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36408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36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08416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37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804820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38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596336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39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824440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40" name="AutoShape 6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36503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42" name="AutoShape 7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8511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43" name="AutoShape 71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87719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44" name="AutoShape 7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59727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45" name="AutoShape 7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824535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755576" y="2132856"/>
            <a:ext cx="4175695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биография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755576" y="5013176"/>
            <a:ext cx="4175695" cy="50400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Угадай-ка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755576" y="4293096"/>
            <a:ext cx="4175695" cy="503039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755576" y="2852936"/>
            <a:ext cx="4175695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Портрет. Теория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755576" y="3573016"/>
            <a:ext cx="4175695" cy="503039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песни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9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88412" y="116632"/>
            <a:ext cx="61366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</a:p>
        </p:txBody>
      </p:sp>
      <p:pic>
        <p:nvPicPr>
          <p:cNvPr id="55298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0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1268760"/>
            <a:ext cx="2736304" cy="578044"/>
          </a:xfrm>
          <a:prstGeom prst="rect">
            <a:avLst/>
          </a:prstGeom>
          <a:noFill/>
        </p:spPr>
      </p:pic>
      <p:pic>
        <p:nvPicPr>
          <p:cNvPr id="37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1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V="1">
            <a:off x="3779912" y="5844868"/>
            <a:ext cx="2880320" cy="608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7544" y="5373216"/>
            <a:ext cx="77048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Александр Сергеевич Пушкин «Зимнее утро»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03648" y="1628800"/>
            <a:ext cx="7416824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rgbClr val="002060"/>
                </a:solidFill>
              </a:rPr>
              <a:t>Назовите стихотворение </a:t>
            </a:r>
          </a:p>
          <a:p>
            <a:r>
              <a:rPr lang="ru-RU" altLang="ru-RU" sz="4000" b="1" dirty="0" smtClean="0">
                <a:solidFill>
                  <a:srgbClr val="002060"/>
                </a:solidFill>
              </a:rPr>
              <a:t>и автора, продолжите строки:</a:t>
            </a:r>
          </a:p>
          <a:p>
            <a:r>
              <a:rPr lang="ru-RU" altLang="ru-RU" sz="4000" b="1" dirty="0" smtClean="0">
                <a:solidFill>
                  <a:srgbClr val="1A210D"/>
                </a:solidFill>
              </a:rPr>
              <a:t>«</a:t>
            </a:r>
            <a:r>
              <a:rPr lang="ru-RU" sz="4000" dirty="0" smtClean="0"/>
              <a:t>Под голубыми небесами</a:t>
            </a:r>
            <a:br>
              <a:rPr lang="ru-RU" sz="4000" dirty="0" smtClean="0"/>
            </a:br>
            <a:r>
              <a:rPr lang="ru-RU" sz="4000" dirty="0" smtClean="0"/>
              <a:t>Великолепными коврами…»</a:t>
            </a:r>
            <a:endParaRPr lang="ru-RU" sz="4000" b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 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8529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7544" y="5157192"/>
            <a:ext cx="84249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i="1" dirty="0" smtClean="0">
                <a:latin typeface="Georgia" pitchFamily="18" charset="0"/>
              </a:rPr>
              <a:t>Михаил Юрьевич Лермонтов «Парус»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196752"/>
            <a:ext cx="66967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rgbClr val="002060"/>
                </a:solidFill>
              </a:rPr>
              <a:t>Назовите стихотворение </a:t>
            </a:r>
          </a:p>
          <a:p>
            <a:r>
              <a:rPr lang="ru-RU" altLang="ru-RU" sz="4000" b="1" dirty="0" smtClean="0">
                <a:solidFill>
                  <a:srgbClr val="002060"/>
                </a:solidFill>
              </a:rPr>
              <a:t>и автора, продолжите строки:</a:t>
            </a:r>
          </a:p>
          <a:p>
            <a:r>
              <a:rPr lang="ru-RU" altLang="ru-RU" sz="4000" b="1" dirty="0" smtClean="0">
                <a:solidFill>
                  <a:srgbClr val="1A210D"/>
                </a:solidFill>
              </a:rPr>
              <a:t>«</a:t>
            </a:r>
            <a:r>
              <a:rPr lang="ru-RU" sz="4000" dirty="0" smtClean="0"/>
              <a:t>Играют волны - ветер свищет,</a:t>
            </a:r>
            <a:br>
              <a:rPr lang="ru-RU" sz="4000" dirty="0" smtClean="0"/>
            </a:br>
            <a:r>
              <a:rPr lang="ru-RU" sz="4000" dirty="0" smtClean="0"/>
              <a:t>И мачта гнется и </a:t>
            </a:r>
            <a:r>
              <a:rPr lang="ru-RU" sz="4000" dirty="0" err="1" smtClean="0"/>
              <a:t>скрыпит</a:t>
            </a:r>
            <a:r>
              <a:rPr lang="ru-RU" sz="4000" dirty="0" smtClean="0"/>
              <a:t>...»</a:t>
            </a:r>
            <a:endParaRPr lang="ru-RU" sz="4000" b="1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8529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95536" y="4653136"/>
            <a:ext cx="7992888" cy="18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i="1" dirty="0" smtClean="0"/>
              <a:t>Федор Иванович Тютчев «Есть в осени первоначальной»…</a:t>
            </a:r>
            <a:endParaRPr lang="ru-RU" sz="4000" dirty="0" smtClean="0"/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63688" y="1196752"/>
            <a:ext cx="70567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rgbClr val="002060"/>
                </a:solidFill>
              </a:rPr>
              <a:t>Назовите стихотворение </a:t>
            </a:r>
          </a:p>
          <a:p>
            <a:r>
              <a:rPr lang="ru-RU" altLang="ru-RU" sz="4000" b="1" dirty="0" smtClean="0">
                <a:solidFill>
                  <a:srgbClr val="002060"/>
                </a:solidFill>
              </a:rPr>
              <a:t>и автора, продолжите строки: </a:t>
            </a:r>
            <a:r>
              <a:rPr lang="ru-RU" altLang="ru-RU" sz="4000" b="1" dirty="0" smtClean="0">
                <a:solidFill>
                  <a:srgbClr val="1A210D"/>
                </a:solidFill>
              </a:rPr>
              <a:t>«</a:t>
            </a:r>
            <a:r>
              <a:rPr lang="ru-RU" sz="4000" dirty="0" smtClean="0"/>
              <a:t>Есть в осени первоначальной </a:t>
            </a:r>
          </a:p>
          <a:p>
            <a:r>
              <a:rPr lang="ru-RU" sz="4000" dirty="0" smtClean="0"/>
              <a:t>Короткая, но дивная пора -…»</a:t>
            </a:r>
            <a:endParaRPr lang="ru-RU" sz="4000" b="1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321297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79512" y="5229200"/>
            <a:ext cx="8712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dirty="0" smtClean="0">
                <a:solidFill>
                  <a:schemeClr val="tx2"/>
                </a:solidFill>
              </a:rPr>
              <a:t>«Бородино» - отклик поэта на 25-ю годовщину Бородинского сражения </a:t>
            </a:r>
            <a:endParaRPr lang="ru-RU" sz="4000" i="1" dirty="0" smtClean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196752"/>
            <a:ext cx="669674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dirty="0" smtClean="0"/>
              <a:t>Какой годовщине Бородинского сражения посвящено стихотворение М. Ю. Лермонтова «Бородино»? </a:t>
            </a:r>
            <a:endParaRPr lang="ru-RU" sz="4400" b="1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Угадай-ка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72300" y="3046361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95536" y="3356992"/>
            <a:ext cx="698477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Стихотворение «Береза» было опубликовано в детском журнале «Мирок» под псевдонимом Аристон в 1914 году</a:t>
            </a:r>
            <a:endParaRPr lang="ru-RU" sz="4000" i="1" dirty="0" smtClean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75656" y="1196752"/>
            <a:ext cx="73448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dirty="0" smtClean="0"/>
              <a:t>Первое опубликованное стихотворение  Есенина</a:t>
            </a:r>
            <a:r>
              <a:rPr lang="ru-RU" sz="4800" dirty="0" smtClean="0">
                <a:latin typeface="Georgia" pitchFamily="18" charset="0"/>
              </a:rPr>
              <a:t>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164288" y="27809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Угадай-ка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79512" y="3717032"/>
            <a:ext cx="78488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В 1814 году в московском журнале «Вестник Европы» под псевдонимом Александр Н. было опубликовано первое стихотворение 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А.С.Пушкина «К другу стихотворцу» .</a:t>
            </a:r>
            <a:endParaRPr lang="ru-RU" sz="3200" i="1" dirty="0" smtClean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07704" y="1268760"/>
            <a:ext cx="691276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dirty="0" smtClean="0"/>
              <a:t>Первое опубликованное стихотворение А.С.Пушкина?</a:t>
            </a:r>
            <a:endParaRPr lang="ru-RU" sz="44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487816" y="27809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Угадай-ка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39552" y="4770596"/>
            <a:ext cx="835292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6600" i="1" dirty="0" smtClean="0">
                <a:solidFill>
                  <a:schemeClr val="tx2"/>
                </a:solidFill>
                <a:latin typeface="Georgia" pitchFamily="18" charset="0"/>
              </a:rPr>
              <a:t>Кавказские горы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07704" y="1268760"/>
            <a:ext cx="69127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Georgia" pitchFamily="18" charset="0"/>
              </a:rPr>
              <a:t>Горы, которые любил описывать в своих стихах М.Ю.Лермонтов?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308304" y="27809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Угадай-ка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7544" y="4581128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9600" dirty="0" smtClean="0">
                <a:solidFill>
                  <a:schemeClr val="tx2"/>
                </a:solidFill>
              </a:rPr>
              <a:t>Горенко</a:t>
            </a:r>
            <a:endParaRPr lang="ru-RU" sz="9600" i="1" dirty="0" smtClean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835696" y="1124744"/>
            <a:ext cx="69847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Фамилия Ахматова – это псевдоним. Назовите настоящую фамилию поэтессы.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365664" y="28529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Угадай-ка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4282" y="5013176"/>
            <a:ext cx="86781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chemeClr val="tx2"/>
                </a:solidFill>
                <a:latin typeface="Georgia" pitchFamily="18" charset="0"/>
              </a:rPr>
              <a:t>Александр Сергеевич </a:t>
            </a:r>
          </a:p>
          <a:p>
            <a:r>
              <a:rPr lang="ru-RU" sz="4800" i="1" dirty="0" smtClean="0">
                <a:solidFill>
                  <a:schemeClr val="tx2"/>
                </a:solidFill>
                <a:latin typeface="Georgia" pitchFamily="18" charset="0"/>
              </a:rPr>
              <a:t>Пушкин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19672" y="1052736"/>
            <a:ext cx="633670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3200" dirty="0" smtClean="0"/>
              <a:t>Родился в 1799 году в Москве. Учился в Царскосельском лицее. П</a:t>
            </a:r>
            <a:r>
              <a:rPr lang="ru-RU" sz="3200" dirty="0" smtClean="0"/>
              <a:t>оэт и писатель, драматург, прозаик, критик, публицист, основоположник новой русской литературы. </a:t>
            </a:r>
            <a:r>
              <a:rPr lang="ru-RU" altLang="ru-RU" sz="3200" dirty="0" smtClean="0"/>
              <a:t>П</a:t>
            </a:r>
            <a:r>
              <a:rPr lang="ru-RU" sz="3200" dirty="0" smtClean="0"/>
              <a:t>олучил смертельное ранение во время дуэли на Черной речке.</a:t>
            </a:r>
            <a:endParaRPr lang="ru-RU" altLang="ru-RU" sz="3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 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35743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4282" y="4005064"/>
            <a:ext cx="8678198" cy="23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solidFill>
                  <a:schemeClr val="tx2"/>
                </a:solidFill>
                <a:latin typeface="Georgia" pitchFamily="18" charset="0"/>
              </a:rPr>
              <a:t>Сергей </a:t>
            </a:r>
          </a:p>
          <a:p>
            <a:pPr>
              <a:spcBef>
                <a:spcPct val="20000"/>
              </a:spcBef>
            </a:pPr>
            <a:r>
              <a:rPr lang="ru-RU" sz="4400" i="1" dirty="0" smtClean="0">
                <a:solidFill>
                  <a:schemeClr val="tx2"/>
                </a:solidFill>
                <a:latin typeface="Georgia" pitchFamily="18" charset="0"/>
              </a:rPr>
              <a:t>Александрович</a:t>
            </a:r>
          </a:p>
          <a:p>
            <a:pPr>
              <a:spcBef>
                <a:spcPct val="20000"/>
              </a:spcBef>
            </a:pPr>
            <a:r>
              <a:rPr lang="ru-RU" sz="4400" i="1" dirty="0" smtClean="0">
                <a:solidFill>
                  <a:schemeClr val="tx2"/>
                </a:solidFill>
                <a:latin typeface="Georgia" pitchFamily="18" charset="0"/>
              </a:rPr>
              <a:t> Есенин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51920" y="1071547"/>
            <a:ext cx="4577732" cy="504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/>
              <a:t>Родился в селе Константиново </a:t>
            </a:r>
          </a:p>
          <a:p>
            <a:r>
              <a:rPr lang="ru-RU" sz="3600" dirty="0" smtClean="0"/>
              <a:t>Рязанской губернии в  крестьянской семье</a:t>
            </a:r>
            <a:r>
              <a:rPr lang="ru-RU" altLang="ru-RU" sz="3600" dirty="0" smtClean="0"/>
              <a:t>. Любимые деревья -береза и клен</a:t>
            </a:r>
            <a:r>
              <a:rPr lang="ru-RU" sz="3600" dirty="0" smtClean="0"/>
              <a:t>.</a:t>
            </a:r>
            <a:r>
              <a:rPr lang="ru-RU" altLang="ru-RU" sz="3600" dirty="0" smtClean="0"/>
              <a:t> Воспевал Русь крестьянскую.</a:t>
            </a:r>
          </a:p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21455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4282" y="4221087"/>
            <a:ext cx="3786214" cy="230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chemeClr val="tx2"/>
                </a:solidFill>
                <a:latin typeface="Georgia" pitchFamily="18" charset="0"/>
              </a:rPr>
              <a:t>Михаил</a:t>
            </a:r>
          </a:p>
          <a:p>
            <a:r>
              <a:rPr lang="ru-RU" sz="4800" i="1" dirty="0" smtClean="0">
                <a:solidFill>
                  <a:schemeClr val="tx2"/>
                </a:solidFill>
                <a:latin typeface="Georgia" pitchFamily="18" charset="0"/>
              </a:rPr>
              <a:t> Юрьевич </a:t>
            </a:r>
          </a:p>
          <a:p>
            <a:r>
              <a:rPr lang="ru-RU" sz="4800" i="1" dirty="0" smtClean="0">
                <a:solidFill>
                  <a:schemeClr val="tx2"/>
                </a:solidFill>
                <a:latin typeface="Georgia" pitchFamily="18" charset="0"/>
              </a:rPr>
              <a:t> Лермонтов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059832" y="908720"/>
            <a:ext cx="5512696" cy="565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sz="3200" dirty="0" smtClean="0"/>
              <a:t>Воспитывался бабушкой</a:t>
            </a:r>
            <a:r>
              <a:rPr lang="ru-RU" sz="3200" dirty="0" smtClean="0"/>
              <a:t> в усадьбе  Тарханы</a:t>
            </a:r>
            <a:r>
              <a:rPr lang="ru-RU" altLang="ru-RU" sz="3200" dirty="0" smtClean="0"/>
              <a:t>. В</a:t>
            </a:r>
            <a:r>
              <a:rPr lang="ru-RU" sz="3200" dirty="0" smtClean="0"/>
              <a:t> университетском пансионе Москвы были написаны первые стихотворения</a:t>
            </a:r>
            <a:r>
              <a:rPr lang="ru-RU" altLang="ru-RU" sz="3200" dirty="0" smtClean="0"/>
              <a:t>. Служил </a:t>
            </a:r>
            <a:r>
              <a:rPr lang="ru-RU" sz="3200" dirty="0" smtClean="0"/>
              <a:t> в школе гвардейских подпрапорщиков в Петербурге. Популярность пришла с выходом стихотворения «Смерть поэта».</a:t>
            </a:r>
            <a:endParaRPr lang="ru-RU" sz="32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50030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4282" y="5286388"/>
            <a:ext cx="7358114" cy="158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i="1" dirty="0" smtClean="0">
                <a:solidFill>
                  <a:schemeClr val="tx2"/>
                </a:solidFill>
                <a:latin typeface="Georgia" pitchFamily="18" charset="0"/>
              </a:rPr>
              <a:t>Николай Алексеевич</a:t>
            </a:r>
          </a:p>
          <a:p>
            <a:pPr>
              <a:spcBef>
                <a:spcPct val="20000"/>
              </a:spcBef>
            </a:pPr>
            <a:r>
              <a:rPr lang="ru-RU" sz="4400" i="1" dirty="0" smtClean="0">
                <a:solidFill>
                  <a:schemeClr val="tx2"/>
                </a:solidFill>
                <a:latin typeface="Georgia" pitchFamily="18" charset="0"/>
              </a:rPr>
              <a:t>Некрасов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571604" y="1052736"/>
            <a:ext cx="642942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dirty="0" smtClean="0"/>
              <a:t>Был издателем и редактором журнала “Современник.” Им написаны поэмы «Кому на Руси жить хорошо»,«Русские женщины», «Дедушка». Писал о страданиях и горе русского народа, о сложной жизни крестьянства.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42088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85720" y="4149080"/>
            <a:ext cx="515037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5400" dirty="0" smtClean="0">
                <a:solidFill>
                  <a:schemeClr val="tx2"/>
                </a:solidFill>
                <a:latin typeface="Georgia" pitchFamily="18" charset="0"/>
              </a:rPr>
              <a:t>Василий Андреевич Жуковский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75656" y="1052737"/>
            <a:ext cx="734481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dirty="0" smtClean="0">
                <a:latin typeface="Georgia" pitchFamily="18" charset="0"/>
              </a:rPr>
              <a:t>Поэт, переводчик, автор баллад. А. С. Пушкину посвятил строки: «Победителю ученику от побежденного учителя»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7816" y="292494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487816" y="250030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63691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u="sng" dirty="0" smtClean="0">
                <a:hlinkClick r:id="rId7"/>
              </a:rPr>
              <a:t>http://literatura5.narod.ru/test_lit_p_avtor_4.htm</a:t>
            </a:r>
            <a:endParaRPr lang="ru-RU" sz="6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487816" y="256490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060848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u="sng" dirty="0" smtClean="0">
                <a:hlinkClick r:id="rId7"/>
              </a:rPr>
              <a:t>http://literatura5.narod.ru/test_lit_p_avtor_5.htm</a:t>
            </a:r>
            <a:endParaRPr lang="ru-RU" sz="6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581</Words>
  <Application>Microsoft Office PowerPoint</Application>
  <PresentationFormat>Экран (4:3)</PresentationFormat>
  <Paragraphs>197</Paragraphs>
  <Slides>27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Сергей</cp:lastModifiedBy>
  <cp:revision>90</cp:revision>
  <dcterms:created xsi:type="dcterms:W3CDTF">2014-01-06T16:00:12Z</dcterms:created>
  <dcterms:modified xsi:type="dcterms:W3CDTF">2017-11-06T11:20:12Z</dcterms:modified>
</cp:coreProperties>
</file>