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80" r:id="rId3"/>
    <p:sldId id="260" r:id="rId4"/>
    <p:sldId id="262" r:id="rId5"/>
    <p:sldId id="265" r:id="rId6"/>
    <p:sldId id="263" r:id="rId7"/>
    <p:sldId id="264" r:id="rId8"/>
    <p:sldId id="266" r:id="rId9"/>
    <p:sldId id="267" r:id="rId10"/>
    <p:sldId id="268" r:id="rId11"/>
    <p:sldId id="270" r:id="rId12"/>
    <p:sldId id="273" r:id="rId13"/>
    <p:sldId id="274" r:id="rId14"/>
    <p:sldId id="275" r:id="rId15"/>
    <p:sldId id="279" r:id="rId16"/>
    <p:sldId id="278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883" autoAdjust="0"/>
    <p:restoredTop sz="94660"/>
  </p:normalViewPr>
  <p:slideViewPr>
    <p:cSldViewPr>
      <p:cViewPr varScale="1">
        <p:scale>
          <a:sx n="106" d="100"/>
          <a:sy n="106" d="100"/>
        </p:scale>
        <p:origin x="-17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8D38E3-124E-4E06-ACF0-4BFBCE8A03FA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7A74F4-9E97-4C85-9332-E06C7E9F7C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wipe dir="d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8D38E3-124E-4E06-ACF0-4BFBCE8A03FA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7A74F4-9E97-4C85-9332-E06C7E9F7C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wipe dir="d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8D38E3-124E-4E06-ACF0-4BFBCE8A03FA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7A74F4-9E97-4C85-9332-E06C7E9F7C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wipe dir="d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8D38E3-124E-4E06-ACF0-4BFBCE8A03FA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7A74F4-9E97-4C85-9332-E06C7E9F7C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wipe dir="d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8D38E3-124E-4E06-ACF0-4BFBCE8A03FA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7A74F4-9E97-4C85-9332-E06C7E9F7C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wipe dir="d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8D38E3-124E-4E06-ACF0-4BFBCE8A03FA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7A74F4-9E97-4C85-9332-E06C7E9F7C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wipe dir="d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8D38E3-124E-4E06-ACF0-4BFBCE8A03FA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7A74F4-9E97-4C85-9332-E06C7E9F7C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wipe dir="d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8D38E3-124E-4E06-ACF0-4BFBCE8A03FA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7A74F4-9E97-4C85-9332-E06C7E9F7C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wipe dir="d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8D38E3-124E-4E06-ACF0-4BFBCE8A03FA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7A74F4-9E97-4C85-9332-E06C7E9F7C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wipe dir="d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8D38E3-124E-4E06-ACF0-4BFBCE8A03FA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7A74F4-9E97-4C85-9332-E06C7E9F7C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wipe dir="d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8D38E3-124E-4E06-ACF0-4BFBCE8A03FA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7A74F4-9E97-4C85-9332-E06C7E9F7C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spd="slow" advClick="0" advTm="9000">
    <p:wipe dir="d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88D38E3-124E-4E06-ACF0-4BFBCE8A03FA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D7A74F4-9E97-4C85-9332-E06C7E9F7C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Click="0" advTm="9000">
    <p:wipe dir="d"/>
    <p:sndAc>
      <p:stSnd>
        <p:snd r:embed="rId1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0;&#1075;&#1072;&#1092;&#1086;&#1085;&#1086;&#1074;&#1099;\Desktop\+&#1058;&#1086;&#1087;-&#1090;&#1086;&#1087;%20&#1090;&#1086;&#1087;&#1072;&#1077;&#1090;%20&#1084;&#1072;&#1083;&#1099;&#1096;.mp3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12" Type="http://schemas.openxmlformats.org/officeDocument/2006/relationships/image" Target="../media/image5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4.jpeg"/><Relationship Id="rId7" Type="http://schemas.openxmlformats.org/officeDocument/2006/relationships/image" Target="http://silarazuma.ucoz.ru/knigi_2/phil77-1144108053_i_7084_full_224.jpg" TargetMode="External"/><Relationship Id="rId12" Type="http://schemas.openxmlformats.org/officeDocument/2006/relationships/image" Target="../media/image6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11" Type="http://schemas.openxmlformats.org/officeDocument/2006/relationships/image" Target="../media/image61.jpeg"/><Relationship Id="rId5" Type="http://schemas.openxmlformats.org/officeDocument/2006/relationships/image" Target="../media/image56.jpeg"/><Relationship Id="rId10" Type="http://schemas.openxmlformats.org/officeDocument/2006/relationships/image" Target="../media/image60.jpeg"/><Relationship Id="rId4" Type="http://schemas.openxmlformats.org/officeDocument/2006/relationships/image" Target="../media/image55.jpeg"/><Relationship Id="rId9" Type="http://schemas.openxmlformats.org/officeDocument/2006/relationships/image" Target="../media/image5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12" Type="http://schemas.openxmlformats.org/officeDocument/2006/relationships/image" Target="../media/image7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11" Type="http://schemas.openxmlformats.org/officeDocument/2006/relationships/image" Target="../media/image73.jpeg"/><Relationship Id="rId5" Type="http://schemas.openxmlformats.org/officeDocument/2006/relationships/image" Target="../media/image67.jpeg"/><Relationship Id="rId10" Type="http://schemas.openxmlformats.org/officeDocument/2006/relationships/image" Target="../media/image72.jpeg"/><Relationship Id="rId4" Type="http://schemas.openxmlformats.org/officeDocument/2006/relationships/image" Target="../media/image66.jpeg"/><Relationship Id="rId9" Type="http://schemas.openxmlformats.org/officeDocument/2006/relationships/image" Target="../media/image7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71802" y="642918"/>
            <a:ext cx="5572164" cy="1000131"/>
          </a:xfrm>
        </p:spPr>
        <p:txBody>
          <a:bodyPr>
            <a:noAutofit/>
          </a:bodyPr>
          <a:lstStyle/>
          <a:p>
            <a:pPr algn="r"/>
            <a:r>
              <a:rPr lang="ru-RU" sz="1800" i="1" dirty="0" smtClean="0">
                <a:solidFill>
                  <a:schemeClr val="accent2">
                    <a:lumMod val="75000"/>
                  </a:schemeClr>
                </a:solidFill>
              </a:rPr>
              <a:t>МКДОУ «</a:t>
            </a:r>
            <a:r>
              <a:rPr lang="ru-RU" sz="1800" i="1" dirty="0" err="1" smtClean="0">
                <a:solidFill>
                  <a:schemeClr val="accent2">
                    <a:lumMod val="75000"/>
                  </a:schemeClr>
                </a:solidFill>
              </a:rPr>
              <a:t>Пивкинский</a:t>
            </a:r>
            <a:r>
              <a:rPr lang="ru-RU" sz="1800" i="1" dirty="0" smtClean="0">
                <a:solidFill>
                  <a:schemeClr val="accent2">
                    <a:lumMod val="75000"/>
                  </a:schemeClr>
                </a:solidFill>
              </a:rPr>
              <a:t> детский сад «Ромашка»(Курганской области </a:t>
            </a:r>
            <a:r>
              <a:rPr lang="ru-RU" sz="1800" i="1" dirty="0" err="1" smtClean="0">
                <a:solidFill>
                  <a:schemeClr val="accent2">
                    <a:lumMod val="75000"/>
                  </a:schemeClr>
                </a:solidFill>
              </a:rPr>
              <a:t>Щучанского</a:t>
            </a:r>
            <a:r>
              <a:rPr lang="ru-RU" sz="1800" i="1" dirty="0" smtClean="0">
                <a:solidFill>
                  <a:schemeClr val="accent2">
                    <a:lumMod val="75000"/>
                  </a:schemeClr>
                </a:solidFill>
              </a:rPr>
              <a:t> района)</a:t>
            </a:r>
            <a:endParaRPr lang="ru-RU" sz="18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8" descr="фот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71473" y="500043"/>
            <a:ext cx="3214709" cy="1285883"/>
          </a:xfrm>
          <a:prstGeom prst="rect">
            <a:avLst/>
          </a:prstGeom>
          <a:noFill/>
          <a:ln/>
        </p:spPr>
      </p:pic>
      <p:pic>
        <p:nvPicPr>
          <p:cNvPr id="6" name="Рисунок 5" descr="image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15140" y="1785926"/>
            <a:ext cx="2000247" cy="150019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00166" y="1857365"/>
            <a:ext cx="5929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>
                <a:solidFill>
                  <a:schemeClr val="accent1">
                    <a:lumMod val="75000"/>
                  </a:schemeClr>
                </a:solidFill>
              </a:rPr>
              <a:t>«Наша дошкольная жизнь»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488" y="2428869"/>
            <a:ext cx="3286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00B050"/>
                </a:solidFill>
              </a:rPr>
              <a:t>«Ах, малыши»</a:t>
            </a:r>
            <a:endParaRPr lang="ru-RU" sz="2400" b="1" i="1" u="sng" dirty="0">
              <a:solidFill>
                <a:srgbClr val="00B05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57422" y="3071810"/>
            <a:ext cx="4500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>
                <a:solidFill>
                  <a:schemeClr val="accent3"/>
                </a:solidFill>
              </a:rPr>
              <a:t> «ДЕТКИ ВСЕГДА РАДУЮТ НАС»</a:t>
            </a:r>
            <a:endParaRPr lang="ru-RU" b="1" dirty="0">
              <a:solidFill>
                <a:schemeClr val="accent3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28992" y="4857760"/>
            <a:ext cx="50720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ru-RU" i="1" dirty="0">
                <a:solidFill>
                  <a:srgbClr val="0070C0"/>
                </a:solidFill>
              </a:rPr>
              <a:t>Воспитатель младшей группы </a:t>
            </a:r>
            <a:r>
              <a:rPr lang="ru-RU" sz="1600" i="1" dirty="0">
                <a:solidFill>
                  <a:srgbClr val="0070C0"/>
                </a:solidFill>
              </a:rPr>
              <a:t>«</a:t>
            </a:r>
            <a:r>
              <a:rPr lang="ru-RU" sz="1600" i="1" dirty="0" err="1">
                <a:solidFill>
                  <a:srgbClr val="0070C0"/>
                </a:solidFill>
              </a:rPr>
              <a:t>Смешарики</a:t>
            </a:r>
            <a:r>
              <a:rPr lang="ru-RU" sz="1600" i="1" dirty="0" smtClean="0">
                <a:solidFill>
                  <a:srgbClr val="0070C0"/>
                </a:solidFill>
              </a:rPr>
              <a:t>»</a:t>
            </a:r>
            <a:endParaRPr lang="ru-RU" sz="1600" i="1" dirty="0">
              <a:solidFill>
                <a:srgbClr val="0070C0"/>
              </a:solidFill>
            </a:endParaRPr>
          </a:p>
          <a:p>
            <a:pPr algn="r">
              <a:buNone/>
            </a:pPr>
            <a:r>
              <a:rPr lang="ru-RU" i="1" dirty="0">
                <a:solidFill>
                  <a:srgbClr val="0070C0"/>
                </a:solidFill>
              </a:rPr>
              <a:t>Агафонова Екатерина Вячеславовна</a:t>
            </a:r>
          </a:p>
        </p:txBody>
      </p:sp>
      <p:pic>
        <p:nvPicPr>
          <p:cNvPr id="12" name="Рисунок 11" descr="Рисунок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10" y="3214686"/>
            <a:ext cx="1816608" cy="271881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500298" y="3714752"/>
            <a:ext cx="58579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ru-RU" i="1" dirty="0" smtClean="0">
                <a:solidFill>
                  <a:srgbClr val="C00000"/>
                </a:solidFill>
              </a:rPr>
              <a:t>«Я </a:t>
            </a:r>
            <a:r>
              <a:rPr lang="ru-RU" i="1" dirty="0">
                <a:solidFill>
                  <a:srgbClr val="C00000"/>
                </a:solidFill>
              </a:rPr>
              <a:t>хочу вам рассказать и конечно </a:t>
            </a:r>
            <a:r>
              <a:rPr lang="ru-RU" i="1" dirty="0" smtClean="0">
                <a:solidFill>
                  <a:srgbClr val="C00000"/>
                </a:solidFill>
              </a:rPr>
              <a:t>показать,</a:t>
            </a:r>
            <a:endParaRPr lang="ru-RU" i="1" dirty="0">
              <a:solidFill>
                <a:srgbClr val="C00000"/>
              </a:solidFill>
            </a:endParaRPr>
          </a:p>
          <a:p>
            <a:pPr algn="r">
              <a:buNone/>
            </a:pPr>
            <a:r>
              <a:rPr lang="ru-RU" i="1" dirty="0">
                <a:solidFill>
                  <a:srgbClr val="C00000"/>
                </a:solidFill>
              </a:rPr>
              <a:t>Как у нас в детском саду радостно живётся</a:t>
            </a:r>
          </a:p>
          <a:p>
            <a:pPr algn="r">
              <a:buNone/>
            </a:pPr>
            <a:r>
              <a:rPr lang="ru-RU" i="1" dirty="0">
                <a:solidFill>
                  <a:srgbClr val="C00000"/>
                </a:solidFill>
              </a:rPr>
              <a:t>И работа с малышами каждый день </a:t>
            </a:r>
            <a:r>
              <a:rPr lang="ru-RU" i="1" dirty="0" smtClean="0">
                <a:solidFill>
                  <a:srgbClr val="C00000"/>
                </a:solidFill>
              </a:rPr>
              <a:t>ведётся.)» 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13" name="+Топ-топ топает малыш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642910" y="20002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9000">
    <p:wipe dir="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4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" grpId="0"/>
      <p:bldP spid="7" grpId="0"/>
      <p:bldP spid="8" grpId="0"/>
      <p:bldP spid="10" grpId="0"/>
      <p:bldP spid="11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428728" y="428625"/>
            <a:ext cx="4857784" cy="785813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Любят малыши трудиться…</a:t>
            </a:r>
            <a:endParaRPr lang="ru-RU" sz="2800" dirty="0"/>
          </a:p>
        </p:txBody>
      </p:sp>
      <p:pic>
        <p:nvPicPr>
          <p:cNvPr id="15361" name="Picture 1" descr="C:\Users\Агафоновы\Desktop\pic139_3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4500570"/>
            <a:ext cx="2214576" cy="1595446"/>
          </a:xfrm>
          <a:prstGeom prst="rect">
            <a:avLst/>
          </a:prstGeom>
          <a:noFill/>
        </p:spPr>
      </p:pic>
      <p:pic>
        <p:nvPicPr>
          <p:cNvPr id="15362" name="Picture 2" descr="C:\Users\Агафоновы\Desktop\pic151_3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4500570"/>
            <a:ext cx="1928826" cy="1571636"/>
          </a:xfrm>
          <a:prstGeom prst="rect">
            <a:avLst/>
          </a:prstGeom>
          <a:noFill/>
        </p:spPr>
      </p:pic>
      <p:pic>
        <p:nvPicPr>
          <p:cNvPr id="15363" name="Picture 3" descr="C:\Users\Агафоновы\Desktop\pic120_3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1285860"/>
            <a:ext cx="1071570" cy="1143008"/>
          </a:xfrm>
          <a:prstGeom prst="rect">
            <a:avLst/>
          </a:prstGeom>
          <a:noFill/>
        </p:spPr>
      </p:pic>
      <p:pic>
        <p:nvPicPr>
          <p:cNvPr id="15364" name="Picture 4" descr="D:\Катя\SAM_60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2571744"/>
            <a:ext cx="2071702" cy="1862143"/>
          </a:xfrm>
          <a:prstGeom prst="rect">
            <a:avLst/>
          </a:prstGeom>
          <a:noFill/>
        </p:spPr>
      </p:pic>
      <p:pic>
        <p:nvPicPr>
          <p:cNvPr id="15365" name="Picture 5" descr="C:\Users\Агафоновы\Desktop\Фото-000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78" y="2714620"/>
            <a:ext cx="1673249" cy="3340099"/>
          </a:xfrm>
          <a:prstGeom prst="rect">
            <a:avLst/>
          </a:prstGeom>
          <a:noFill/>
        </p:spPr>
      </p:pic>
      <p:pic>
        <p:nvPicPr>
          <p:cNvPr id="15366" name="Picture 6" descr="D:\Катя\детки\138271046464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15140" y="500042"/>
            <a:ext cx="1714512" cy="2143140"/>
          </a:xfrm>
          <a:prstGeom prst="rect">
            <a:avLst/>
          </a:prstGeom>
          <a:noFill/>
        </p:spPr>
      </p:pic>
      <p:pic>
        <p:nvPicPr>
          <p:cNvPr id="15367" name="Picture 7" descr="D:\Катя\138271045949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00562" y="1500174"/>
            <a:ext cx="2143140" cy="2928958"/>
          </a:xfrm>
          <a:prstGeom prst="rect">
            <a:avLst/>
          </a:prstGeom>
          <a:noFill/>
        </p:spPr>
      </p:pic>
      <p:pic>
        <p:nvPicPr>
          <p:cNvPr id="15368" name="Picture 8" descr="D:\Катя\для работы!!!!!\ффф\Новая папка\5MZtiaWqHy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596" y="428604"/>
            <a:ext cx="1571636" cy="1928826"/>
          </a:xfrm>
          <a:prstGeom prst="rect">
            <a:avLst/>
          </a:prstGeom>
          <a:noFill/>
        </p:spPr>
      </p:pic>
      <p:pic>
        <p:nvPicPr>
          <p:cNvPr id="15369" name="Picture 9" descr="D:\Катя\детки\SAM_612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86050" y="2571744"/>
            <a:ext cx="1643074" cy="1857388"/>
          </a:xfrm>
          <a:prstGeom prst="rect">
            <a:avLst/>
          </a:prstGeom>
          <a:noFill/>
        </p:spPr>
      </p:pic>
      <p:pic>
        <p:nvPicPr>
          <p:cNvPr id="15371" name="Picture 11" descr="C:\Users\Агафоновы\Desktop\Фото-001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5786" y="4500570"/>
            <a:ext cx="1571636" cy="185738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9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14480" y="500042"/>
            <a:ext cx="7429521" cy="714380"/>
          </a:xfrm>
        </p:spPr>
        <p:txBody>
          <a:bodyPr>
            <a:normAutofit fontScale="90000"/>
          </a:bodyPr>
          <a:lstStyle/>
          <a:p>
            <a:r>
              <a:rPr lang="ru-RU" sz="2800" i="1" u="sng" dirty="0" smtClean="0"/>
              <a:t>И в науке пригодится…</a:t>
            </a:r>
            <a:br>
              <a:rPr lang="ru-RU" sz="2800" i="1" u="sng" dirty="0" smtClean="0"/>
            </a:br>
            <a:r>
              <a:rPr lang="ru-RU" sz="2800" i="1" u="sng" dirty="0" smtClean="0"/>
              <a:t>знать свой детский гороскоп</a:t>
            </a:r>
            <a:endParaRPr lang="ru-RU" sz="2800" i="1" u="sng" dirty="0"/>
          </a:p>
        </p:txBody>
      </p:sp>
      <p:pic>
        <p:nvPicPr>
          <p:cNvPr id="13318" name="Picture 6" descr="phil77-1144108030_i_9291_full_316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2643182"/>
            <a:ext cx="2365375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phil77-1144108042_i_4990_full_2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2643182"/>
            <a:ext cx="171451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phil77-1144107964_i_4419_full_4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4714884"/>
            <a:ext cx="17859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http://silarazuma.ucoz.ru/knigi_2/phil77-1144108053_i_7084_full_224.jpg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6286512" y="2643182"/>
            <a:ext cx="1928826" cy="1928802"/>
          </a:xfrm>
          <a:prstGeom prst="rect">
            <a:avLst/>
          </a:prstGeom>
          <a:noFill/>
        </p:spPr>
      </p:pic>
      <p:pic>
        <p:nvPicPr>
          <p:cNvPr id="13317" name="Picture 5" descr="phil77-1144107976_i_9541_full_29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3929066"/>
            <a:ext cx="185738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phil77-1144108066_i_7536_full_72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29322" y="4572008"/>
            <a:ext cx="2286016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 descr="phil77-1144108008_i_7965_full_23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43768" y="428604"/>
            <a:ext cx="171451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 descr="phil77-1144107986_i_8266_full_26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7158" y="1428736"/>
            <a:ext cx="185738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0" descr="phil77-1144108076_i_9756_full_14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14546" y="4572008"/>
            <a:ext cx="1928826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9000"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00034" y="428604"/>
            <a:ext cx="8183562" cy="4187825"/>
          </a:xfrm>
        </p:spPr>
        <p:txBody>
          <a:bodyPr>
            <a:normAutofit/>
          </a:bodyPr>
          <a:lstStyle/>
          <a:p>
            <a:pPr lvl="3"/>
            <a:r>
              <a:rPr lang="ru-RU" sz="2400" dirty="0" smtClean="0">
                <a:solidFill>
                  <a:srgbClr val="00B0F0"/>
                </a:solidFill>
              </a:rPr>
              <a:t>Малыши научат нас чаще улыбаться))))</a:t>
            </a:r>
            <a:endParaRPr lang="ru-RU" sz="2400" dirty="0">
              <a:solidFill>
                <a:srgbClr val="00B0F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214422"/>
            <a:ext cx="464347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 descr="D:\Катя\фотографии\картинки\zRZly5gC6j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214422"/>
            <a:ext cx="3960818" cy="528641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9000"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428728" y="530225"/>
            <a:ext cx="7715272" cy="418782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CC0099"/>
                </a:solidFill>
              </a:rPr>
              <a:t>нас не забывайте)))</a:t>
            </a:r>
            <a:endParaRPr lang="ru-RU" dirty="0">
              <a:solidFill>
                <a:srgbClr val="CC0099"/>
              </a:solidFill>
            </a:endParaRPr>
          </a:p>
        </p:txBody>
      </p:sp>
      <p:pic>
        <p:nvPicPr>
          <p:cNvPr id="9217" name="Picture 1" descr="C:\Users\Агафоновы\Desktop\imgpreview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28604"/>
            <a:ext cx="1876425" cy="1933575"/>
          </a:xfrm>
          <a:prstGeom prst="rect">
            <a:avLst/>
          </a:prstGeom>
          <a:noFill/>
        </p:spPr>
      </p:pic>
      <p:pic>
        <p:nvPicPr>
          <p:cNvPr id="9218" name="Picture 2" descr="C:\Users\Агафоновы\Desktop\imgpreview (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2714620"/>
            <a:ext cx="2200275" cy="1647825"/>
          </a:xfrm>
          <a:prstGeom prst="rect">
            <a:avLst/>
          </a:prstGeom>
          <a:noFill/>
        </p:spPr>
      </p:pic>
      <p:pic>
        <p:nvPicPr>
          <p:cNvPr id="9219" name="Picture 3" descr="C:\Users\Агафоновы\Desktop\imgpreview (6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2357430"/>
            <a:ext cx="1790700" cy="2028825"/>
          </a:xfrm>
          <a:prstGeom prst="rect">
            <a:avLst/>
          </a:prstGeom>
          <a:noFill/>
        </p:spPr>
      </p:pic>
      <p:pic>
        <p:nvPicPr>
          <p:cNvPr id="9220" name="Picture 4" descr="C:\Users\Агафоновы\Desktop\imgpreview (7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1000108"/>
            <a:ext cx="2085975" cy="1733550"/>
          </a:xfrm>
          <a:prstGeom prst="rect">
            <a:avLst/>
          </a:prstGeom>
          <a:noFill/>
        </p:spPr>
      </p:pic>
      <p:pic>
        <p:nvPicPr>
          <p:cNvPr id="9221" name="Picture 5" descr="C:\Users\Агафоновы\Desktop\imgpreview (8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4357694"/>
            <a:ext cx="2214578" cy="1809750"/>
          </a:xfrm>
          <a:prstGeom prst="rect">
            <a:avLst/>
          </a:prstGeom>
          <a:noFill/>
        </p:spPr>
      </p:pic>
      <p:pic>
        <p:nvPicPr>
          <p:cNvPr id="9222" name="Picture 6" descr="C:\Users\Агафоновы\Desktop\SAM_615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08" y="1142984"/>
            <a:ext cx="1595439" cy="2276476"/>
          </a:xfrm>
          <a:prstGeom prst="rect">
            <a:avLst/>
          </a:prstGeom>
          <a:noFill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14744" y="1142984"/>
            <a:ext cx="100013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86314" y="1071546"/>
            <a:ext cx="178595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43108" y="3357562"/>
            <a:ext cx="200026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14876" y="3929066"/>
            <a:ext cx="151447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9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60438" y="500063"/>
            <a:ext cx="8183562" cy="785812"/>
          </a:xfrm>
        </p:spPr>
        <p:txBody>
          <a:bodyPr/>
          <a:lstStyle/>
          <a:p>
            <a:pPr algn="ctr"/>
            <a:r>
              <a:rPr lang="ru-RU" b="0" i="1" dirty="0" smtClean="0">
                <a:solidFill>
                  <a:srgbClr val="00B050"/>
                </a:solidFill>
              </a:rPr>
              <a:t>Для вас, дорогие малыши!</a:t>
            </a:r>
            <a:endParaRPr lang="ru-RU" b="0" i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71472" y="530225"/>
            <a:ext cx="8286808" cy="5613419"/>
          </a:xfrm>
        </p:spPr>
        <p:txBody>
          <a:bodyPr>
            <a:normAutofit fontScale="40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45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4500" dirty="0" smtClean="0">
                <a:solidFill>
                  <a:schemeClr val="accent2">
                    <a:lumMod val="75000"/>
                  </a:schemeClr>
                </a:solidFill>
              </a:rPr>
              <a:t>Какая сила в маленькой руке! </a:t>
            </a:r>
            <a:br>
              <a:rPr lang="ru-RU" sz="45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500" dirty="0" smtClean="0">
                <a:solidFill>
                  <a:schemeClr val="accent2">
                    <a:lumMod val="75000"/>
                  </a:schemeClr>
                </a:solidFill>
              </a:rPr>
              <a:t>Малыш, идет, переступают ножки,</a:t>
            </a:r>
            <a:br>
              <a:rPr lang="ru-RU" sz="45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500" dirty="0" smtClean="0">
                <a:solidFill>
                  <a:schemeClr val="accent2">
                    <a:lumMod val="75000"/>
                  </a:schemeClr>
                </a:solidFill>
              </a:rPr>
              <a:t>Он весь мой мир, зажатый в кулаке,</a:t>
            </a:r>
            <a:br>
              <a:rPr lang="ru-RU" sz="45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500" dirty="0" smtClean="0">
                <a:solidFill>
                  <a:schemeClr val="accent2">
                    <a:lumMod val="75000"/>
                  </a:schemeClr>
                </a:solidFill>
              </a:rPr>
              <a:t>Шагающий со мною по дорожке.</a:t>
            </a:r>
            <a:br>
              <a:rPr lang="ru-RU" sz="45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500" dirty="0" smtClean="0">
                <a:solidFill>
                  <a:schemeClr val="accent2">
                    <a:lumMod val="75000"/>
                  </a:schemeClr>
                </a:solidFill>
              </a:rPr>
              <a:t>И я, имеющая стаж и дом,</a:t>
            </a:r>
            <a:br>
              <a:rPr lang="ru-RU" sz="45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500" dirty="0" smtClean="0">
                <a:solidFill>
                  <a:schemeClr val="accent2">
                    <a:lumMod val="75000"/>
                  </a:schemeClr>
                </a:solidFill>
              </a:rPr>
              <a:t>Друзей и грамоты, </a:t>
            </a:r>
            <a:br>
              <a:rPr lang="ru-RU" sz="45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500" dirty="0" smtClean="0">
                <a:solidFill>
                  <a:schemeClr val="accent2">
                    <a:lumMod val="75000"/>
                  </a:schemeClr>
                </a:solidFill>
              </a:rPr>
              <a:t>Авансы и получки...</a:t>
            </a:r>
            <a:br>
              <a:rPr lang="ru-RU" sz="45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500" dirty="0" smtClean="0">
                <a:solidFill>
                  <a:schemeClr val="accent2">
                    <a:lumMod val="75000"/>
                  </a:schemeClr>
                </a:solidFill>
              </a:rPr>
              <a:t>Сейчас иду и думаю о том,</a:t>
            </a:r>
            <a:br>
              <a:rPr lang="ru-RU" sz="45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500" dirty="0" smtClean="0">
                <a:solidFill>
                  <a:schemeClr val="accent2">
                    <a:lumMod val="75000"/>
                  </a:schemeClr>
                </a:solidFill>
              </a:rPr>
              <a:t>Что нет опоры, крепче этой ручки....!!!!!!</a:t>
            </a:r>
          </a:p>
          <a:p>
            <a:endParaRPr lang="ru-RU" sz="45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4500" dirty="0" smtClean="0">
                <a:solidFill>
                  <a:schemeClr val="accent2">
                    <a:lumMod val="75000"/>
                  </a:schemeClr>
                </a:solidFill>
              </a:rPr>
              <a:t>Я беру твою ладошку в руку! И целую венку на запястье. Я не зря испытывала муки, Чтоб родить себе такое счастье!!!</a:t>
            </a:r>
          </a:p>
          <a:p>
            <a:endParaRPr lang="ru-RU" sz="45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45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5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500" dirty="0" smtClean="0">
                <a:solidFill>
                  <a:schemeClr val="accent2">
                    <a:lumMod val="75000"/>
                  </a:schemeClr>
                </a:solidFill>
              </a:rPr>
              <a:t>ТОЛЬКО РЕБЕНОК ЗНАЕТ,КАК СИЛЬНО ЛЮБИТ ЕГО МАМА.ТОЛЬКО РЕБЕНОК ВИДЕЛ ЕЁ СЕРДЦЕ ВНУТРИ!!!</a:t>
            </a:r>
          </a:p>
          <a:p>
            <a:pPr>
              <a:buNone/>
            </a:pPr>
            <a:r>
              <a:rPr lang="ru-RU" sz="3800" dirty="0" smtClean="0"/>
              <a:t/>
            </a:r>
            <a:br>
              <a:rPr lang="ru-RU" sz="3800" dirty="0" smtClean="0"/>
            </a:br>
            <a:endParaRPr lang="ru-RU" sz="3800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72264" y="5572140"/>
            <a:ext cx="22145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ваши мамы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1357298"/>
            <a:ext cx="1855769" cy="2427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9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</a:rPr>
              <a:t>Мои задачи:</a:t>
            </a:r>
            <a:r>
              <a:rPr lang="ru-RU" sz="2000" i="1" dirty="0" smtClean="0">
                <a:latin typeface="Times New Roman" pitchFamily="18" charset="0"/>
              </a:rPr>
              <a:t> </a:t>
            </a:r>
            <a:r>
              <a:rPr lang="ru-RU" sz="2000" i="1" dirty="0" smtClean="0">
                <a:solidFill>
                  <a:srgbClr val="0000FF"/>
                </a:solidFill>
                <a:latin typeface="Times New Roman" pitchFamily="18" charset="0"/>
              </a:rPr>
              <a:t>создать ребёнку возможность радостно и содержательно прожить дошкольные годы,</a:t>
            </a:r>
            <a:r>
              <a:rPr lang="ru-RU" sz="2000" i="1" dirty="0" smtClean="0">
                <a:latin typeface="Times New Roman" pitchFamily="18" charset="0"/>
              </a:rPr>
              <a:t> </a:t>
            </a:r>
            <a:r>
              <a:rPr lang="ru-RU" sz="2000" i="1" dirty="0" smtClean="0">
                <a:solidFill>
                  <a:srgbClr val="FFFF00"/>
                </a:solidFill>
                <a:latin typeface="Times New Roman" pitchFamily="18" charset="0"/>
              </a:rPr>
              <a:t>обеспечить охрану и укрепление здоровья детей,</a:t>
            </a:r>
            <a:r>
              <a:rPr lang="ru-RU" sz="2000" i="1" dirty="0" smtClean="0">
                <a:latin typeface="Times New Roman" pitchFamily="18" charset="0"/>
              </a:rPr>
              <a:t> </a:t>
            </a:r>
            <a:r>
              <a:rPr lang="ru-RU" sz="20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способствовать всестороннему и своевременному психическому развитию каждого ребёнка, </a:t>
            </a:r>
            <a:r>
              <a:rPr lang="ru-RU" sz="2000" i="1" dirty="0" smtClean="0">
                <a:solidFill>
                  <a:srgbClr val="6600CC"/>
                </a:solidFill>
                <a:latin typeface="Times New Roman" pitchFamily="18" charset="0"/>
              </a:rPr>
              <a:t>формировать активное и бережно-уважительное отношение к окружающему миру,</a:t>
            </a:r>
            <a:r>
              <a:rPr lang="ru-RU" sz="2000" i="1" dirty="0" smtClean="0">
                <a:latin typeface="Times New Roman" pitchFamily="18" charset="0"/>
              </a:rPr>
              <a:t> </a:t>
            </a: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</a:rPr>
              <a:t>приобщать детей к основным сферам человеческой культуры.</a:t>
            </a:r>
            <a:r>
              <a:rPr lang="ru-RU" i="1" dirty="0" smtClean="0">
                <a:solidFill>
                  <a:srgbClr val="FF9900"/>
                </a:solidFill>
                <a:latin typeface="Times New Roman" pitchFamily="18" charset="0"/>
              </a:rPr>
              <a:t/>
            </a:r>
            <a:br>
              <a:rPr lang="ru-RU" i="1" dirty="0" smtClean="0">
                <a:solidFill>
                  <a:srgbClr val="FF9900"/>
                </a:solidFill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i="1" dirty="0" smtClean="0">
                <a:solidFill>
                  <a:srgbClr val="FFFF00"/>
                </a:solidFill>
              </a:rPr>
              <a:t>С малышами работаю по программе </a:t>
            </a:r>
            <a:r>
              <a:rPr lang="ru-RU" sz="1800" i="1" dirty="0" smtClean="0">
                <a:solidFill>
                  <a:srgbClr val="FFFF00"/>
                </a:solidFill>
                <a:latin typeface="Times New Roman" pitchFamily="18" charset="0"/>
              </a:rPr>
              <a:t>Т. </a:t>
            </a:r>
            <a:r>
              <a:rPr lang="ru-RU" sz="1800" i="1" dirty="0" err="1" smtClean="0">
                <a:solidFill>
                  <a:srgbClr val="FFFF00"/>
                </a:solidFill>
                <a:latin typeface="Times New Roman" pitchFamily="18" charset="0"/>
              </a:rPr>
              <a:t>Н.Дороновой</a:t>
            </a:r>
            <a:r>
              <a:rPr lang="ru-RU" sz="1800" i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1800" i="1" dirty="0" smtClean="0">
                <a:solidFill>
                  <a:srgbClr val="FFFF00"/>
                </a:solidFill>
              </a:rPr>
              <a:t>«Радуга».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endParaRPr lang="ru-RU" sz="1800" dirty="0" smtClean="0"/>
          </a:p>
          <a:p>
            <a:pPr algn="r">
              <a:buNone/>
            </a:pPr>
            <a:r>
              <a:rPr lang="ru-RU" sz="1800" b="1" i="1" dirty="0" smtClean="0">
                <a:solidFill>
                  <a:srgbClr val="FFFF00"/>
                </a:solidFill>
                <a:latin typeface="Times New Roman" pitchFamily="18" charset="0"/>
              </a:rPr>
              <a:t>Согласно с целью программы-</a:t>
            </a:r>
            <a:r>
              <a:rPr lang="ru-RU" sz="1800" b="1" i="1" dirty="0" smtClean="0">
                <a:latin typeface="Times New Roman" pitchFamily="18" charset="0"/>
              </a:rPr>
              <a:t>   </a:t>
            </a:r>
            <a:r>
              <a:rPr lang="ru-RU" sz="1800" b="1" i="1" dirty="0" smtClean="0">
                <a:solidFill>
                  <a:srgbClr val="0000FF"/>
                </a:solidFill>
                <a:latin typeface="Times New Roman" pitchFamily="18" charset="0"/>
              </a:rPr>
              <a:t>развиваю у детей такие качества личности, как воспитанность, самостоятельность, целеустремлённость, умение поставить перед собой задачу и добиться её решения.</a:t>
            </a:r>
            <a:endParaRPr lang="ru-RU" sz="1800" dirty="0"/>
          </a:p>
        </p:txBody>
      </p:sp>
      <p:pic>
        <p:nvPicPr>
          <p:cNvPr id="8" name="Рисунок 7" descr="3307_cover_image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928670"/>
            <a:ext cx="1071570" cy="1285884"/>
          </a:xfrm>
          <a:prstGeom prst="rect">
            <a:avLst/>
          </a:prstGeom>
        </p:spPr>
      </p:pic>
      <p:pic>
        <p:nvPicPr>
          <p:cNvPr id="4101" name="Picture 5" descr="C:\Users\Агафоновы\Desktop\imgpreview (3)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1000108"/>
            <a:ext cx="1238252" cy="1095376"/>
          </a:xfrm>
          <a:prstGeom prst="rect">
            <a:avLst/>
          </a:prstGeom>
          <a:noFill/>
        </p:spPr>
      </p:pic>
      <p:pic>
        <p:nvPicPr>
          <p:cNvPr id="4103" name="Picture 7" descr="C:\Users\Агафоновы\Desktop\imgpreview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1000108"/>
            <a:ext cx="809625" cy="1071570"/>
          </a:xfrm>
          <a:prstGeom prst="rect">
            <a:avLst/>
          </a:prstGeom>
          <a:noFill/>
        </p:spPr>
      </p:pic>
      <p:pic>
        <p:nvPicPr>
          <p:cNvPr id="4104" name="Picture 8" descr="C:\Users\Агафоновы\Desktop\imgpreview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928670"/>
            <a:ext cx="928689" cy="121443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9000"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571480"/>
            <a:ext cx="52722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</a:rPr>
              <a:t>Наш детский сад- планета добра!!!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1071546"/>
            <a:ext cx="5857900" cy="183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- Место, где ребенок погружается в мир радостный, яркий, насыщенный положительными эмоциями и впечатлениями. Ведь только так можно создать прекрасную, солнечную кладовую чувств, которая будет нужна человеку для жизни, для труда, для творчества, для любви.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Агафоновы\Desktop\Рисунок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500438"/>
            <a:ext cx="3857652" cy="2786082"/>
          </a:xfrm>
          <a:prstGeom prst="rect">
            <a:avLst/>
          </a:prstGeom>
          <a:noFill/>
        </p:spPr>
      </p:pic>
      <p:pic>
        <p:nvPicPr>
          <p:cNvPr id="7" name="Picture 16" descr="734bcf9ab89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500042"/>
            <a:ext cx="2085215" cy="1785950"/>
          </a:xfrm>
          <a:prstGeom prst="rect">
            <a:avLst/>
          </a:prstGeom>
          <a:noFill/>
        </p:spPr>
      </p:pic>
      <p:pic>
        <p:nvPicPr>
          <p:cNvPr id="1027" name="Picture 3" descr="C:\Users\Агафоновы\Desktop\SAM_58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500438"/>
            <a:ext cx="4219575" cy="2771772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ctrTitle" idx="4294967295"/>
          </p:nvPr>
        </p:nvSpPr>
        <p:spPr>
          <a:xfrm>
            <a:off x="1371600" y="1643051"/>
            <a:ext cx="6986614" cy="1785949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/>
              <a:t>Мы очень любим и ждём наших малышей </a:t>
            </a:r>
            <a:endParaRPr lang="ru-RU" sz="2000" dirty="0"/>
          </a:p>
        </p:txBody>
      </p:sp>
    </p:spTree>
  </p:cSld>
  <p:clrMapOvr>
    <a:masterClrMapping/>
  </p:clrMapOvr>
  <p:transition spd="slow" advClick="0" advTm="9000"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42910" y="4071938"/>
            <a:ext cx="8501090" cy="1963737"/>
          </a:xfrm>
        </p:spPr>
        <p:txBody>
          <a:bodyPr>
            <a:normAutofit/>
          </a:bodyPr>
          <a:lstStyle/>
          <a:p>
            <a:r>
              <a:rPr lang="ru-RU" sz="6000" i="1" dirty="0" smtClean="0">
                <a:solidFill>
                  <a:srgbClr val="FFFF00"/>
                </a:solidFill>
                <a:latin typeface="Ariston" pitchFamily="66" charset="0"/>
                <a:cs typeface="Angsana New" pitchFamily="18" charset="-34"/>
              </a:rPr>
              <a:t>Спасибо за внимание!!!!</a:t>
            </a:r>
            <a:endParaRPr lang="ru-RU" sz="6000" i="1" dirty="0">
              <a:solidFill>
                <a:srgbClr val="FFFF00"/>
              </a:solidFill>
              <a:latin typeface="Ariston" pitchFamily="66" charset="0"/>
              <a:cs typeface="Angsana New" pitchFamily="18" charset="-34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60438" y="530225"/>
            <a:ext cx="8183562" cy="418782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Посмотрели вы на нас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В гости приглашаем вас!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071546"/>
            <a:ext cx="265271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1785926"/>
            <a:ext cx="421005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9000"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1371600" y="1820863"/>
            <a:ext cx="7772400" cy="96519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0" i="1" dirty="0" smtClean="0">
                <a:solidFill>
                  <a:schemeClr val="accent1"/>
                </a:solidFill>
              </a:rPr>
              <a:t>В детский сад наши малышки </a:t>
            </a:r>
            <a:br>
              <a:rPr lang="ru-RU" sz="3100" b="0" i="1" dirty="0" smtClean="0">
                <a:solidFill>
                  <a:schemeClr val="accent1"/>
                </a:solidFill>
              </a:rPr>
            </a:br>
            <a:r>
              <a:rPr lang="ru-RU" sz="3100" b="0" i="1" dirty="0" smtClean="0">
                <a:solidFill>
                  <a:schemeClr val="accent1"/>
                </a:solidFill>
              </a:rPr>
              <a:t>С радостью всегда идут,</a:t>
            </a:r>
            <a:br>
              <a:rPr lang="ru-RU" sz="3100" b="0" i="1" dirty="0" smtClean="0">
                <a:solidFill>
                  <a:schemeClr val="accent1"/>
                </a:solidFill>
              </a:rPr>
            </a:br>
            <a:r>
              <a:rPr lang="ru-RU" sz="3100" b="0" i="1" dirty="0" smtClean="0">
                <a:solidFill>
                  <a:schemeClr val="accent1"/>
                </a:solidFill>
              </a:rPr>
              <a:t>И девчонки, и мальчишки,</a:t>
            </a:r>
            <a:br>
              <a:rPr lang="ru-RU" sz="3100" b="0" i="1" dirty="0" smtClean="0">
                <a:solidFill>
                  <a:schemeClr val="accent1"/>
                </a:solidFill>
              </a:rPr>
            </a:br>
            <a:r>
              <a:rPr lang="ru-RU" sz="3100" b="0" i="1" dirty="0" smtClean="0">
                <a:solidFill>
                  <a:schemeClr val="accent1"/>
                </a:solidFill>
              </a:rPr>
              <a:t>Очень нравится им тут!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1371600" y="3684588"/>
            <a:ext cx="7772400" cy="91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3075" name="Picture 3" descr="D:\Катя\1382710464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928934"/>
            <a:ext cx="3429024" cy="3143272"/>
          </a:xfrm>
          <a:prstGeom prst="rect">
            <a:avLst/>
          </a:prstGeom>
          <a:noFill/>
        </p:spPr>
      </p:pic>
      <p:pic>
        <p:nvPicPr>
          <p:cNvPr id="3076" name="Picture 4" descr="C:\Users\Агафоновы\Desktop\-P-c1MTavg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928670"/>
            <a:ext cx="2143140" cy="2033579"/>
          </a:xfrm>
          <a:prstGeom prst="rect">
            <a:avLst/>
          </a:prstGeom>
          <a:noFill/>
        </p:spPr>
      </p:pic>
      <p:pic>
        <p:nvPicPr>
          <p:cNvPr id="3077" name="Picture 5" descr="D:\Катя\13827104612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2714620"/>
            <a:ext cx="2571768" cy="335758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9000"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60438" y="285729"/>
            <a:ext cx="8183562" cy="38576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Вот и наши малыши.</a:t>
            </a:r>
          </a:p>
          <a:p>
            <a:pPr>
              <a:buNone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Ах, как хороши!</a:t>
            </a:r>
          </a:p>
          <a:p>
            <a:pPr>
              <a:buNone/>
            </a:pP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30" name="Picture 6" descr="C:\Users\Агафоновы\Desktop\Василек-300x1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857364"/>
            <a:ext cx="2724150" cy="1785950"/>
          </a:xfrm>
          <a:prstGeom prst="rect">
            <a:avLst/>
          </a:prstGeom>
          <a:noFill/>
        </p:spPr>
      </p:pic>
      <p:pic>
        <p:nvPicPr>
          <p:cNvPr id="1031" name="Picture 7" descr="C:\Users\Агафоновы\Desktop\index_2_7_129_clip_image0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357298"/>
            <a:ext cx="5457825" cy="2286016"/>
          </a:xfrm>
          <a:prstGeom prst="rect">
            <a:avLst/>
          </a:prstGeom>
          <a:noFill/>
        </p:spPr>
      </p:pic>
      <p:pic>
        <p:nvPicPr>
          <p:cNvPr id="1033" name="Picture 9" descr="C:\Users\Агафоновы\Desktop\SAM_64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786190"/>
            <a:ext cx="8358246" cy="2662236"/>
          </a:xfrm>
          <a:prstGeom prst="rect">
            <a:avLst/>
          </a:prstGeom>
          <a:noFill/>
        </p:spPr>
      </p:pic>
      <p:pic>
        <p:nvPicPr>
          <p:cNvPr id="1034" name="Picture 10" descr="C:\Users\Агафоновы\Desktop\NUEJxpn4PoQ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357166"/>
            <a:ext cx="1457324" cy="142876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9000"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00034" y="500063"/>
            <a:ext cx="8643966" cy="642937"/>
          </a:xfrm>
        </p:spPr>
        <p:txBody>
          <a:bodyPr>
            <a:normAutofit/>
          </a:bodyPr>
          <a:lstStyle/>
          <a:p>
            <a:pPr algn="l"/>
            <a:r>
              <a:rPr lang="ru-RU" sz="2800" i="1" dirty="0" smtClean="0">
                <a:solidFill>
                  <a:schemeClr val="bg2">
                    <a:lumMod val="75000"/>
                  </a:schemeClr>
                </a:solidFill>
              </a:rPr>
              <a:t>Тут занятия идут…</a:t>
            </a:r>
            <a:endParaRPr lang="ru-RU" sz="2800" i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8" name="Picture 4" descr="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86314" y="857232"/>
            <a:ext cx="3963985" cy="2952749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</p:pic>
      <p:pic>
        <p:nvPicPr>
          <p:cNvPr id="9" name="Picture 4" descr="0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214678" y="4000504"/>
            <a:ext cx="4429156" cy="2454270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</p:pic>
      <p:pic>
        <p:nvPicPr>
          <p:cNvPr id="10" name="Picture 4" descr="фо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1285860"/>
            <a:ext cx="2428892" cy="3214710"/>
          </a:xfrm>
          <a:prstGeom prst="rect">
            <a:avLst/>
          </a:prstGeom>
          <a:noFill/>
        </p:spPr>
      </p:pic>
      <p:pic>
        <p:nvPicPr>
          <p:cNvPr id="12" name="Picture 7" descr="Грааль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1285860"/>
            <a:ext cx="1928826" cy="278608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9000"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60438" y="530225"/>
            <a:ext cx="8183562" cy="4187825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И танцуют и поют…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19457" name="Picture 1" descr="C:\Users\Агафоновы\Desktop\7RLUf2ka5b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214422"/>
            <a:ext cx="2243142" cy="1885951"/>
          </a:xfrm>
          <a:prstGeom prst="rect">
            <a:avLst/>
          </a:prstGeom>
          <a:noFill/>
        </p:spPr>
      </p:pic>
      <p:pic>
        <p:nvPicPr>
          <p:cNvPr id="19458" name="Picture 2" descr="C:\Users\Агафоновы\Desktop\dkrFecXmP_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428604"/>
            <a:ext cx="2162177" cy="17430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500570"/>
            <a:ext cx="30289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" descr="C:\Users\Агафоновы\Desktop\imgpreview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1142984"/>
            <a:ext cx="2228850" cy="1628775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3286124"/>
            <a:ext cx="22002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0760" y="4071942"/>
            <a:ext cx="2714644" cy="2219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 descr="C:\Users\Агафоновы\Desktop\imgpreview (4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15074" y="2571744"/>
            <a:ext cx="2333625" cy="1266825"/>
          </a:xfrm>
          <a:prstGeom prst="rect">
            <a:avLst/>
          </a:prstGeom>
          <a:noFill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71868" y="3500438"/>
            <a:ext cx="22002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9000"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42938"/>
            <a:ext cx="8183563" cy="571500"/>
          </a:xfrm>
        </p:spPr>
        <p:txBody>
          <a:bodyPr>
            <a:noAutofit/>
          </a:bodyPr>
          <a:lstStyle/>
          <a:p>
            <a:pPr algn="ctr"/>
            <a:r>
              <a:rPr lang="ru-RU" i="1" dirty="0" smtClean="0">
                <a:solidFill>
                  <a:srgbClr val="0070C0"/>
                </a:solidFill>
              </a:rPr>
              <a:t>Вот ребятушки гуляют)))</a:t>
            </a: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4429125"/>
            <a:ext cx="4857750" cy="571500"/>
          </a:xfrm>
        </p:spPr>
        <p:txBody>
          <a:bodyPr>
            <a:normAutofit/>
          </a:bodyPr>
          <a:lstStyle/>
          <a:p>
            <a:pPr algn="ctr"/>
            <a:r>
              <a:rPr lang="ru-RU" sz="2000" i="1" dirty="0" smtClean="0">
                <a:solidFill>
                  <a:srgbClr val="0070C0"/>
                </a:solidFill>
              </a:rPr>
              <a:t>За погодой наблюдают</a:t>
            </a:r>
            <a:endParaRPr lang="ru-RU" sz="2000" i="1" dirty="0">
              <a:solidFill>
                <a:srgbClr val="0070C0"/>
              </a:solidFill>
            </a:endParaRPr>
          </a:p>
        </p:txBody>
      </p:sp>
      <p:pic>
        <p:nvPicPr>
          <p:cNvPr id="6" name="Рисунок 5" descr="Фото-0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285861"/>
            <a:ext cx="3929090" cy="3071834"/>
          </a:xfrm>
          <a:prstGeom prst="rect">
            <a:avLst/>
          </a:prstGeom>
        </p:spPr>
      </p:pic>
      <p:pic>
        <p:nvPicPr>
          <p:cNvPr id="4099" name="Picture 3" descr="D:\Катя\детки\13827104647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4000504"/>
            <a:ext cx="3048000" cy="2286000"/>
          </a:xfrm>
          <a:prstGeom prst="rect">
            <a:avLst/>
          </a:prstGeom>
          <a:noFill/>
        </p:spPr>
      </p:pic>
      <p:pic>
        <p:nvPicPr>
          <p:cNvPr id="8" name="Рисунок 7" descr="Фото-00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1285860"/>
            <a:ext cx="3071834" cy="2643206"/>
          </a:xfrm>
          <a:prstGeom prst="rect">
            <a:avLst/>
          </a:prstGeom>
        </p:spPr>
      </p:pic>
      <p:pic>
        <p:nvPicPr>
          <p:cNvPr id="18433" name="Picture 1" descr="C:\Users\Агафоновы\Desktop\0idlvzu1kvo - копи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4929198"/>
            <a:ext cx="1571636" cy="150017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9000"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492375" y="500063"/>
            <a:ext cx="6651625" cy="642937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Так играют, выступают…</a:t>
            </a:r>
            <a:endParaRPr lang="ru-RU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2" name="Picture 2" descr="D:\Катя\детки\SAM_61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4071942"/>
            <a:ext cx="3286148" cy="2428892"/>
          </a:xfrm>
          <a:prstGeom prst="rect">
            <a:avLst/>
          </a:prstGeom>
          <a:noFill/>
        </p:spPr>
      </p:pic>
      <p:pic>
        <p:nvPicPr>
          <p:cNvPr id="5123" name="Picture 3" descr="D:\Катя\детки\SAM_61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28604"/>
            <a:ext cx="2500330" cy="3214710"/>
          </a:xfrm>
          <a:prstGeom prst="rect">
            <a:avLst/>
          </a:prstGeom>
          <a:noFill/>
        </p:spPr>
      </p:pic>
      <p:pic>
        <p:nvPicPr>
          <p:cNvPr id="5124" name="Picture 4" descr="D:\Катя\детки\SAM_61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1285860"/>
            <a:ext cx="2428892" cy="35719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3929066"/>
            <a:ext cx="185738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09" name="Picture 1" descr="C:\Users\Агафоновы\Desktop\DzHtCx5TdU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1285859"/>
            <a:ext cx="2500330" cy="2428893"/>
          </a:xfrm>
          <a:prstGeom prst="rect">
            <a:avLst/>
          </a:prstGeom>
          <a:noFill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488" y="5000636"/>
            <a:ext cx="21145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9000"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371600" y="571500"/>
            <a:ext cx="7772400" cy="642938"/>
          </a:xfrm>
        </p:spPr>
        <p:txBody>
          <a:bodyPr>
            <a:normAutofit/>
          </a:bodyPr>
          <a:lstStyle/>
          <a:p>
            <a:r>
              <a:rPr lang="ru-RU" sz="3200" i="1" dirty="0" smtClean="0"/>
              <a:t>сладко засыпают…</a:t>
            </a:r>
            <a:endParaRPr lang="ru-RU" sz="3200" i="1" dirty="0"/>
          </a:p>
        </p:txBody>
      </p:sp>
      <p:pic>
        <p:nvPicPr>
          <p:cNvPr id="16385" name="Picture 1" descr="C:\Users\Агафоновы\Desktop\img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642918"/>
            <a:ext cx="2309820" cy="1928826"/>
          </a:xfrm>
          <a:prstGeom prst="rect">
            <a:avLst/>
          </a:prstGeom>
          <a:noFill/>
        </p:spPr>
      </p:pic>
      <p:pic>
        <p:nvPicPr>
          <p:cNvPr id="16386" name="Picture 2" descr="C:\Users\Агафоновы\Desktop\Фото-00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2714620"/>
            <a:ext cx="3200400" cy="3443286"/>
          </a:xfrm>
          <a:prstGeom prst="rect">
            <a:avLst/>
          </a:prstGeom>
          <a:noFill/>
        </p:spPr>
      </p:pic>
      <p:pic>
        <p:nvPicPr>
          <p:cNvPr id="16388" name="Picture 4" descr="http://go1.imgsmail.ru/imgpreview?key=http%3A//www.toys-house.ru/articles/articles_32_b.jpg&amp;mb=imgdb_preview_165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142984"/>
            <a:ext cx="1790700" cy="2019301"/>
          </a:xfrm>
          <a:prstGeom prst="rect">
            <a:avLst/>
          </a:prstGeom>
          <a:noFill/>
        </p:spPr>
      </p:pic>
      <p:pic>
        <p:nvPicPr>
          <p:cNvPr id="16389" name="Picture 5" descr="C:\Users\Агафоновы\Desktop\imgpreview (5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08" y="1214422"/>
            <a:ext cx="1866900" cy="2143140"/>
          </a:xfrm>
          <a:prstGeom prst="rect">
            <a:avLst/>
          </a:prstGeom>
          <a:noFill/>
        </p:spPr>
      </p:pic>
      <p:pic>
        <p:nvPicPr>
          <p:cNvPr id="16391" name="Picture 7" descr="C:\Users\Агафоновы\Desktop\imgpreview (3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44" y="1214422"/>
            <a:ext cx="2495550" cy="1447800"/>
          </a:xfrm>
          <a:prstGeom prst="rect">
            <a:avLst/>
          </a:prstGeom>
          <a:noFill/>
        </p:spPr>
      </p:pic>
      <p:pic>
        <p:nvPicPr>
          <p:cNvPr id="16393" name="Picture 9" descr="C:\Users\Агафоновы\Desktop\imgpreview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786" y="3286124"/>
            <a:ext cx="1785950" cy="2928958"/>
          </a:xfrm>
          <a:prstGeom prst="rect">
            <a:avLst/>
          </a:prstGeom>
          <a:noFill/>
        </p:spPr>
      </p:pic>
      <p:pic>
        <p:nvPicPr>
          <p:cNvPr id="16394" name="Picture 10" descr="D:\Катя\138271049085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14612" y="5000636"/>
            <a:ext cx="1428760" cy="1428760"/>
          </a:xfrm>
          <a:prstGeom prst="rect">
            <a:avLst/>
          </a:prstGeom>
          <a:noFill/>
        </p:spPr>
      </p:pic>
      <p:pic>
        <p:nvPicPr>
          <p:cNvPr id="16395" name="Picture 11" descr="D:\Катя\для работы!!!!!\Смешарики\Новая папка\Hd_GWUvI9C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14744" y="3214686"/>
            <a:ext cx="1714512" cy="182876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9000"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214414" y="500063"/>
            <a:ext cx="7715304" cy="571500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/>
              <a:t>Очень умно рассуждают)))))</a:t>
            </a:r>
            <a:endParaRPr lang="ru-RU" sz="28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3643314"/>
            <a:ext cx="40719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Нельзя  же брать пальцы в ротик?</a:t>
            </a:r>
            <a:br>
              <a:rPr lang="ru-RU" dirty="0" smtClean="0"/>
            </a:br>
            <a:r>
              <a:rPr lang="ru-RU" dirty="0" smtClean="0"/>
              <a:t>- Да, нельзя.</a:t>
            </a:r>
            <a:br>
              <a:rPr lang="ru-RU" dirty="0" smtClean="0"/>
            </a:br>
            <a:r>
              <a:rPr lang="ru-RU" dirty="0" smtClean="0"/>
              <a:t>- Они грязные?</a:t>
            </a:r>
            <a:br>
              <a:rPr lang="ru-RU" dirty="0" smtClean="0"/>
            </a:br>
            <a:r>
              <a:rPr lang="ru-RU" dirty="0" smtClean="0"/>
              <a:t>- Да, грязные.</a:t>
            </a:r>
            <a:br>
              <a:rPr lang="ru-RU" dirty="0" smtClean="0"/>
            </a:br>
            <a:r>
              <a:rPr lang="ru-RU" dirty="0" smtClean="0"/>
              <a:t>- Они валялись на полу? 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1285860"/>
            <a:ext cx="29289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- Сидит дед, в сто шуб одет, кто его раздевает, тот слезы проливает. Данил, что это?</a:t>
            </a:r>
            <a:br>
              <a:rPr lang="ru-RU" dirty="0" smtClean="0"/>
            </a:br>
            <a:r>
              <a:rPr lang="ru-RU" dirty="0" smtClean="0"/>
              <a:t>- Загадка!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72132" y="1357298"/>
            <a:ext cx="33575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Спрашиваем у 2-летней Алёны:</a:t>
            </a:r>
            <a:br>
              <a:rPr lang="ru-RU" dirty="0" smtClean="0"/>
            </a:br>
            <a:r>
              <a:rPr lang="ru-RU" dirty="0" smtClean="0"/>
              <a:t>- Кем ты хочешь стать, когда вырастешь? Принцессой?</a:t>
            </a:r>
            <a:br>
              <a:rPr lang="ru-RU" dirty="0" smtClean="0"/>
            </a:br>
            <a:r>
              <a:rPr lang="ru-RU" dirty="0" smtClean="0"/>
              <a:t>- Нет, папой! 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3571876"/>
            <a:ext cx="42148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Женечке 2,5 года. </a:t>
            </a:r>
            <a:br>
              <a:rPr lang="ru-RU" dirty="0" smtClean="0"/>
            </a:br>
            <a:r>
              <a:rPr lang="ru-RU" dirty="0" smtClean="0"/>
              <a:t>Съела весь завтрак:</a:t>
            </a:r>
            <a:br>
              <a:rPr lang="ru-RU" dirty="0" smtClean="0"/>
            </a:br>
            <a:r>
              <a:rPr lang="ru-RU" dirty="0" smtClean="0"/>
              <a:t>-Я всё съела, буду большая и сильная, и буду Диму </a:t>
            </a:r>
            <a:r>
              <a:rPr lang="ru-RU" i="1" dirty="0" smtClean="0"/>
              <a:t>(старшего брата)</a:t>
            </a:r>
            <a:r>
              <a:rPr lang="ru-RU" dirty="0" smtClean="0"/>
              <a:t> защищать.</a:t>
            </a:r>
            <a:br>
              <a:rPr lang="ru-RU" dirty="0" smtClean="0"/>
            </a:br>
            <a:r>
              <a:rPr lang="ru-RU" dirty="0" smtClean="0"/>
              <a:t>- От кого же ты Диму-то будешь защищать?</a:t>
            </a:r>
            <a:br>
              <a:rPr lang="ru-RU" dirty="0" smtClean="0"/>
            </a:br>
            <a:r>
              <a:rPr lang="ru-RU" dirty="0" smtClean="0"/>
              <a:t>- Ну, от страха! </a:t>
            </a:r>
            <a:endParaRPr lang="ru-RU" dirty="0"/>
          </a:p>
        </p:txBody>
      </p:sp>
      <p:pic>
        <p:nvPicPr>
          <p:cNvPr id="2050" name="Picture 2" descr="C:\Users\Агафоновы\Desktop\SAM_24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285860"/>
            <a:ext cx="1571636" cy="221457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9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651</TotalTime>
  <Words>330</Words>
  <Application>Microsoft Office PowerPoint</Application>
  <PresentationFormat>Экран (4:3)</PresentationFormat>
  <Paragraphs>54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МКДОУ «Пивкинский детский сад «Ромашка»(Курганской области Щучанского района)</vt:lpstr>
      <vt:lpstr> В детский сад наши малышки  С радостью всегда идут, И девчонки, и мальчишки, Очень нравится им тут! </vt:lpstr>
      <vt:lpstr>Слайд 3</vt:lpstr>
      <vt:lpstr>Тут занятия идут…</vt:lpstr>
      <vt:lpstr>Слайд 5</vt:lpstr>
      <vt:lpstr>Вот ребятушки гуляют)))</vt:lpstr>
      <vt:lpstr>Так играют, выступают…</vt:lpstr>
      <vt:lpstr>сладко засыпают…</vt:lpstr>
      <vt:lpstr>Очень умно рассуждают)))))</vt:lpstr>
      <vt:lpstr>Любят малыши трудиться…</vt:lpstr>
      <vt:lpstr>И в науке пригодится… знать свой детский гороскоп</vt:lpstr>
      <vt:lpstr>Слайд 12</vt:lpstr>
      <vt:lpstr>Слайд 13</vt:lpstr>
      <vt:lpstr>Для вас, дорогие малыши!</vt:lpstr>
      <vt:lpstr>Мои задачи: создать ребёнку возможность радостно и содержательно прожить дошкольные годы, обеспечить охрану и укрепление здоровья детей, способствовать всестороннему и своевременному психическому развитию каждого ребёнка, формировать активное и бережно-уважительное отношение к окружающему миру, приобщать детей к основным сферам человеческой культуры. </vt:lpstr>
      <vt:lpstr>Мы очень любим и ждём наших малышей </vt:lpstr>
      <vt:lpstr>Спасибо за внимание!!!!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«Наша дошкольная жизнь»</dc:title>
  <dc:creator>Агафоновы</dc:creator>
  <cp:lastModifiedBy>Агафоновы</cp:lastModifiedBy>
  <cp:revision>73</cp:revision>
  <dcterms:created xsi:type="dcterms:W3CDTF">2013-11-18T15:05:28Z</dcterms:created>
  <dcterms:modified xsi:type="dcterms:W3CDTF">2013-11-24T17:11:58Z</dcterms:modified>
</cp:coreProperties>
</file>