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72" r:id="rId3"/>
    <p:sldId id="273" r:id="rId4"/>
    <p:sldId id="274" r:id="rId5"/>
    <p:sldId id="275" r:id="rId6"/>
    <p:sldId id="280" r:id="rId7"/>
    <p:sldId id="281" r:id="rId8"/>
    <p:sldId id="282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F36B1-37CA-4638-8F91-3748987888CB}" type="datetimeFigureOut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33767-0C28-495B-8059-4FD89852D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76B3B-CF69-4E53-BCDA-C2DDD2E38ED4}" type="datetimeFigureOut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9245F-77B6-44F7-AFB9-4B4CE2E6C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82F4F-E1AF-4B26-A0A7-0248E87FFAF2}" type="datetimeFigureOut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91240-728C-4099-B1F3-74EF60FE5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B78B6-10BB-45D5-9714-131FACCCABF1}" type="datetimeFigureOut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1E3B1-18FD-4E29-ADD1-D180E8220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8456-897B-4633-AA25-215370FEC985}" type="datetimeFigureOut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45923-1D91-4CC3-AF89-A30E3AA79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31F96-52A8-42D8-B663-5AEF2FFCA5C6}" type="datetimeFigureOut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C4C0B-F0C3-4103-8D63-21A827450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9E561-EFBE-4822-A337-1526D7E9E5ED}" type="datetimeFigureOut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037EC-9E9A-423F-9922-D33FD8F68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3CFFC-C52A-42D7-8E18-9759C81F1C17}" type="datetimeFigureOut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2C908-72DE-4B71-A4BA-472769F09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A48F3-D443-4A13-99A6-66351B169060}" type="datetimeFigureOut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04E8C-E6B2-4FC8-9BF6-6CA3E9844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5AFC0-83DE-463E-8B1D-8A48E23D27FC}" type="datetimeFigureOut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15907-CA58-406B-8991-D9599338E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E9C2D-2D6C-4A0E-A4F0-ECA614C30FF1}" type="datetimeFigureOut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7EA01-CDD6-4D65-9A9D-2676110EB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6871BD-9CFB-490A-82EE-4507E9DA6C72}" type="datetimeFigureOut">
              <a:rPr lang="en-US"/>
              <a:pPr>
                <a:defRPr/>
              </a:pPr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68D4D7-DDE9-4ACF-BD3D-CF948769B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0" descr="e6e4bb5d28679120d15b5925f76b4d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581400"/>
            <a:ext cx="365283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8600" y="1447800"/>
            <a:ext cx="8915400" cy="1143000"/>
          </a:xfrm>
        </p:spPr>
        <p:txBody>
          <a:bodyPr/>
          <a:lstStyle/>
          <a:p>
            <a:pPr eaLnBrk="1" hangingPunct="1"/>
            <a:r>
              <a:rPr lang="ru-RU" sz="4600" b="1" smtClean="0"/>
              <a:t>ВОЛОНТЕР – </a:t>
            </a:r>
            <a:r>
              <a:rPr lang="en-US" sz="4600" b="1" smtClean="0"/>
              <a:t/>
            </a:r>
            <a:br>
              <a:rPr lang="en-US" sz="4600" b="1" smtClean="0"/>
            </a:br>
            <a:r>
              <a:rPr lang="ru-RU" sz="4600" b="1" smtClean="0"/>
              <a:t>человек, добровольно занимающийся безвозмездной общественно</a:t>
            </a:r>
            <a:r>
              <a:rPr lang="en-US" sz="4600" b="1" smtClean="0"/>
              <a:t>-</a:t>
            </a:r>
            <a:r>
              <a:rPr lang="ru-RU" sz="4600" b="1" smtClean="0"/>
              <a:t>полезной деятельностью</a:t>
            </a:r>
            <a:r>
              <a:rPr lang="en-US" sz="4600" b="1" smtClean="0"/>
              <a:t>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143000" y="5181600"/>
            <a:ext cx="7086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400" b="1" i="1">
                <a:latin typeface="Tahoma" pitchFamily="34" charset="0"/>
              </a:rPr>
              <a:t>«Нам нравится помогать другим!»</a:t>
            </a:r>
            <a:r>
              <a:rPr lang="ru-RU" sz="4400" b="1">
                <a:latin typeface="Tahoma" pitchFamily="34" charset="0"/>
              </a:rPr>
              <a:t>. </a:t>
            </a:r>
          </a:p>
        </p:txBody>
      </p:sp>
      <p:pic>
        <p:nvPicPr>
          <p:cNvPr id="15364" name="Picture 7" descr="166598-volontery-budut-besplatno-ezdit-v-passazhirskom-transporte-donetska-evro-20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04800"/>
            <a:ext cx="6705600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4953000" y="304800"/>
            <a:ext cx="37338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000" b="1" smtClean="0">
                <a:latin typeface="Tahoma" pitchFamily="34" charset="0"/>
              </a:rPr>
              <a:t> </a:t>
            </a:r>
            <a:r>
              <a:rPr lang="ru-RU" sz="4000" b="1" i="1" smtClean="0">
                <a:latin typeface="Tahoma" pitchFamily="34" charset="0"/>
              </a:rPr>
              <a:t>«Я хочу  помочь людям  справиться с проблемой,</a:t>
            </a:r>
          </a:p>
          <a:p>
            <a:pPr algn="ctr">
              <a:buFont typeface="Arial" charset="0"/>
              <a:buNone/>
            </a:pPr>
            <a:r>
              <a:rPr lang="ru-RU" sz="4000" b="1" i="1" smtClean="0">
                <a:latin typeface="Tahoma" pitchFamily="34" charset="0"/>
              </a:rPr>
              <a:t>которую    я сама пережила»</a:t>
            </a:r>
            <a:r>
              <a:rPr lang="ru-RU" sz="4000" b="1" smtClean="0">
                <a:latin typeface="Tahoma" pitchFamily="34" charset="0"/>
              </a:rPr>
              <a:t>. </a:t>
            </a:r>
          </a:p>
        </p:txBody>
      </p:sp>
      <p:pic>
        <p:nvPicPr>
          <p:cNvPr id="16387" name="Picture 5" descr="21777e8efeee33ecf1e27461f0e1dd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04800"/>
            <a:ext cx="4216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4953000"/>
            <a:ext cx="8229600" cy="9445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400" b="1" i="1" smtClean="0">
                <a:latin typeface="Tahoma" pitchFamily="34" charset="0"/>
              </a:rPr>
              <a:t>«Хочу получить </a:t>
            </a:r>
          </a:p>
          <a:p>
            <a:pPr algn="ctr">
              <a:buFont typeface="Arial" charset="0"/>
              <a:buNone/>
            </a:pPr>
            <a:r>
              <a:rPr lang="ru-RU" sz="4400" b="1" i="1" smtClean="0">
                <a:latin typeface="Tahoma" pitchFamily="34" charset="0"/>
              </a:rPr>
              <a:t>новые знания и навыки»</a:t>
            </a:r>
            <a:r>
              <a:rPr lang="ru-RU" sz="4400" b="1" smtClean="0">
                <a:latin typeface="Tahoma" pitchFamily="34" charset="0"/>
              </a:rPr>
              <a:t>. </a:t>
            </a:r>
          </a:p>
        </p:txBody>
      </p:sp>
      <p:pic>
        <p:nvPicPr>
          <p:cNvPr id="17412" name="Picture 5" descr="volonterstvo-v-ssh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79400"/>
            <a:ext cx="6629400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229600" cy="579438"/>
          </a:xfrm>
        </p:spPr>
        <p:txBody>
          <a:bodyPr/>
          <a:lstStyle/>
          <a:p>
            <a:r>
              <a:rPr lang="ru-RU" sz="4000" b="1" smtClean="0">
                <a:latin typeface="Britannic Bold" pitchFamily="34" charset="0"/>
              </a:rPr>
              <a:t>Заповеди волонтеров:</a:t>
            </a:r>
            <a:r>
              <a:rPr lang="ru-RU" sz="4000" smtClean="0">
                <a:latin typeface="Britannic Bold" pitchFamily="34" charset="0"/>
              </a:rPr>
              <a:t> 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838200"/>
            <a:ext cx="87630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Ш"/>
            </a:pPr>
            <a:r>
              <a:rPr lang="ru-RU" sz="3400" b="1" smtClean="0"/>
              <a:t>будьте ответственны;</a:t>
            </a:r>
          </a:p>
          <a:p>
            <a:pPr>
              <a:lnSpc>
                <a:spcPct val="90000"/>
              </a:lnSpc>
              <a:buFont typeface="Wingdings" pitchFamily="2" charset="2"/>
              <a:buChar char="Ш"/>
            </a:pPr>
            <a:r>
              <a:rPr lang="ru-RU" sz="3400" b="1" smtClean="0"/>
              <a:t>будьте честными и доброжелательными;</a:t>
            </a:r>
          </a:p>
          <a:p>
            <a:pPr>
              <a:lnSpc>
                <a:spcPct val="90000"/>
              </a:lnSpc>
              <a:buFont typeface="Wingdings" pitchFamily="2" charset="2"/>
              <a:buChar char="Ш"/>
            </a:pPr>
            <a:r>
              <a:rPr lang="ru-RU" sz="3400" b="1" smtClean="0"/>
              <a:t>помогайте окружающим принимать оптимальные решения в конфликтных ситуациях;</a:t>
            </a:r>
          </a:p>
          <a:p>
            <a:pPr>
              <a:lnSpc>
                <a:spcPct val="90000"/>
              </a:lnSpc>
              <a:buFont typeface="Wingdings" pitchFamily="2" charset="2"/>
              <a:buChar char="Ш"/>
            </a:pPr>
            <a:r>
              <a:rPr lang="ru-RU" sz="3400" b="1" smtClean="0"/>
              <a:t>не берите на себя невыполнимых обещаний;</a:t>
            </a:r>
          </a:p>
          <a:p>
            <a:pPr>
              <a:lnSpc>
                <a:spcPct val="90000"/>
              </a:lnSpc>
              <a:buFont typeface="Wingdings" pitchFamily="2" charset="2"/>
              <a:buChar char="Ш"/>
            </a:pPr>
            <a:r>
              <a:rPr lang="ru-RU" sz="3400" b="1" smtClean="0"/>
              <a:t>искренне интересуйтесь другими людьми; </a:t>
            </a:r>
          </a:p>
          <a:p>
            <a:pPr>
              <a:lnSpc>
                <a:spcPct val="90000"/>
              </a:lnSpc>
              <a:buFont typeface="Wingdings" pitchFamily="2" charset="2"/>
              <a:buChar char="Ш"/>
            </a:pPr>
            <a:r>
              <a:rPr lang="ru-RU" sz="3400" b="1" smtClean="0"/>
              <a:t>помните о чувстве меры; </a:t>
            </a:r>
          </a:p>
          <a:p>
            <a:pPr>
              <a:lnSpc>
                <a:spcPct val="90000"/>
              </a:lnSpc>
              <a:buFont typeface="Wingdings" pitchFamily="2" charset="2"/>
              <a:buChar char="Ш"/>
            </a:pPr>
            <a:r>
              <a:rPr lang="ru-RU" sz="3400" b="1" smtClean="0"/>
              <a:t>оказывая помощь человеку, не умаляйте его достоинств.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>
          <a:xfrm>
            <a:off x="304800" y="0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600" b="1" smtClean="0"/>
              <a:t>Щенки, мать которых погибла, сегодня обитают на теплотрассе рядом с территорией школы. Местные жители их подкармливают, но справляться с лютыми морозами маленьким щенкам тяжело. </a:t>
            </a:r>
          </a:p>
        </p:txBody>
      </p:sp>
      <p:pic>
        <p:nvPicPr>
          <p:cNvPr id="21506" name="Picture 5" descr="view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375025"/>
            <a:ext cx="46482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0" y="228600"/>
            <a:ext cx="8915400" cy="37338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/>
              <a:t>Мария Федоровна прошла всю войну,  пережила голод послевоенных лет и перестройку, потеряла двух детей и любимого мужа.  Ухаживает за бабушкой социальный работник.  Женщина-ветеран очень страдает от одиночества.  </a:t>
            </a:r>
          </a:p>
        </p:txBody>
      </p:sp>
      <p:pic>
        <p:nvPicPr>
          <p:cNvPr id="22530" name="Picture 5" descr="image1290539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200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1"/>
          </p:nvPr>
        </p:nvSpPr>
        <p:spPr>
          <a:xfrm>
            <a:off x="228600" y="228600"/>
            <a:ext cx="8458200" cy="3124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/>
              <a:t>В некоторых больницах родители не имеют права быть круглосуточно вместе с детьми, которые проходят лечение.  Дети страдают не только от болезненных процедур, но и от разлуки с родными людьми. </a:t>
            </a:r>
          </a:p>
        </p:txBody>
      </p:sp>
      <p:pic>
        <p:nvPicPr>
          <p:cNvPr id="235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743200"/>
            <a:ext cx="594360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7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228600" y="3886200"/>
            <a:ext cx="260667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5"/>
          <p:cNvPicPr>
            <a:picLocks noChangeAspect="1" noChangeArrowheads="1"/>
          </p:cNvPicPr>
          <p:nvPr/>
        </p:nvPicPr>
        <p:blipFill>
          <a:blip r:embed="rId3">
            <a:lum bright="20000"/>
          </a:blip>
          <a:srcRect/>
          <a:stretch>
            <a:fillRect/>
          </a:stretch>
        </p:blipFill>
        <p:spPr bwMode="auto">
          <a:xfrm>
            <a:off x="6324600" y="3962400"/>
            <a:ext cx="2532063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8"/>
          <p:cNvSpPr>
            <a:spLocks noChangeArrowheads="1"/>
          </p:cNvSpPr>
          <p:nvPr/>
        </p:nvSpPr>
        <p:spPr bwMode="auto">
          <a:xfrm>
            <a:off x="304800" y="474663"/>
            <a:ext cx="83058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400" b="1">
                <a:latin typeface="Georgia" pitchFamily="18" charset="0"/>
              </a:rPr>
              <a:t>«Б» (большой палец) – бодрость, физическое состояние</a:t>
            </a:r>
            <a:r>
              <a:rPr lang="ru-RU" sz="3400">
                <a:latin typeface="Georgia" pitchFamily="18" charset="0"/>
              </a:rPr>
              <a:t>.</a:t>
            </a:r>
          </a:p>
          <a:p>
            <a:r>
              <a:rPr lang="ru-RU" sz="3400" b="1">
                <a:latin typeface="Georgia" pitchFamily="18" charset="0"/>
              </a:rPr>
              <a:t>    «У» (указательный) – услуга,  </a:t>
            </a:r>
          </a:p>
          <a:p>
            <a:r>
              <a:rPr lang="ru-RU" sz="3400" b="1">
                <a:latin typeface="Georgia" pitchFamily="18" charset="0"/>
              </a:rPr>
              <a:t>             помощь, сотрудничество</a:t>
            </a:r>
            <a:r>
              <a:rPr lang="ru-RU" sz="3400">
                <a:latin typeface="Georgia" pitchFamily="18" charset="0"/>
              </a:rPr>
              <a:t>.</a:t>
            </a:r>
          </a:p>
          <a:p>
            <a:r>
              <a:rPr lang="ru-RU" sz="3400">
                <a:latin typeface="Georgia" pitchFamily="18" charset="0"/>
              </a:rPr>
              <a:t>    «</a:t>
            </a:r>
            <a:r>
              <a:rPr lang="ru-RU" sz="3400" b="1">
                <a:latin typeface="Georgia" pitchFamily="18" charset="0"/>
              </a:rPr>
              <a:t>С» (средний) – состояние духа.</a:t>
            </a:r>
            <a:endParaRPr lang="ru-RU" sz="3400">
              <a:latin typeface="Georgia" pitchFamily="18" charset="0"/>
            </a:endParaRPr>
          </a:p>
          <a:p>
            <a:r>
              <a:rPr lang="ru-RU" sz="3400" b="1">
                <a:latin typeface="Georgia" pitchFamily="18" charset="0"/>
              </a:rPr>
              <a:t>    «Б» (безымянный) – близость</a:t>
            </a:r>
          </a:p>
          <a:p>
            <a:r>
              <a:rPr lang="ru-RU" sz="3400" b="1">
                <a:latin typeface="Georgia" pitchFamily="18" charset="0"/>
              </a:rPr>
              <a:t>                 вашим интересам.</a:t>
            </a:r>
            <a:endParaRPr lang="ru-RU" sz="3400">
              <a:latin typeface="Georgia" pitchFamily="18" charset="0"/>
            </a:endParaRPr>
          </a:p>
          <a:p>
            <a:pPr algn="ctr"/>
            <a:r>
              <a:rPr lang="ru-RU" sz="3400" b="1">
                <a:latin typeface="Georgia" pitchFamily="18" charset="0"/>
              </a:rPr>
              <a:t> «М» (мизинец) – мысли, знания, информация.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286</TotalTime>
  <Words>172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Tahoma</vt:lpstr>
      <vt:lpstr>Britannic Bold</vt:lpstr>
      <vt:lpstr>Wingdings</vt:lpstr>
      <vt:lpstr>Georgia</vt:lpstr>
      <vt:lpstr>Office Theme</vt:lpstr>
      <vt:lpstr>ВОЛОНТЕР –  человек, добровольно занимающийся безвозмездной общественно-полезной деятельностью. </vt:lpstr>
      <vt:lpstr>Слайд 2</vt:lpstr>
      <vt:lpstr>Слайд 3</vt:lpstr>
      <vt:lpstr>Слайд 4</vt:lpstr>
      <vt:lpstr>Заповеди волонтеров: 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Эльвира</dc:creator>
  <cp:lastModifiedBy>Admin</cp:lastModifiedBy>
  <cp:revision>22</cp:revision>
  <dcterms:created xsi:type="dcterms:W3CDTF">2015-12-14T14:30:25Z</dcterms:created>
  <dcterms:modified xsi:type="dcterms:W3CDTF">2016-11-05T14:03:40Z</dcterms:modified>
</cp:coreProperties>
</file>