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1" r:id="rId21"/>
    <p:sldId id="283" r:id="rId22"/>
    <p:sldId id="280" r:id="rId23"/>
    <p:sldId id="282" r:id="rId2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99"/>
    <a:srgbClr val="9999FF"/>
    <a:srgbClr val="322060"/>
    <a:srgbClr val="0099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91" autoAdjust="0"/>
  </p:normalViewPr>
  <p:slideViewPr>
    <p:cSldViewPr>
      <p:cViewPr varScale="1">
        <p:scale>
          <a:sx n="69" d="100"/>
          <a:sy n="69" d="100"/>
        </p:scale>
        <p:origin x="-6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E021-0D86-449A-AB84-05D82509A83F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92E67-51FC-417E-9021-B1CBC27EF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2786-333F-458B-A3A1-1DB7BEB6E6DC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AE92B-4137-435F-9F8C-A7E633F9A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7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1843" cy="1050979"/>
              <a:chOff x="-6096" y="-24384"/>
              <a:chExt cx="9131808" cy="1048512"/>
            </a:xfrm>
          </p:grpSpPr>
          <p:pic>
            <p:nvPicPr>
              <p:cNvPr id="9" name="Полилиния 11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6096" y="-24384"/>
                <a:ext cx="9131808" cy="1048512"/>
              </a:xfrm>
              <a:prstGeom prst="rect">
                <a:avLst/>
              </a:prstGeom>
              <a:noFill/>
            </p:spPr>
          </p:pic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B66C-FD9E-4457-A3E2-527F5376EC6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D639-A472-48E4-868B-040FA6D9A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ABDA-8AA2-4022-81A1-B7FCE079F7C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BFCE-F114-4FE5-B280-ADA27DAB7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D5E4-F8E8-413C-8B9B-EE199285285D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E1AF0-686E-4854-81AD-147D5EAB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BC5E4-4C06-4982-95F9-CE5D4EA8ED7A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943A4-4998-4CF3-85B9-B2DB1FB8E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2819-C2B7-48D2-A151-629C8EBA279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D9DA-AFEE-4E79-8A69-2514E0EF6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F184-E002-4EF0-BE98-5B42E6CF393A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9CE8-5EA8-4A91-B11F-FF654D7E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3989-9647-4C93-803B-8C51D45C8AFE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F6E2-5D1F-4B1A-B8BA-C78F440A1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22A2-0974-4801-8E64-E97EDE3AC266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AB441-969F-4CEE-8414-5D61379E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55F32-F287-4033-BAE3-3D0E2A55383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01F30D-EEFA-4205-BB51-18AD584B4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01" r:id="rId9"/>
    <p:sldLayoutId id="2147483700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Arial" charset="0"/>
              </a:rPr>
              <a:t>Муниципальное бюджетное дошкольное образовательное учреждение города Кургана</a:t>
            </a:r>
            <a:br>
              <a:rPr lang="ru-RU" sz="2800" b="1" smtClean="0">
                <a:solidFill>
                  <a:schemeClr val="tx1"/>
                </a:solidFill>
                <a:latin typeface="Arial" charset="0"/>
              </a:rPr>
            </a:br>
            <a:r>
              <a:rPr lang="ru-RU" sz="2800" b="1" smtClean="0">
                <a:solidFill>
                  <a:schemeClr val="tx1"/>
                </a:solidFill>
                <a:latin typeface="Arial" charset="0"/>
              </a:rPr>
              <a:t>«Детский сад № 74 «Звёздный»</a:t>
            </a:r>
          </a:p>
        </p:txBody>
      </p:sp>
      <p:sp>
        <p:nvSpPr>
          <p:cNvPr id="4099" name="Rectangle 4"/>
          <p:cNvSpPr>
            <a:spLocks noGrp="1"/>
          </p:cNvSpPr>
          <p:nvPr>
            <p:ph type="body" idx="4294967295"/>
          </p:nvPr>
        </p:nvSpPr>
        <p:spPr>
          <a:xfrm>
            <a:off x="250825" y="1935163"/>
            <a:ext cx="8713788" cy="4389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Конкурс медиапрезентаций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latin typeface="Arial" charset="0"/>
              </a:rPr>
              <a:t>«Наша дошкольная жизнь»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Номинация: </a:t>
            </a:r>
            <a:r>
              <a:rPr lang="ru-RU" i="1" smtClean="0">
                <a:latin typeface="Arial" charset="0"/>
              </a:rPr>
              <a:t>«Дошкольники в мире профессий»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Тема: «Все профессии нужны, интересны и важны»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Черепанова Тамара Васильевна –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latin typeface="Arial" charset="0"/>
              </a:rPr>
              <a:t>старший воспитатель 1 категории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Конькова Татьяна Александровна –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i="1" smtClean="0">
                <a:latin typeface="Arial" charset="0"/>
              </a:rPr>
              <a:t>воспитатель 1 категории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9999FF"/>
                </a:solidFill>
                <a:latin typeface="Arial" charset="0"/>
              </a:rPr>
              <a:t>Человек – знаковая система</a:t>
            </a:r>
            <a:br>
              <a:rPr lang="ru-RU" sz="2800" b="1" smtClean="0">
                <a:solidFill>
                  <a:srgbClr val="9999FF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9999FF"/>
                </a:solidFill>
                <a:latin typeface="Arial" charset="0"/>
              </a:rPr>
              <a:t>(программист, математик и др.)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9036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Нет профессий с большим будущим, но есть профессионалы с большим будущим.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Илья Ильф и Евгений Петров</a:t>
            </a:r>
          </a:p>
        </p:txBody>
      </p:sp>
      <p:pic>
        <p:nvPicPr>
          <p:cNvPr id="13316" name="Picture 10" descr="J0240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05263"/>
            <a:ext cx="21605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xfrm>
            <a:off x="1835150" y="4797425"/>
            <a:ext cx="7078663" cy="1143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Каждый программист – почти профессор,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Музыкант своей клавиатуры,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Чаще будет там, где есть процессор,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 виртуальной приобщен культуре</a:t>
            </a:r>
          </a:p>
        </p:txBody>
      </p:sp>
      <p:pic>
        <p:nvPicPr>
          <p:cNvPr id="14339" name="Picture 7" descr="SDC14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341438"/>
            <a:ext cx="4038600" cy="3028950"/>
          </a:xfrm>
        </p:spPr>
      </p:pic>
      <p:pic>
        <p:nvPicPr>
          <p:cNvPr id="14340" name="Picture 8" descr="SDC14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268413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6699"/>
                </a:solidFill>
                <a:latin typeface="Arial" charset="0"/>
              </a:rPr>
              <a:t>Человек - художественный образ</a:t>
            </a:r>
            <a:br>
              <a:rPr lang="ru-RU" sz="2800" b="1" smtClean="0">
                <a:solidFill>
                  <a:srgbClr val="FF6699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FF6699"/>
                </a:solidFill>
                <a:latin typeface="Arial" charset="0"/>
              </a:rPr>
              <a:t>(актер, художник, музыкант и др.)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457200" y="2492375"/>
            <a:ext cx="8229600" cy="3832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Мастер – это человек, с удовольствием делающий то, что не получается у других.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Словарь парадоксальных определений</a:t>
            </a:r>
          </a:p>
        </p:txBody>
      </p:sp>
      <p:pic>
        <p:nvPicPr>
          <p:cNvPr id="15364" name="Picture 32" descr="AG0004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789363"/>
            <a:ext cx="1800225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/>
          </p:cNvSpPr>
          <p:nvPr>
            <p:ph type="title"/>
          </p:nvPr>
        </p:nvSpPr>
        <p:spPr>
          <a:xfrm>
            <a:off x="468313" y="693738"/>
            <a:ext cx="4895850" cy="12954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Актеры как дети,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Мечтают о чуде,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Что вдруг их заметят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Когда-нибудь люди</a:t>
            </a:r>
          </a:p>
        </p:txBody>
      </p:sp>
      <p:pic>
        <p:nvPicPr>
          <p:cNvPr id="16387" name="Picture 8" descr="SDC14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133600"/>
            <a:ext cx="4038600" cy="3028950"/>
          </a:xfrm>
        </p:spPr>
      </p:pic>
      <p:pic>
        <p:nvPicPr>
          <p:cNvPr id="16388" name="Picture 9" descr="SDC158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133600"/>
            <a:ext cx="4038600" cy="3028950"/>
          </a:xfrm>
        </p:spPr>
      </p:pic>
      <p:sp>
        <p:nvSpPr>
          <p:cNvPr id="16389" name="Rectangle 10"/>
          <p:cNvSpPr>
            <a:spLocks/>
          </p:cNvSpPr>
          <p:nvPr/>
        </p:nvSpPr>
        <p:spPr bwMode="auto">
          <a:xfrm>
            <a:off x="4787900" y="5300663"/>
            <a:ext cx="37544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Кто играет на гармошке,</a:t>
            </a:r>
          </a:p>
          <a:p>
            <a:pPr algn="l"/>
            <a:r>
              <a:rPr lang="ru-RU" sz="2000" b="1" i="1"/>
              <a:t>Кроме Гены-крокодила?</a:t>
            </a:r>
          </a:p>
          <a:p>
            <a:pPr algn="l"/>
            <a:r>
              <a:rPr lang="ru-RU" sz="2000" b="1" i="1"/>
              <a:t>Пианино, бубен, ложки</a:t>
            </a:r>
          </a:p>
          <a:p>
            <a:pPr algn="l"/>
            <a:r>
              <a:rPr lang="ru-RU" sz="2000" b="1" i="1"/>
              <a:t>Музыканту всё под силу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468313" y="5300663"/>
            <a:ext cx="8229600" cy="865187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Ты мне скажешь: «Не бывает в мире больше волшебства», 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Но под кистью оживают небо, солнце и трава. 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Дарит новый мир нам - художника рука</a:t>
            </a:r>
          </a:p>
        </p:txBody>
      </p:sp>
      <p:pic>
        <p:nvPicPr>
          <p:cNvPr id="17411" name="Picture 7" descr="SDC140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557338"/>
            <a:ext cx="4038600" cy="3028950"/>
          </a:xfrm>
        </p:spPr>
      </p:pic>
      <p:pic>
        <p:nvPicPr>
          <p:cNvPr id="17412" name="Picture 8" descr="SDC1403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57338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018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6600"/>
                </a:solidFill>
                <a:latin typeface="Arial" charset="0"/>
              </a:rPr>
              <a:t>Человек – человек</a:t>
            </a:r>
            <a:br>
              <a:rPr lang="ru-RU" sz="2800" b="1" smtClean="0">
                <a:solidFill>
                  <a:srgbClr val="FF6600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FF6600"/>
                </a:solidFill>
                <a:latin typeface="Arial" charset="0"/>
              </a:rPr>
              <a:t> (продавец, учитель, воспитатель, библиотекарь, медицинская сестра и др.)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2781300"/>
            <a:ext cx="8229600" cy="35433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Каждый, достойный называться человеком, должен иметь охоту и способность к труду.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С.Смайлс</a:t>
            </a:r>
          </a:p>
        </p:txBody>
      </p:sp>
      <p:pic>
        <p:nvPicPr>
          <p:cNvPr id="18436" name="Picture 9" descr="J02405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860800"/>
            <a:ext cx="172878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title"/>
          </p:nvPr>
        </p:nvSpPr>
        <p:spPr>
          <a:xfrm>
            <a:off x="4572000" y="5310188"/>
            <a:ext cx="4572000" cy="1143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Как движется процесс образовательный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Старший воспитатель следит весьма внимательно</a:t>
            </a:r>
          </a:p>
        </p:txBody>
      </p:sp>
      <p:pic>
        <p:nvPicPr>
          <p:cNvPr id="19459" name="Picture 7" descr="SDC151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89138"/>
            <a:ext cx="4038600" cy="3028950"/>
          </a:xfrm>
        </p:spPr>
      </p:pic>
      <p:pic>
        <p:nvPicPr>
          <p:cNvPr id="19460" name="Picture 8" descr="SDC138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989138"/>
            <a:ext cx="4038600" cy="3028950"/>
          </a:xfrm>
        </p:spPr>
      </p:pic>
      <p:sp>
        <p:nvSpPr>
          <p:cNvPr id="19462" name="Rectangle 4"/>
          <p:cNvSpPr>
            <a:spLocks/>
          </p:cNvSpPr>
          <p:nvPr/>
        </p:nvSpPr>
        <p:spPr bwMode="auto">
          <a:xfrm>
            <a:off x="395288" y="692150"/>
            <a:ext cx="497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Это дом для разных книжек, </a:t>
            </a:r>
            <a:br>
              <a:rPr lang="ru-RU" sz="2000" b="1" i="1"/>
            </a:br>
            <a:r>
              <a:rPr lang="ru-RU" sz="2000" b="1" i="1"/>
              <a:t>возле них – библиотекарь,</a:t>
            </a:r>
            <a:br>
              <a:rPr lang="ru-RU" sz="2000" b="1" i="1"/>
            </a:br>
            <a:r>
              <a:rPr lang="ru-RU" sz="2000" b="1" i="1"/>
              <a:t>он всегда нас видеть рад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>
          <a:xfrm>
            <a:off x="4572000" y="4292600"/>
            <a:ext cx="3816350" cy="1944688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Наш повар – тётя Таня,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готовить любит очень.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Всегда в халате синем,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крахмальном колпаке, готовит детям кашу на свежем молоке</a:t>
            </a:r>
          </a:p>
        </p:txBody>
      </p:sp>
      <p:pic>
        <p:nvPicPr>
          <p:cNvPr id="20483" name="Picture 14" descr="SDC139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36838"/>
            <a:ext cx="3292475" cy="3671887"/>
          </a:xfrm>
        </p:spPr>
      </p:pic>
      <p:pic>
        <p:nvPicPr>
          <p:cNvPr id="20484" name="Picture 17" descr="SDC139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125538"/>
            <a:ext cx="4038600" cy="3028950"/>
          </a:xfrm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38113" y="873125"/>
            <a:ext cx="40767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000" b="1" i="1"/>
              <a:t>Парикмахер подстриг челку - </a:t>
            </a:r>
          </a:p>
          <a:p>
            <a:pPr algn="l"/>
            <a:r>
              <a:rPr lang="ru-RU" sz="2000" b="1" i="1"/>
              <a:t>Полюбуйтесь на девчонку!</a:t>
            </a:r>
          </a:p>
          <a:p>
            <a:pPr algn="l"/>
            <a:r>
              <a:rPr lang="ru-RU" sz="2000" b="1" i="1"/>
              <a:t>Феном волос уложил</a:t>
            </a:r>
          </a:p>
          <a:p>
            <a:pPr algn="l"/>
            <a:r>
              <a:rPr lang="ru-RU" sz="2000" b="1" i="1"/>
              <a:t>И с прической угадил!</a:t>
            </a:r>
          </a:p>
          <a:p>
            <a:pPr algn="l" eaLnBrk="0" hangingPunct="0"/>
            <a:endParaRPr lang="ru-RU" sz="2000" b="1" i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4114800" cy="13716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Двери, лампочки, ковры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И песок для детворы.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Мебель в садик наш привёз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Замечательный завхоз</a:t>
            </a:r>
          </a:p>
        </p:txBody>
      </p:sp>
      <p:pic>
        <p:nvPicPr>
          <p:cNvPr id="21507" name="Picture 7" descr="SDC138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276475"/>
            <a:ext cx="3292475" cy="3832225"/>
          </a:xfrm>
        </p:spPr>
      </p:pic>
      <p:pic>
        <p:nvPicPr>
          <p:cNvPr id="21508" name="Picture 8" descr="SDC139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2276475"/>
            <a:ext cx="4038600" cy="3028950"/>
          </a:xfrm>
        </p:spPr>
      </p:pic>
      <p:sp>
        <p:nvSpPr>
          <p:cNvPr id="21511" name="Rectangle 4"/>
          <p:cNvSpPr>
            <a:spLocks/>
          </p:cNvSpPr>
          <p:nvPr/>
        </p:nvSpPr>
        <p:spPr bwMode="auto">
          <a:xfrm>
            <a:off x="4140200" y="5297488"/>
            <a:ext cx="51482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Я буду заведующей детского сада,</a:t>
            </a:r>
            <a:br>
              <a:rPr lang="ru-RU" sz="2000" b="1" i="1"/>
            </a:br>
            <a:r>
              <a:rPr lang="ru-RU" sz="2000" b="1" i="1"/>
              <a:t>Как Наталия Николаевна наша.</a:t>
            </a:r>
            <a:br>
              <a:rPr lang="ru-RU" sz="2000" b="1" i="1"/>
            </a:br>
            <a:r>
              <a:rPr lang="ru-RU" sz="2000" b="1" i="1"/>
              <a:t>Но мне, даже думать об этом не надо, </a:t>
            </a:r>
            <a:br>
              <a:rPr lang="ru-RU" sz="2000" b="1" i="1"/>
            </a:br>
            <a:r>
              <a:rPr lang="ru-RU" sz="2000" b="1" i="1"/>
              <a:t>Пока не доедена каша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1908175" y="5300663"/>
            <a:ext cx="6789738" cy="649287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Белый халат, изучающий взгляд: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- Жалобы есть? Подходите подряд!</a:t>
            </a:r>
          </a:p>
        </p:txBody>
      </p:sp>
      <p:pic>
        <p:nvPicPr>
          <p:cNvPr id="22531" name="Picture 7" descr="SDC140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44675"/>
            <a:ext cx="4038600" cy="3028950"/>
          </a:xfrm>
        </p:spPr>
      </p:pic>
      <p:pic>
        <p:nvPicPr>
          <p:cNvPr id="22532" name="Picture 8" descr="SDC139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844675"/>
            <a:ext cx="4038600" cy="3028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Arial" charset="0"/>
              </a:rPr>
              <a:t>Классификация профессий по типу: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3851275" y="3789363"/>
            <a:ext cx="1368425" cy="10795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b="1"/>
              <a:t>Тип </a:t>
            </a:r>
          </a:p>
          <a:p>
            <a:r>
              <a:rPr lang="ru-RU" b="1"/>
              <a:t>профессии</a:t>
            </a:r>
          </a:p>
        </p:txBody>
      </p:sp>
      <p:sp>
        <p:nvSpPr>
          <p:cNvPr id="5124" name="AutoShape 12"/>
          <p:cNvSpPr>
            <a:spLocks noChangeArrowheads="1"/>
          </p:cNvSpPr>
          <p:nvPr/>
        </p:nvSpPr>
        <p:spPr bwMode="auto">
          <a:xfrm rot="10800000">
            <a:off x="3348038" y="1844675"/>
            <a:ext cx="2303462" cy="1922463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r>
              <a:rPr lang="ru-RU" b="1"/>
              <a:t>Человек –</a:t>
            </a:r>
          </a:p>
          <a:p>
            <a:r>
              <a:rPr lang="ru-RU" b="1"/>
              <a:t> техника</a:t>
            </a:r>
          </a:p>
        </p:txBody>
      </p:sp>
      <p:sp>
        <p:nvSpPr>
          <p:cNvPr id="5125" name="AutoShape 13"/>
          <p:cNvSpPr>
            <a:spLocks noChangeArrowheads="1"/>
          </p:cNvSpPr>
          <p:nvPr/>
        </p:nvSpPr>
        <p:spPr bwMode="auto">
          <a:xfrm rot="-2826115">
            <a:off x="4619625" y="4340225"/>
            <a:ext cx="2303463" cy="1922463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b="1"/>
              <a:t>Человек –</a:t>
            </a:r>
          </a:p>
          <a:p>
            <a:r>
              <a:rPr lang="ru-RU" b="1"/>
              <a:t>знаковая </a:t>
            </a:r>
          </a:p>
          <a:p>
            <a:r>
              <a:rPr lang="ru-RU" b="1"/>
              <a:t>система</a:t>
            </a:r>
          </a:p>
        </p:txBody>
      </p:sp>
      <p:sp>
        <p:nvSpPr>
          <p:cNvPr id="5126" name="AutoShape 14"/>
          <p:cNvSpPr>
            <a:spLocks noChangeArrowheads="1"/>
          </p:cNvSpPr>
          <p:nvPr/>
        </p:nvSpPr>
        <p:spPr bwMode="auto">
          <a:xfrm rot="2789946">
            <a:off x="2103437" y="4321176"/>
            <a:ext cx="2303463" cy="2049462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b="1"/>
              <a:t>Человек –</a:t>
            </a:r>
          </a:p>
          <a:p>
            <a:r>
              <a:rPr lang="ru-RU" b="1"/>
              <a:t>художест-</a:t>
            </a:r>
          </a:p>
          <a:p>
            <a:r>
              <a:rPr lang="ru-RU" b="1"/>
              <a:t>венный</a:t>
            </a:r>
          </a:p>
          <a:p>
            <a:r>
              <a:rPr lang="ru-RU" b="1"/>
              <a:t>образ</a:t>
            </a:r>
          </a:p>
        </p:txBody>
      </p:sp>
      <p:sp>
        <p:nvSpPr>
          <p:cNvPr id="5127" name="AutoShape 15"/>
          <p:cNvSpPr>
            <a:spLocks noChangeArrowheads="1"/>
          </p:cNvSpPr>
          <p:nvPr/>
        </p:nvSpPr>
        <p:spPr bwMode="auto">
          <a:xfrm rot="7010539">
            <a:off x="1860550" y="2682875"/>
            <a:ext cx="2303463" cy="1922463"/>
          </a:xfrm>
          <a:prstGeom prst="triangle">
            <a:avLst>
              <a:gd name="adj" fmla="val 5000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r>
              <a:rPr lang="ru-RU" b="1"/>
              <a:t>Человек –</a:t>
            </a:r>
          </a:p>
          <a:p>
            <a:r>
              <a:rPr lang="ru-RU" b="1"/>
              <a:t> природа</a:t>
            </a:r>
          </a:p>
        </p:txBody>
      </p:sp>
      <p:sp>
        <p:nvSpPr>
          <p:cNvPr id="5128" name="AutoShape 16"/>
          <p:cNvSpPr>
            <a:spLocks noChangeArrowheads="1"/>
          </p:cNvSpPr>
          <p:nvPr/>
        </p:nvSpPr>
        <p:spPr bwMode="auto">
          <a:xfrm rot="-6973550">
            <a:off x="4957762" y="2755901"/>
            <a:ext cx="2303463" cy="1922462"/>
          </a:xfrm>
          <a:prstGeom prst="triangle">
            <a:avLst>
              <a:gd name="adj" fmla="val 53134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ru-RU" b="1"/>
              <a:t>Человек –</a:t>
            </a:r>
          </a:p>
          <a:p>
            <a:r>
              <a:rPr lang="ru-RU" b="1"/>
              <a:t>человек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/>
          </p:cNvSpPr>
          <p:nvPr>
            <p:ph type="title"/>
          </p:nvPr>
        </p:nvSpPr>
        <p:spPr>
          <a:xfrm>
            <a:off x="4716463" y="3789363"/>
            <a:ext cx="4041775" cy="273685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Он главный на дороге,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Он важный, как директор,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И смотрит взглядом строгим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На всех автоинспектор</a:t>
            </a:r>
          </a:p>
        </p:txBody>
      </p:sp>
      <p:pic>
        <p:nvPicPr>
          <p:cNvPr id="23555" name="Picture 7" descr="SDC140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60575"/>
            <a:ext cx="4038600" cy="3028950"/>
          </a:xfrm>
        </p:spPr>
      </p:pic>
      <p:pic>
        <p:nvPicPr>
          <p:cNvPr id="23556" name="Picture 8" descr="SDC109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60575"/>
            <a:ext cx="4038600" cy="3028950"/>
          </a:xfrm>
        </p:spPr>
      </p:pic>
      <p:sp>
        <p:nvSpPr>
          <p:cNvPr id="23557" name="Rectangle 9"/>
          <p:cNvSpPr>
            <a:spLocks/>
          </p:cNvSpPr>
          <p:nvPr/>
        </p:nvSpPr>
        <p:spPr bwMode="auto">
          <a:xfrm>
            <a:off x="395288" y="765175"/>
            <a:ext cx="4248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Гудят пронзительно сирены – </a:t>
            </a:r>
            <a:br>
              <a:rPr lang="ru-RU" sz="2000" b="1" i="1"/>
            </a:br>
            <a:r>
              <a:rPr lang="ru-RU" sz="2000" b="1" i="1"/>
              <a:t>Начало для пожарной смены:</a:t>
            </a:r>
            <a:br>
              <a:rPr lang="ru-RU" sz="2000" b="1" i="1"/>
            </a:br>
            <a:r>
              <a:rPr lang="ru-RU" sz="2000" b="1" i="1"/>
              <a:t>Необходимо им спешить, </a:t>
            </a:r>
          </a:p>
          <a:p>
            <a:pPr algn="l"/>
            <a:r>
              <a:rPr lang="ru-RU" sz="2000" b="1" i="1"/>
              <a:t>Пожар опасный потушить!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/>
          </p:cNvSpPr>
          <p:nvPr>
            <p:ph type="title"/>
          </p:nvPr>
        </p:nvSpPr>
        <p:spPr>
          <a:xfrm>
            <a:off x="2268538" y="4724400"/>
            <a:ext cx="6429375" cy="1360488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Кто утешит, пожалеет,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Кто научит стать добрее?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Сад любимый с нею краше,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С воспитательницей нашей!</a:t>
            </a:r>
          </a:p>
        </p:txBody>
      </p:sp>
      <p:pic>
        <p:nvPicPr>
          <p:cNvPr id="24586" name="Picture 10" descr="видео 20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038600" cy="2692400"/>
          </a:xfrm>
        </p:spPr>
      </p:pic>
      <p:pic>
        <p:nvPicPr>
          <p:cNvPr id="24588" name="Picture 12" descr="видео 19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28775"/>
            <a:ext cx="4038600" cy="26924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  <a:latin typeface="Arial" charset="0"/>
              </a:rPr>
              <a:t>Профессии наших мам</a:t>
            </a:r>
          </a:p>
        </p:txBody>
      </p:sp>
      <p:pic>
        <p:nvPicPr>
          <p:cNvPr id="25603" name="Picture 7" descr="SDC1112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11" t="-589" r="-928" b="4471"/>
          <a:stretch>
            <a:fillRect/>
          </a:stretch>
        </p:blipFill>
        <p:spPr>
          <a:xfrm>
            <a:off x="755650" y="1484313"/>
            <a:ext cx="7848600" cy="50403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323850" y="2205038"/>
            <a:ext cx="8388350" cy="1944687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chemeClr val="tx1"/>
                </a:solidFill>
                <a:latin typeface="Arial" charset="0"/>
              </a:rPr>
              <a:t>Благодарим за внимание!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06838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009900"/>
                </a:solidFill>
                <a:latin typeface="Arial" charset="0"/>
              </a:rPr>
              <a:t>Человек – природа</a:t>
            </a:r>
            <a:br>
              <a:rPr lang="ru-RU" sz="2800" b="1" smtClean="0">
                <a:solidFill>
                  <a:srgbClr val="009900"/>
                </a:solidFill>
                <a:latin typeface="Arial" charset="0"/>
              </a:rPr>
            </a:br>
            <a:r>
              <a:rPr lang="ru-RU" sz="2800" b="1" smtClean="0">
                <a:solidFill>
                  <a:srgbClr val="009900"/>
                </a:solidFill>
                <a:latin typeface="Arial" charset="0"/>
              </a:rPr>
              <a:t>(ветеринар, лесник, пчеловод и др.)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В природе все мудро продумано и устроено, всяк должен заниматься своим делом, и в этой мудрости – высшая справедливость жизни.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Леонардо да Винчи</a:t>
            </a:r>
          </a:p>
        </p:txBody>
      </p:sp>
      <p:pic>
        <p:nvPicPr>
          <p:cNvPr id="6148" name="Picture 36" descr="J00761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500438"/>
            <a:ext cx="17859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/>
          </p:cNvSpPr>
          <p:nvPr>
            <p:ph type="title"/>
          </p:nvPr>
        </p:nvSpPr>
        <p:spPr>
          <a:xfrm>
            <a:off x="457200" y="704850"/>
            <a:ext cx="4402138" cy="1143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Лечить, защищать, верить,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Быть нужным не для пиара,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Но в жизни нет дара приятней,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Чем быть ветеринаром!</a:t>
            </a:r>
          </a:p>
        </p:txBody>
      </p:sp>
      <p:pic>
        <p:nvPicPr>
          <p:cNvPr id="7171" name="Picture 7" descr="SDC140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0263" y="1935163"/>
            <a:ext cx="3292475" cy="4389437"/>
          </a:xfrm>
        </p:spPr>
      </p:pic>
      <p:pic>
        <p:nvPicPr>
          <p:cNvPr id="7172" name="Picture 8" descr="Лес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00213"/>
            <a:ext cx="4038600" cy="3028950"/>
          </a:xfrm>
        </p:spPr>
      </p:pic>
      <p:sp>
        <p:nvSpPr>
          <p:cNvPr id="7173" name="Rectangle 12"/>
          <p:cNvSpPr>
            <a:spLocks/>
          </p:cNvSpPr>
          <p:nvPr/>
        </p:nvSpPr>
        <p:spPr bwMode="auto">
          <a:xfrm>
            <a:off x="4500563" y="4221163"/>
            <a:ext cx="42592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Живёт лесничий наш в лесу </a:t>
            </a:r>
          </a:p>
          <a:p>
            <a:pPr algn="l"/>
            <a:r>
              <a:rPr lang="ru-RU" sz="2000" b="1" i="1"/>
              <a:t>И мы к нему пришли на встречу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/>
          </p:cNvSpPr>
          <p:nvPr>
            <p:ph type="title"/>
          </p:nvPr>
        </p:nvSpPr>
        <p:spPr>
          <a:xfrm>
            <a:off x="2124075" y="704850"/>
            <a:ext cx="5688013" cy="779463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В познавательной беседе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Мы узнали очень много о дяде пчеловоде</a:t>
            </a:r>
          </a:p>
        </p:txBody>
      </p:sp>
      <p:pic>
        <p:nvPicPr>
          <p:cNvPr id="8199" name="Picture 7" descr="SDC124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00213"/>
            <a:ext cx="7416800" cy="4752975"/>
          </a:xfrm>
          <a:ln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accent1"/>
                </a:solidFill>
                <a:latin typeface="Arial" charset="0"/>
              </a:rPr>
              <a:t>Человек – техника</a:t>
            </a:r>
            <a:br>
              <a:rPr lang="ru-RU" sz="2800" b="1" smtClean="0">
                <a:solidFill>
                  <a:schemeClr val="accent1"/>
                </a:solidFill>
                <a:latin typeface="Arial" charset="0"/>
              </a:rPr>
            </a:br>
            <a:r>
              <a:rPr lang="ru-RU" sz="2800" b="1" smtClean="0">
                <a:solidFill>
                  <a:schemeClr val="accent1"/>
                </a:solidFill>
                <a:latin typeface="Arial" charset="0"/>
              </a:rPr>
              <a:t>(водитель, слесарь, швея и др.)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2708275"/>
            <a:ext cx="8229600" cy="36163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Нужно любить то, что делаешь, и тогда труд – даже самый грубый – возвышается до творчества.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М.Горький</a:t>
            </a:r>
          </a:p>
        </p:txBody>
      </p:sp>
      <p:pic>
        <p:nvPicPr>
          <p:cNvPr id="9220" name="Picture 6" descr="J02405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76700"/>
            <a:ext cx="1800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SDC139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276475"/>
            <a:ext cx="4038600" cy="3028950"/>
          </a:xfrm>
        </p:spPr>
      </p:pic>
      <p:pic>
        <p:nvPicPr>
          <p:cNvPr id="10243" name="Picture 8" descr="SDC139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2276475"/>
            <a:ext cx="4038600" cy="3028950"/>
          </a:xfrm>
        </p:spPr>
      </p:pic>
      <p:sp>
        <p:nvSpPr>
          <p:cNvPr id="10244" name="Rectangle 9"/>
          <p:cNvSpPr>
            <a:spLocks/>
          </p:cNvSpPr>
          <p:nvPr/>
        </p:nvSpPr>
        <p:spPr bwMode="auto">
          <a:xfrm>
            <a:off x="5148263" y="5734050"/>
            <a:ext cx="31781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endParaRPr lang="ru-RU" sz="2000" b="1" i="1"/>
          </a:p>
        </p:txBody>
      </p:sp>
      <p:sp>
        <p:nvSpPr>
          <p:cNvPr id="10245" name="Rectangle 10"/>
          <p:cNvSpPr>
            <a:spLocks noGrp="1"/>
          </p:cNvSpPr>
          <p:nvPr>
            <p:ph type="title"/>
          </p:nvPr>
        </p:nvSpPr>
        <p:spPr>
          <a:xfrm>
            <a:off x="457200" y="704850"/>
            <a:ext cx="3898900" cy="1284288"/>
          </a:xfrm>
          <a:noFill/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К нам пришёл сегодня в сад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Слесарь с гаечным ключом.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Он пришёл сегодня к нам,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Чтоб сменить на кухне кран</a:t>
            </a:r>
          </a:p>
        </p:txBody>
      </p:sp>
      <p:sp>
        <p:nvSpPr>
          <p:cNvPr id="10247" name="Rectangle 10"/>
          <p:cNvSpPr>
            <a:spLocks/>
          </p:cNvSpPr>
          <p:nvPr/>
        </p:nvSpPr>
        <p:spPr bwMode="auto">
          <a:xfrm>
            <a:off x="4787900" y="5373688"/>
            <a:ext cx="38989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У белья в саду есть баня.</a:t>
            </a:r>
            <a:br>
              <a:rPr lang="ru-RU" sz="2000" b="1" i="1"/>
            </a:br>
            <a:r>
              <a:rPr lang="ru-RU" sz="2000" b="1" i="1"/>
              <a:t>Там директор – тётя Таня</a:t>
            </a:r>
            <a:br>
              <a:rPr lang="ru-RU" sz="2000" b="1" i="1"/>
            </a:br>
            <a:endParaRPr lang="ru-RU" sz="2000" b="1" i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/>
          </p:cNvSpPr>
          <p:nvPr>
            <p:ph type="title"/>
          </p:nvPr>
        </p:nvSpPr>
        <p:spPr>
          <a:xfrm>
            <a:off x="179388" y="1341438"/>
            <a:ext cx="4321175" cy="935037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На отглаженной простынке 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В тихий час мы нежим спинки.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На подушке белоснежной</a:t>
            </a:r>
            <a:br>
              <a:rPr lang="ru-RU" sz="2000" b="1" i="1" smtClean="0">
                <a:solidFill>
                  <a:schemeClr val="tx1"/>
                </a:solidFill>
                <a:latin typeface="Arial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Arial" charset="0"/>
              </a:rPr>
              <a:t>Сон приходит безмятежный</a:t>
            </a:r>
          </a:p>
        </p:txBody>
      </p:sp>
      <p:pic>
        <p:nvPicPr>
          <p:cNvPr id="11268" name="Picture 7" descr="SDC139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20938"/>
            <a:ext cx="4038600" cy="3028950"/>
          </a:xfrm>
        </p:spPr>
      </p:pic>
      <p:sp>
        <p:nvSpPr>
          <p:cNvPr id="11269" name="Rectangle 8"/>
          <p:cNvSpPr>
            <a:spLocks/>
          </p:cNvSpPr>
          <p:nvPr/>
        </p:nvSpPr>
        <p:spPr bwMode="auto">
          <a:xfrm>
            <a:off x="4859338" y="5805488"/>
            <a:ext cx="38274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Жил портной один умелый, Знал прекрасно своё дело –</a:t>
            </a:r>
          </a:p>
          <a:p>
            <a:pPr algn="l"/>
            <a:r>
              <a:rPr lang="ru-RU" sz="2000" b="1" i="1"/>
              <a:t>И на праздник у ребят Новый был всегда наряд</a:t>
            </a:r>
          </a:p>
        </p:txBody>
      </p:sp>
      <p:pic>
        <p:nvPicPr>
          <p:cNvPr id="11271" name="Picture 7" descr="SAM_4855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420938"/>
            <a:ext cx="4038600" cy="302418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7" descr="SDC140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4038600" cy="3028950"/>
          </a:xfrm>
        </p:spPr>
      </p:pic>
      <p:pic>
        <p:nvPicPr>
          <p:cNvPr id="12292" name="Picture 8" descr="SDC1404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84313"/>
            <a:ext cx="4038600" cy="3028950"/>
          </a:xfrm>
        </p:spPr>
      </p:pic>
      <p:sp>
        <p:nvSpPr>
          <p:cNvPr id="12293" name="Rectangle 9"/>
          <p:cNvSpPr>
            <a:spLocks/>
          </p:cNvSpPr>
          <p:nvPr/>
        </p:nvSpPr>
        <p:spPr bwMode="auto">
          <a:xfrm>
            <a:off x="2411413" y="4797425"/>
            <a:ext cx="5184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l"/>
            <a:r>
              <a:rPr lang="ru-RU" sz="2000" b="1" i="1"/>
              <a:t>Раз мне задали вопрос:</a:t>
            </a:r>
          </a:p>
          <a:p>
            <a:pPr algn="l"/>
            <a:r>
              <a:rPr lang="ru-RU" sz="2000" b="1" i="1"/>
              <a:t> «Ты уже совсем подрос, </a:t>
            </a:r>
          </a:p>
          <a:p>
            <a:pPr algn="l"/>
            <a:r>
              <a:rPr lang="ru-RU" sz="2000" b="1" i="1"/>
              <a:t>кем ты хочешь в жизни быть?» </a:t>
            </a:r>
            <a:br>
              <a:rPr lang="ru-RU" sz="2000" b="1" i="1"/>
            </a:br>
            <a:r>
              <a:rPr lang="ru-RU" sz="2000" b="1" i="1"/>
              <a:t>«Буду транспорт я водить»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490</TotalTime>
  <Words>509</Words>
  <Application>Microsoft Office PowerPoint</Application>
  <PresentationFormat>Экран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Поток</vt:lpstr>
      <vt:lpstr>1_Поток</vt:lpstr>
      <vt:lpstr>2_Поток</vt:lpstr>
      <vt:lpstr>Муниципальное бюджетное дошкольное образовательное учреждение города Кургана «Детский сад № 74 «Звёздный»</vt:lpstr>
      <vt:lpstr>Классификация профессий по типу:</vt:lpstr>
      <vt:lpstr>Человек – природа (ветеринар, лесник, пчеловод и др.)</vt:lpstr>
      <vt:lpstr>Лечить, защищать, верить, Быть нужным не для пиара, Но в жизни нет дара приятней, Чем быть ветеринаром!</vt:lpstr>
      <vt:lpstr>В познавательной беседе Мы узнали очень много о дяде пчеловоде</vt:lpstr>
      <vt:lpstr>Человек – техника (водитель, слесарь, швея и др.)</vt:lpstr>
      <vt:lpstr>К нам пришёл сегодня в сад Слесарь с гаечным ключом. Он пришёл сегодня к нам, Чтоб сменить на кухне кран</vt:lpstr>
      <vt:lpstr>На отглаженной простынке  В тихий час мы нежим спинки. На подушке белоснежной Сон приходит безмятежный</vt:lpstr>
      <vt:lpstr>Слайд 9</vt:lpstr>
      <vt:lpstr>Человек – знаковая система (программист, математик и др.)</vt:lpstr>
      <vt:lpstr>Каждый программист – почти профессор, Музыкант своей клавиатуры, Чаще будет там, где есть процессор, К виртуальной приобщен культуре</vt:lpstr>
      <vt:lpstr>Человек - художественный образ (актер, художник, музыкант и др.)</vt:lpstr>
      <vt:lpstr>Актеры как дети, Мечтают о чуде, Что вдруг их заметят Когда-нибудь люди</vt:lpstr>
      <vt:lpstr>Ты мне скажешь: «Не бывает в мире больше волшебства»,  Но под кистью оживают небо, солнце и трава.  Дарит новый мир нам - художника рука</vt:lpstr>
      <vt:lpstr>Человек – человек  (продавец, учитель, воспитатель, библиотекарь, медицинская сестра и др.)</vt:lpstr>
      <vt:lpstr>Как движется процесс образовательный Старший воспитатель следит весьма внимательно</vt:lpstr>
      <vt:lpstr>Наш повар – тётя Таня, готовить любит очень. Всегда в халате синем, крахмальном колпаке, готовит детям кашу на свежем молоке</vt:lpstr>
      <vt:lpstr>Двери, лампочки, ковры И песок для детворы. Мебель в садик наш привёз Замечательный завхоз</vt:lpstr>
      <vt:lpstr>Белый халат, изучающий взгляд: - Жалобы есть? Подходите подряд!</vt:lpstr>
      <vt:lpstr>Он главный на дороге, Он важный, как директор, И смотрит взглядом строгим На всех автоинспектор</vt:lpstr>
      <vt:lpstr>Кто утешит, пожалеет, Кто научит стать добрее? Сад любимый с нею краше, С воспитательницей нашей!</vt:lpstr>
      <vt:lpstr>Профессии наших мам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Кургана «Детский сад № 74 «Звёздный»</dc:title>
  <cp:lastModifiedBy>Методисты</cp:lastModifiedBy>
  <cp:revision>66</cp:revision>
  <dcterms:created xsi:type="dcterms:W3CDTF">2011-11-01T10:56:22Z</dcterms:created>
  <dcterms:modified xsi:type="dcterms:W3CDTF">2013-11-18T12:41:10Z</dcterms:modified>
</cp:coreProperties>
</file>