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6633"/>
    <a:srgbClr val="36351B"/>
    <a:srgbClr val="333300"/>
    <a:srgbClr val="008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A651A-2158-44A4-8671-5FF579161EC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6DC0-5E39-45F1-938D-3AB6C6497D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6DC0-5E39-45F1-938D-3AB6C6497D4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5142" name="Picture 22" descr="1800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</p:spPr>
      </p:pic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5144" name="Picture 24" descr="4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</p:spPr>
        </p:pic>
        <p:pic>
          <p:nvPicPr>
            <p:cNvPr id="5145" name="Picture 25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</p:spPr>
        </p:pic>
        <p:pic>
          <p:nvPicPr>
            <p:cNvPr id="5146" name="Picture 26" descr="1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</p:spPr>
        </p:pic>
      </p:grpSp>
      <p:pic>
        <p:nvPicPr>
          <p:cNvPr id="5147" name="Picture 27" descr="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</p:spPr>
      </p:pic>
      <p:pic>
        <p:nvPicPr>
          <p:cNvPr id="5148" name="Picture 28" descr="Ky3uk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2C0B82-0007-4F68-82BE-C5322DDFBE49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5149" name="Picture 29" descr="season_2"/>
          <p:cNvPicPr>
            <a:picLocks noChangeAspect="1" noChangeArrowheads="1"/>
          </p:cNvPicPr>
          <p:nvPr userDrawn="1"/>
        </p:nvPicPr>
        <p:blipFill>
          <a:blip r:embed="rId8"/>
          <a:srcRect l="53087" t="15094" r="12962" b="45284"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A57B-CF3B-46C4-B51E-B7EBD8BD2F8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F3AE-7384-4213-BF9D-927272B1F03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F0F8D-C898-44B3-97FC-1A644E7D260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EE460-5D48-4567-8185-CD975516925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8F94F-7D40-4BB1-9D10-AA3C3E0BEFE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68F1-7687-49D9-832B-E8A775C3439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F7A02-8C2C-4553-A8E7-F0D4330916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9A708-3732-4486-84B5-6B86807C682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C9092-483B-4B69-BBF3-CEBBDB66207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6EC34-20AF-4798-9D8A-BC0E6835952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5C1105-8E50-4802-A2CD-3D3812BBB4C4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22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47" name="Picture 23" descr="4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</p:spPr>
        </p:pic>
        <p:pic>
          <p:nvPicPr>
            <p:cNvPr id="1048" name="Picture 24" descr="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</p:spPr>
        </p:pic>
        <p:pic>
          <p:nvPicPr>
            <p:cNvPr id="1049" name="Picture 25" descr="12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</p:spPr>
        </p:pic>
      </p:grpSp>
      <p:pic>
        <p:nvPicPr>
          <p:cNvPr id="1050" name="Picture 26" descr="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www.vyazma-detsadsol.edusite.ru/images/p12_998.jpg" TargetMode="External"/><Relationship Id="rId3" Type="http://schemas.openxmlformats.org/officeDocument/2006/relationships/image" Target="http://www.vyazma-detsadsol.edusite.ru/images/p12_006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vyazma-detsadsol.edusite.ru/images/p12_776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Кургана «Детский сад комбинированного вида  №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«Дружная семейка»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43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«Тропа здоровья»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участке детского сада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9297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Повысить общую сопротивляемость организма детей в летний оздоровительный период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928802"/>
            <a:ext cx="892971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плоскостопия;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улучшение координации движения;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улучшение функций сердечнососудистой и дыхательной систем;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сопротивляемости инфекционным заболеваниям;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состояния детей;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к здоровому образу жизни.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929198"/>
            <a:ext cx="8643998" cy="114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май-июнь 2014  - май- июнь 2016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0"/>
            <a:ext cx="8855509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Проектировочный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май-июнь 2014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творческой группы и проведение информационных совещаний по  реализации проекта "Тропы здоровья".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группы войдут: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 МБДОУ, зам. зав. по УВР,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инструктора по физкультуре, педагог психолог.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обсуждение вынесены следующие вопросы: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методики оздоровления детей с помощью "Тропы здоровья";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жизни и здоровья воспитанников во время пребывания на объекте;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ландшафтный дизайн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(схема "Тропы здоровья" представлена в приложении 1);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sz="24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Организационно-практический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июнь 2014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тропы здоровья на спортивном участке МБДОУ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режима функционирования "Тропы здоровья"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4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Внедренческий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летние оздоровительные периоды 2015-  2016 г.г.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функционирования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«Тропы здоровья»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летний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оздоровительный период.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эффективности и результативности технологии тропа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здоровья, создание методических рекомендаций, тиражирование.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500042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Исполнители проекта: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Администрация, творческая проблемная группа, педагогический коллектив,  родители, сотрудники МБДОУ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7364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управления и контроля за реализацией проекта: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Корректировка и управление реализацией проекта  осуществляется  администрацией, Педагогическим советом ДОУ, Советом ДОУ.</a:t>
            </a:r>
            <a:endParaRPr lang="ru-RU" sz="20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143248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снижение кратности простудных заболеваний воспитанников в летний период;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правильной осанки, улучшение ее у детей с нарушением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опорно­двигательного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аппарата;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желание детей заниматься на свежем воздухе, босиком;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улучшение психо - эмоционально­го состояния дошкольников.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3571876"/>
            <a:ext cx="5214974" cy="107157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14282" y="2571744"/>
            <a:ext cx="3571868" cy="321471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Мокрый песок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14414" y="3500438"/>
            <a:ext cx="1643074" cy="1428760"/>
          </a:xfrm>
          <a:prstGeom prst="ellipse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929454" y="4071942"/>
            <a:ext cx="1000132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7572396" y="4143380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608909" y="4107661"/>
            <a:ext cx="1070776" cy="79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180149" y="4106867"/>
            <a:ext cx="1070776" cy="79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465769" y="4106867"/>
            <a:ext cx="1070776" cy="79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751389" y="4106867"/>
            <a:ext cx="1070776" cy="79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037009" y="4106867"/>
            <a:ext cx="1070776" cy="79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857488" y="4143380"/>
            <a:ext cx="928694" cy="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214282" y="4143380"/>
            <a:ext cx="1000132" cy="15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000760" y="3571876"/>
            <a:ext cx="714380" cy="107157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429652" y="3786190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429652" y="4000504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429652" y="4214818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429652" y="4429132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286776" y="4214818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286776" y="4000504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286776" y="3786190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286776" y="3571876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143900" y="3643314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143900" y="3857628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143900" y="4143380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143900" y="4357694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429652" y="3571876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572528" y="3714752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572528" y="3929066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572528" y="4143380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572528" y="4357694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715404" y="3857628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715404" y="4071942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715404" y="4286256"/>
            <a:ext cx="142876" cy="214314"/>
          </a:xfrm>
          <a:prstGeom prst="ellipse">
            <a:avLst/>
          </a:prstGeom>
          <a:solidFill>
            <a:srgbClr val="33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ИЛИ 55"/>
          <p:cNvSpPr/>
          <p:nvPr/>
        </p:nvSpPr>
        <p:spPr>
          <a:xfrm>
            <a:off x="7786710" y="3571876"/>
            <a:ext cx="319094" cy="319094"/>
          </a:xfrm>
          <a:prstGeom prst="flowChartOr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ИЛИ 56"/>
          <p:cNvSpPr/>
          <p:nvPr/>
        </p:nvSpPr>
        <p:spPr>
          <a:xfrm>
            <a:off x="7429520" y="3571876"/>
            <a:ext cx="309570" cy="309570"/>
          </a:xfrm>
          <a:prstGeom prst="flowChartOr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ИЛИ 57"/>
          <p:cNvSpPr/>
          <p:nvPr/>
        </p:nvSpPr>
        <p:spPr>
          <a:xfrm>
            <a:off x="7786710" y="3929066"/>
            <a:ext cx="309570" cy="309570"/>
          </a:xfrm>
          <a:prstGeom prst="flowChartOr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ИЛИ 58"/>
          <p:cNvSpPr/>
          <p:nvPr/>
        </p:nvSpPr>
        <p:spPr>
          <a:xfrm>
            <a:off x="7429520" y="3929066"/>
            <a:ext cx="309570" cy="309570"/>
          </a:xfrm>
          <a:prstGeom prst="flowChartOr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ИЛИ 59"/>
          <p:cNvSpPr/>
          <p:nvPr/>
        </p:nvSpPr>
        <p:spPr>
          <a:xfrm>
            <a:off x="7786710" y="4286256"/>
            <a:ext cx="309570" cy="309570"/>
          </a:xfrm>
          <a:prstGeom prst="flowChartOr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ИЛИ 60"/>
          <p:cNvSpPr/>
          <p:nvPr/>
        </p:nvSpPr>
        <p:spPr>
          <a:xfrm>
            <a:off x="7429520" y="4286256"/>
            <a:ext cx="309570" cy="309570"/>
          </a:xfrm>
          <a:prstGeom prst="flowChartOr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15206" y="4429132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786578" y="4429132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000892" y="4214818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00892" y="4071942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000892" y="3929066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215206" y="3571876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715140" y="3571876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215206" y="3786190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786578" y="4000504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215206" y="421481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215206" y="4000504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86578" y="421481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786578" y="3786190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000892" y="442913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000892" y="3643314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357818" y="3643314"/>
            <a:ext cx="71438" cy="928694"/>
          </a:xfrm>
          <a:prstGeom prst="rect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572132" y="3643314"/>
            <a:ext cx="71438" cy="928694"/>
          </a:xfrm>
          <a:prstGeom prst="rect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786446" y="3643314"/>
            <a:ext cx="71438" cy="928694"/>
          </a:xfrm>
          <a:prstGeom prst="rect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ятно 1 79"/>
          <p:cNvSpPr/>
          <p:nvPr/>
        </p:nvSpPr>
        <p:spPr>
          <a:xfrm>
            <a:off x="4929190" y="4357694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ятно 1 80"/>
          <p:cNvSpPr/>
          <p:nvPr/>
        </p:nvSpPr>
        <p:spPr>
          <a:xfrm>
            <a:off x="4572000" y="3643314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ятно 1 81"/>
          <p:cNvSpPr/>
          <p:nvPr/>
        </p:nvSpPr>
        <p:spPr>
          <a:xfrm>
            <a:off x="5000628" y="3571876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ятно 1 82"/>
          <p:cNvSpPr/>
          <p:nvPr/>
        </p:nvSpPr>
        <p:spPr>
          <a:xfrm>
            <a:off x="5072066" y="4143380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ятно 1 83"/>
          <p:cNvSpPr/>
          <p:nvPr/>
        </p:nvSpPr>
        <p:spPr>
          <a:xfrm>
            <a:off x="4786314" y="3714752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ятно 1 84"/>
          <p:cNvSpPr/>
          <p:nvPr/>
        </p:nvSpPr>
        <p:spPr>
          <a:xfrm>
            <a:off x="4643438" y="4143380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ятно 1 85"/>
          <p:cNvSpPr/>
          <p:nvPr/>
        </p:nvSpPr>
        <p:spPr>
          <a:xfrm>
            <a:off x="4857752" y="4071942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ятно 1 86"/>
          <p:cNvSpPr/>
          <p:nvPr/>
        </p:nvSpPr>
        <p:spPr>
          <a:xfrm>
            <a:off x="5000628" y="3857628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ятно 1 87"/>
          <p:cNvSpPr/>
          <p:nvPr/>
        </p:nvSpPr>
        <p:spPr>
          <a:xfrm>
            <a:off x="4643438" y="3929066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ятно 1 88"/>
          <p:cNvSpPr/>
          <p:nvPr/>
        </p:nvSpPr>
        <p:spPr>
          <a:xfrm>
            <a:off x="4714876" y="4357694"/>
            <a:ext cx="214314" cy="285752"/>
          </a:xfrm>
          <a:prstGeom prst="irregularSeal1">
            <a:avLst/>
          </a:prstGeom>
          <a:solidFill>
            <a:srgbClr val="36351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143372" y="4214818"/>
            <a:ext cx="428628" cy="357190"/>
          </a:xfrm>
          <a:prstGeom prst="ellipse">
            <a:avLst/>
          </a:prstGeom>
          <a:solidFill>
            <a:srgbClr val="66663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3786182" y="3929066"/>
            <a:ext cx="428628" cy="357190"/>
          </a:xfrm>
          <a:prstGeom prst="ellipse">
            <a:avLst/>
          </a:prstGeom>
          <a:solidFill>
            <a:srgbClr val="66663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143372" y="3714752"/>
            <a:ext cx="428628" cy="357190"/>
          </a:xfrm>
          <a:prstGeom prst="ellipse">
            <a:avLst/>
          </a:prstGeom>
          <a:solidFill>
            <a:srgbClr val="66663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3714744" y="3571876"/>
            <a:ext cx="428628" cy="357190"/>
          </a:xfrm>
          <a:prstGeom prst="ellipse">
            <a:avLst/>
          </a:prstGeom>
          <a:solidFill>
            <a:srgbClr val="66663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714744" y="4286256"/>
            <a:ext cx="428628" cy="357190"/>
          </a:xfrm>
          <a:prstGeom prst="ellipse">
            <a:avLst/>
          </a:prstGeom>
          <a:solidFill>
            <a:srgbClr val="66663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143108" y="571480"/>
            <a:ext cx="6446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«Тропа здоровья»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857620" y="1500174"/>
            <a:ext cx="2016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хема)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71538" y="3000372"/>
            <a:ext cx="173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Мокрый песок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57290" y="5000636"/>
            <a:ext cx="14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Сухой песок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86776" y="31432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572396" y="31432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858016" y="31432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6143636" y="31432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429256" y="31432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714876" y="31432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6.</a:t>
            </a:r>
            <a:endParaRPr lang="ru-RU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929058" y="31432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7.</a:t>
            </a:r>
            <a:endParaRPr lang="ru-RU" b="1" dirty="0"/>
          </a:p>
        </p:txBody>
      </p:sp>
      <p:sp>
        <p:nvSpPr>
          <p:cNvPr id="106" name="Пятно 2 105"/>
          <p:cNvSpPr/>
          <p:nvPr/>
        </p:nvSpPr>
        <p:spPr>
          <a:xfrm>
            <a:off x="2357422" y="4286256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ятно 2 106"/>
          <p:cNvSpPr/>
          <p:nvPr/>
        </p:nvSpPr>
        <p:spPr>
          <a:xfrm rot="16640027">
            <a:off x="2454464" y="3883232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ятно 2 107"/>
          <p:cNvSpPr/>
          <p:nvPr/>
        </p:nvSpPr>
        <p:spPr>
          <a:xfrm rot="3300893">
            <a:off x="2155823" y="3584591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ятно 2 108"/>
          <p:cNvSpPr/>
          <p:nvPr/>
        </p:nvSpPr>
        <p:spPr>
          <a:xfrm rot="820532">
            <a:off x="1759072" y="3473594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ятно 2 109"/>
          <p:cNvSpPr/>
          <p:nvPr/>
        </p:nvSpPr>
        <p:spPr>
          <a:xfrm>
            <a:off x="1357290" y="3643314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ятно 2 110"/>
          <p:cNvSpPr/>
          <p:nvPr/>
        </p:nvSpPr>
        <p:spPr>
          <a:xfrm rot="19097296">
            <a:off x="1231250" y="4088777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ятно 2 111"/>
          <p:cNvSpPr/>
          <p:nvPr/>
        </p:nvSpPr>
        <p:spPr>
          <a:xfrm rot="3772474">
            <a:off x="1502870" y="4431837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ятно 2 112"/>
          <p:cNvSpPr/>
          <p:nvPr/>
        </p:nvSpPr>
        <p:spPr>
          <a:xfrm rot="1315827">
            <a:off x="1921890" y="4493665"/>
            <a:ext cx="428628" cy="428628"/>
          </a:xfrm>
          <a:prstGeom prst="irregularSeal2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ятно 2 113"/>
          <p:cNvSpPr/>
          <p:nvPr/>
        </p:nvSpPr>
        <p:spPr>
          <a:xfrm rot="3800015">
            <a:off x="2073619" y="3859577"/>
            <a:ext cx="428628" cy="428628"/>
          </a:xfrm>
          <a:prstGeom prst="irregularSeal2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ятно 2 114"/>
          <p:cNvSpPr/>
          <p:nvPr/>
        </p:nvSpPr>
        <p:spPr>
          <a:xfrm>
            <a:off x="1785918" y="3714752"/>
            <a:ext cx="428628" cy="428628"/>
          </a:xfrm>
          <a:prstGeom prst="irregularSeal2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ятно 2 115"/>
          <p:cNvSpPr/>
          <p:nvPr/>
        </p:nvSpPr>
        <p:spPr>
          <a:xfrm>
            <a:off x="1500166" y="3929066"/>
            <a:ext cx="428628" cy="428628"/>
          </a:xfrm>
          <a:prstGeom prst="irregularSeal2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ятно 2 116"/>
          <p:cNvSpPr/>
          <p:nvPr/>
        </p:nvSpPr>
        <p:spPr>
          <a:xfrm>
            <a:off x="2000232" y="4143380"/>
            <a:ext cx="428628" cy="428628"/>
          </a:xfrm>
          <a:prstGeom prst="irregularSeal2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ятно 2 117"/>
          <p:cNvSpPr/>
          <p:nvPr/>
        </p:nvSpPr>
        <p:spPr>
          <a:xfrm>
            <a:off x="1714480" y="4143380"/>
            <a:ext cx="428628" cy="428628"/>
          </a:xfrm>
          <a:prstGeom prst="irregularSeal2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3714744" y="507207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Керамзит                  5.Бруски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Бутылки                  </a:t>
            </a:r>
            <a:r>
              <a:rPr lang="ru-RU" b="1" dirty="0" smtClean="0"/>
              <a:t> </a:t>
            </a:r>
            <a:r>
              <a:rPr lang="ru-RU" b="1" dirty="0" smtClean="0"/>
              <a:t>6.Шишки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Пробки                      7. Спилы деревьев 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Трава 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находки для участка\дорож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500462" cy="3048000"/>
          </a:xfrm>
          <a:prstGeom prst="rect">
            <a:avLst/>
          </a:prstGeom>
          <a:noFill/>
        </p:spPr>
      </p:pic>
      <p:pic>
        <p:nvPicPr>
          <p:cNvPr id="30724" name="Picture 4" descr="F:\находки для участка\дорожка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000504"/>
            <a:ext cx="4623474" cy="2573352"/>
          </a:xfrm>
          <a:prstGeom prst="rect">
            <a:avLst/>
          </a:prstGeom>
          <a:noFill/>
        </p:spPr>
      </p:pic>
      <p:pic>
        <p:nvPicPr>
          <p:cNvPr id="6" name="Picture 4" descr="orig_37001c3d7f47323a2f7e1e1087b735a2"/>
          <p:cNvPicPr>
            <a:picLocks noChangeAspect="1" noChangeArrowheads="1"/>
          </p:cNvPicPr>
          <p:nvPr/>
        </p:nvPicPr>
        <p:blipFill>
          <a:blip r:embed="rId4"/>
          <a:srcRect l="12869"/>
          <a:stretch>
            <a:fillRect/>
          </a:stretch>
        </p:blipFill>
        <p:spPr bwMode="auto">
          <a:xfrm>
            <a:off x="4572000" y="714356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vyazma-detsadsol.edusite.ru/images/p12_00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8596" y="3429000"/>
            <a:ext cx="250033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находки для участка\дорожк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000504"/>
            <a:ext cx="3262314" cy="2441638"/>
          </a:xfrm>
          <a:prstGeom prst="rect">
            <a:avLst/>
          </a:prstGeom>
          <a:noFill/>
        </p:spPr>
      </p:pic>
      <p:pic>
        <p:nvPicPr>
          <p:cNvPr id="7" name="Picture 5" descr="http://www.vyazma-detsadsol.edusite.ru/images/p12_776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714480" y="214290"/>
            <a:ext cx="253365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http://www.vyazma-detsadsol.edusite.ru/images/p12_998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572132" y="642918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310</Words>
  <PresentationFormat>Экран (4:3)</PresentationFormat>
  <Paragraphs>61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23</cp:revision>
  <dcterms:modified xsi:type="dcterms:W3CDTF">2014-05-13T07:33:55Z</dcterms:modified>
</cp:coreProperties>
</file>