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3FA6839-CEFD-4A11-B946-7CE93CFA2D12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D0D42C-8C78-49E0-89C8-25714EBAC1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6839-CEFD-4A11-B946-7CE93CFA2D12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0D42C-8C78-49E0-89C8-25714EBAC1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6839-CEFD-4A11-B946-7CE93CFA2D12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0D42C-8C78-49E0-89C8-25714EBAC1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6839-CEFD-4A11-B946-7CE93CFA2D12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0D42C-8C78-49E0-89C8-25714EBAC1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3FA6839-CEFD-4A11-B946-7CE93CFA2D12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D0D42C-8C78-49E0-89C8-25714EBAC1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6839-CEFD-4A11-B946-7CE93CFA2D12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0D42C-8C78-49E0-89C8-25714EBAC1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6839-CEFD-4A11-B946-7CE93CFA2D12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0D42C-8C78-49E0-89C8-25714EBAC1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6839-CEFD-4A11-B946-7CE93CFA2D12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0D42C-8C78-49E0-89C8-25714EBAC1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6839-CEFD-4A11-B946-7CE93CFA2D12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0D42C-8C78-49E0-89C8-25714EBAC1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6839-CEFD-4A11-B946-7CE93CFA2D12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0D42C-8C78-49E0-89C8-25714EBAC1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6839-CEFD-4A11-B946-7CE93CFA2D12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0D42C-8C78-49E0-89C8-25714EBAC1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3FA6839-CEFD-4A11-B946-7CE93CFA2D12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D0D42C-8C78-49E0-89C8-25714EBAC1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русского языка в 5 классе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 Подготовил учитель русского языка и литературы</a:t>
            </a:r>
          </a:p>
          <a:p>
            <a:r>
              <a:rPr lang="ru-RU" dirty="0" smtClean="0"/>
              <a:t>Тюменцева О.Г.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Что мы можем сказать о слове </a:t>
            </a:r>
            <a:br>
              <a:rPr lang="ru-RU" dirty="0" smtClean="0"/>
            </a:br>
            <a:r>
              <a:rPr lang="ru-RU" dirty="0" smtClean="0"/>
              <a:t>по одной из морфем?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sz="3200" dirty="0" smtClean="0"/>
          </a:p>
          <a:p>
            <a:r>
              <a:rPr lang="ru-RU" sz="3200" dirty="0" smtClean="0"/>
              <a:t>- ешь</a:t>
            </a:r>
          </a:p>
          <a:p>
            <a:pPr>
              <a:buNone/>
            </a:pPr>
            <a:endParaRPr lang="ru-RU" sz="3200" dirty="0" smtClean="0"/>
          </a:p>
          <a:p>
            <a:r>
              <a:rPr lang="ru-RU" sz="3200" dirty="0" smtClean="0"/>
              <a:t>- чик</a:t>
            </a:r>
            <a:endParaRPr lang="ru-RU" sz="32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984738" y="1913206"/>
          <a:ext cx="773724" cy="464234"/>
        </p:xfrm>
        <a:graphic>
          <a:graphicData uri="http://schemas.openxmlformats.org/drawingml/2006/table">
            <a:tbl>
              <a:tblPr/>
              <a:tblGrid>
                <a:gridCol w="773724"/>
              </a:tblGrid>
              <a:tr h="46423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1285852" y="2714620"/>
            <a:ext cx="357190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964381" y="2750339"/>
            <a:ext cx="357190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 какому признаку распределены слова по столбикам?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dirty="0" smtClean="0"/>
              <a:t>Б</a:t>
            </a:r>
            <a:r>
              <a:rPr lang="ru-RU" sz="3200" dirty="0" smtClean="0">
                <a:solidFill>
                  <a:srgbClr val="FF0000"/>
                </a:solidFill>
              </a:rPr>
              <a:t>а</a:t>
            </a:r>
            <a:r>
              <a:rPr lang="ru-RU" sz="3200" dirty="0" smtClean="0"/>
              <a:t>гровый</a:t>
            </a:r>
          </a:p>
          <a:p>
            <a:r>
              <a:rPr lang="ru-RU" sz="3200" dirty="0" smtClean="0"/>
              <a:t>С</a:t>
            </a:r>
            <a:r>
              <a:rPr lang="ru-RU" sz="3200" dirty="0" smtClean="0">
                <a:solidFill>
                  <a:srgbClr val="FF0000"/>
                </a:solidFill>
              </a:rPr>
              <a:t>и</a:t>
            </a:r>
            <a:r>
              <a:rPr lang="ru-RU" sz="3200" dirty="0" smtClean="0"/>
              <a:t>реневый</a:t>
            </a:r>
          </a:p>
          <a:p>
            <a:r>
              <a:rPr lang="ru-RU" sz="3200" dirty="0" smtClean="0"/>
              <a:t>Л</a:t>
            </a:r>
            <a:r>
              <a:rPr lang="ru-RU" sz="3200" dirty="0" smtClean="0">
                <a:solidFill>
                  <a:srgbClr val="FF0000"/>
                </a:solidFill>
              </a:rPr>
              <a:t>и</a:t>
            </a:r>
            <a:r>
              <a:rPr lang="ru-RU" sz="3200" dirty="0" smtClean="0"/>
              <a:t>ловый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sz="3200" dirty="0" smtClean="0"/>
              <a:t>Зап</a:t>
            </a:r>
            <a:r>
              <a:rPr lang="ru-RU" sz="3200" dirty="0" smtClean="0">
                <a:solidFill>
                  <a:srgbClr val="FF0000"/>
                </a:solidFill>
              </a:rPr>
              <a:t>о</a:t>
            </a:r>
            <a:r>
              <a:rPr lang="ru-RU" sz="3200" dirty="0" smtClean="0"/>
              <a:t>здалый</a:t>
            </a:r>
          </a:p>
          <a:p>
            <a:r>
              <a:rPr lang="ru-RU" sz="3200" dirty="0" smtClean="0"/>
              <a:t>Д</a:t>
            </a:r>
            <a:r>
              <a:rPr lang="ru-RU" sz="3200" dirty="0" smtClean="0">
                <a:solidFill>
                  <a:srgbClr val="FF0000"/>
                </a:solidFill>
              </a:rPr>
              <a:t>а</a:t>
            </a:r>
            <a:r>
              <a:rPr lang="ru-RU" sz="3200" dirty="0" smtClean="0"/>
              <a:t>лёкий</a:t>
            </a:r>
          </a:p>
          <a:p>
            <a:r>
              <a:rPr lang="ru-RU" sz="3200" dirty="0" smtClean="0"/>
              <a:t>Уд</a:t>
            </a:r>
            <a:r>
              <a:rPr lang="ru-RU" sz="3200" dirty="0" smtClean="0">
                <a:solidFill>
                  <a:srgbClr val="FF0000"/>
                </a:solidFill>
              </a:rPr>
              <a:t>и</a:t>
            </a:r>
            <a:r>
              <a:rPr lang="ru-RU" sz="3200" dirty="0" smtClean="0"/>
              <a:t>вительный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857232"/>
            <a:ext cx="4041648" cy="4937760"/>
          </a:xfrm>
        </p:spPr>
        <p:txBody>
          <a:bodyPr>
            <a:normAutofit/>
          </a:bodyPr>
          <a:lstStyle/>
          <a:p>
            <a:endParaRPr lang="ru-RU" sz="3200" dirty="0" smtClean="0"/>
          </a:p>
          <a:p>
            <a:r>
              <a:rPr lang="ru-RU" sz="3200" dirty="0" smtClean="0"/>
              <a:t>Слагаемое</a:t>
            </a:r>
          </a:p>
          <a:p>
            <a:endParaRPr lang="ru-RU" sz="3200" dirty="0" smtClean="0"/>
          </a:p>
          <a:p>
            <a:r>
              <a:rPr lang="ru-RU" sz="3200" dirty="0" smtClean="0"/>
              <a:t>Предлагать 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714876" y="857232"/>
            <a:ext cx="4041648" cy="4937760"/>
          </a:xfrm>
        </p:spPr>
        <p:txBody>
          <a:bodyPr/>
          <a:lstStyle/>
          <a:p>
            <a:endParaRPr lang="ru-RU" sz="3200" dirty="0" smtClean="0"/>
          </a:p>
          <a:p>
            <a:r>
              <a:rPr lang="ru-RU" sz="3200" dirty="0" smtClean="0"/>
              <a:t>Сложить</a:t>
            </a:r>
          </a:p>
          <a:p>
            <a:endParaRPr lang="ru-RU" sz="3200" dirty="0" smtClean="0"/>
          </a:p>
          <a:p>
            <a:r>
              <a:rPr lang="ru-RU" sz="3200" dirty="0" smtClean="0"/>
              <a:t>Предложение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Дуга 4"/>
          <p:cNvSpPr/>
          <p:nvPr/>
        </p:nvSpPr>
        <p:spPr>
          <a:xfrm>
            <a:off x="1071538" y="1428736"/>
            <a:ext cx="500066" cy="571504"/>
          </a:xfrm>
          <a:prstGeom prst="arc">
            <a:avLst>
              <a:gd name="adj1" fmla="val 11677132"/>
              <a:gd name="adj2" fmla="val 2094076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Дуга 5"/>
          <p:cNvSpPr/>
          <p:nvPr/>
        </p:nvSpPr>
        <p:spPr>
          <a:xfrm>
            <a:off x="5214942" y="1428736"/>
            <a:ext cx="914400" cy="1128714"/>
          </a:xfrm>
          <a:prstGeom prst="arc">
            <a:avLst>
              <a:gd name="adj1" fmla="val 13489278"/>
              <a:gd name="adj2" fmla="val 1888906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уга 6"/>
          <p:cNvSpPr/>
          <p:nvPr/>
        </p:nvSpPr>
        <p:spPr>
          <a:xfrm>
            <a:off x="1500166" y="2571744"/>
            <a:ext cx="914400" cy="1771656"/>
          </a:xfrm>
          <a:prstGeom prst="arc">
            <a:avLst>
              <a:gd name="adj1" fmla="val 14750851"/>
              <a:gd name="adj2" fmla="val 1763389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уга 7"/>
          <p:cNvSpPr/>
          <p:nvPr/>
        </p:nvSpPr>
        <p:spPr>
          <a:xfrm>
            <a:off x="5857884" y="2571744"/>
            <a:ext cx="914400" cy="1200152"/>
          </a:xfrm>
          <a:prstGeom prst="arc">
            <a:avLst>
              <a:gd name="adj1" fmla="val 13682959"/>
              <a:gd name="adj2" fmla="val 1878416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1643042" y="1500174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endCxn id="5" idx="2"/>
          </p:cNvCxnSpPr>
          <p:nvPr/>
        </p:nvCxnSpPr>
        <p:spPr>
          <a:xfrm rot="5400000">
            <a:off x="1522329" y="1474479"/>
            <a:ext cx="237894" cy="146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571604" y="1928802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571604" y="2000240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285852" y="1928802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7" idx="2"/>
          </p:cNvCxnSpPr>
          <p:nvPr/>
        </p:nvCxnSpPr>
        <p:spPr>
          <a:xfrm flipV="1">
            <a:off x="2255182" y="2571744"/>
            <a:ext cx="102240" cy="2137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 flipH="1">
            <a:off x="2285984" y="2643182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2214546" y="3000372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2214546" y="3071810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1928794" y="3071810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5500694" y="1928802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6215074" y="3071810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Правило: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pPr algn="ctr">
              <a:buNone/>
            </a:pPr>
            <a:r>
              <a:rPr lang="ru-RU" dirty="0" smtClean="0"/>
              <a:t>ЛАГ + А</a:t>
            </a:r>
          </a:p>
          <a:p>
            <a:pPr algn="ctr"/>
            <a:endParaRPr lang="ru-RU" dirty="0" smtClean="0"/>
          </a:p>
          <a:p>
            <a:pPr algn="ctr">
              <a:buNone/>
            </a:pPr>
            <a:r>
              <a:rPr lang="ru-RU" dirty="0" smtClean="0"/>
              <a:t>ЛОЖ (нет А)</a:t>
            </a:r>
            <a:endParaRPr lang="ru-RU" dirty="0"/>
          </a:p>
        </p:txBody>
      </p:sp>
      <p:sp>
        <p:nvSpPr>
          <p:cNvPr id="4" name="Дуга 3"/>
          <p:cNvSpPr/>
          <p:nvPr/>
        </p:nvSpPr>
        <p:spPr>
          <a:xfrm>
            <a:off x="3857620" y="1571612"/>
            <a:ext cx="914400" cy="1271590"/>
          </a:xfrm>
          <a:prstGeom prst="arc">
            <a:avLst>
              <a:gd name="adj1" fmla="val 13314628"/>
              <a:gd name="adj2" fmla="val 1908084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уга 4"/>
          <p:cNvSpPr/>
          <p:nvPr/>
        </p:nvSpPr>
        <p:spPr>
          <a:xfrm>
            <a:off x="3643306" y="2500306"/>
            <a:ext cx="914400" cy="1271590"/>
          </a:xfrm>
          <a:prstGeom prst="arc">
            <a:avLst>
              <a:gd name="adj1" fmla="val 13314628"/>
              <a:gd name="adj2" fmla="val 1908084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4786314" y="1643050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V="1">
            <a:off x="4964909" y="1678769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6200000" flipH="1">
            <a:off x="5179223" y="2607463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5036347" y="2607463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Проверь: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-ЛАГ-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Излагать</a:t>
            </a:r>
          </a:p>
          <a:p>
            <a:pPr algn="ctr">
              <a:buNone/>
            </a:pPr>
            <a:r>
              <a:rPr lang="ru-RU" dirty="0" smtClean="0"/>
              <a:t>Полагаться</a:t>
            </a:r>
          </a:p>
          <a:p>
            <a:pPr algn="ctr">
              <a:buNone/>
            </a:pPr>
            <a:r>
              <a:rPr lang="ru-RU" dirty="0" smtClean="0"/>
              <a:t>Прилагать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-ЛОЖ-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Предложение</a:t>
            </a:r>
          </a:p>
          <a:p>
            <a:pPr algn="ctr">
              <a:buNone/>
            </a:pPr>
            <a:r>
              <a:rPr lang="ru-RU" dirty="0" smtClean="0"/>
              <a:t>Положение</a:t>
            </a:r>
          </a:p>
          <a:p>
            <a:pPr algn="ctr">
              <a:buNone/>
            </a:pPr>
            <a:r>
              <a:rPr lang="ru-RU" dirty="0" smtClean="0"/>
              <a:t>Расположиться</a:t>
            </a:r>
          </a:p>
          <a:p>
            <a:pPr algn="ctr">
              <a:buNone/>
            </a:pPr>
            <a:r>
              <a:rPr lang="ru-RU" dirty="0" smtClean="0"/>
              <a:t>Изложите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Подведение итогов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Какова была цель сегодняшнего урока?</a:t>
            </a:r>
          </a:p>
          <a:p>
            <a:r>
              <a:rPr lang="ru-RU" dirty="0" smtClean="0"/>
              <a:t>От чего зависит выбор гласной в корне –лаг-//-лож-?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Параграф 84, </a:t>
            </a:r>
            <a:r>
              <a:rPr lang="ru-RU" dirty="0" smtClean="0"/>
              <a:t>карточки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Подчеркните нужное на карточках.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46</TotalTime>
  <Words>100</Words>
  <Application>Microsoft Office PowerPoint</Application>
  <PresentationFormat>Экран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Начальная</vt:lpstr>
      <vt:lpstr>Урок русского языка в 5 классе</vt:lpstr>
      <vt:lpstr>Что мы можем сказать о слове  по одной из морфем? </vt:lpstr>
      <vt:lpstr>По какому признаку распределены слова по столбикам?</vt:lpstr>
      <vt:lpstr> </vt:lpstr>
      <vt:lpstr>Правило:</vt:lpstr>
      <vt:lpstr>Проверь:</vt:lpstr>
      <vt:lpstr>Подведение итогов</vt:lpstr>
      <vt:lpstr>Домашнее задание</vt:lpstr>
      <vt:lpstr>Рефлексия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в 5 классе</dc:title>
  <dc:creator>xxx</dc:creator>
  <cp:lastModifiedBy>xxx</cp:lastModifiedBy>
  <cp:revision>6</cp:revision>
  <dcterms:created xsi:type="dcterms:W3CDTF">2015-02-12T15:41:09Z</dcterms:created>
  <dcterms:modified xsi:type="dcterms:W3CDTF">2015-10-28T11:58:01Z</dcterms:modified>
</cp:coreProperties>
</file>