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sldIdLst>
    <p:sldId id="318" r:id="rId2"/>
    <p:sldId id="319" r:id="rId3"/>
    <p:sldId id="342" r:id="rId4"/>
    <p:sldId id="326" r:id="rId5"/>
    <p:sldId id="291" r:id="rId6"/>
    <p:sldId id="292" r:id="rId7"/>
    <p:sldId id="340" r:id="rId8"/>
    <p:sldId id="303" r:id="rId9"/>
    <p:sldId id="341" r:id="rId10"/>
    <p:sldId id="298" r:id="rId11"/>
    <p:sldId id="329" r:id="rId12"/>
    <p:sldId id="301" r:id="rId13"/>
    <p:sldId id="266" r:id="rId14"/>
    <p:sldId id="325" r:id="rId15"/>
    <p:sldId id="330" r:id="rId16"/>
    <p:sldId id="331" r:id="rId17"/>
    <p:sldId id="332" r:id="rId18"/>
    <p:sldId id="333" r:id="rId19"/>
    <p:sldId id="336" r:id="rId20"/>
    <p:sldId id="33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F25AD"/>
    <a:srgbClr val="FFFF66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5620" autoAdjust="0"/>
    <p:restoredTop sz="65580" autoAdjust="0"/>
  </p:normalViewPr>
  <p:slideViewPr>
    <p:cSldViewPr>
      <p:cViewPr>
        <p:scale>
          <a:sx n="70" d="100"/>
          <a:sy n="70" d="100"/>
        </p:scale>
        <p:origin x="-510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FC14BF-913C-4A23-9DC6-A88AABE34815}" type="doc">
      <dgm:prSet loTypeId="urn:microsoft.com/office/officeart/2005/8/layout/h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17D4142-E3D9-4E3B-A3C7-746AC7ECD14E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Физическая культура</a:t>
          </a:r>
          <a:endParaRPr lang="ru-RU" b="1" dirty="0">
            <a:solidFill>
              <a:srgbClr val="7030A0"/>
            </a:solidFill>
          </a:endParaRPr>
        </a:p>
      </dgm:t>
    </dgm:pt>
    <dgm:pt modelId="{BCFBEE4C-073A-483C-8683-9E72CC020968}" type="parTrans" cxnId="{31E8EDF1-3F8E-4648-9EAE-96771B4F6D01}">
      <dgm:prSet/>
      <dgm:spPr/>
      <dgm:t>
        <a:bodyPr/>
        <a:lstStyle/>
        <a:p>
          <a:endParaRPr lang="ru-RU"/>
        </a:p>
      </dgm:t>
    </dgm:pt>
    <dgm:pt modelId="{4FEF6C67-A4F8-435E-9E5A-857BB0EC3038}" type="sibTrans" cxnId="{31E8EDF1-3F8E-4648-9EAE-96771B4F6D01}">
      <dgm:prSet/>
      <dgm:spPr/>
      <dgm:t>
        <a:bodyPr/>
        <a:lstStyle/>
        <a:p>
          <a:endParaRPr lang="ru-RU"/>
        </a:p>
      </dgm:t>
    </dgm:pt>
    <dgm:pt modelId="{C91FDF4D-42B4-4DE8-8980-FBADDFB4E95C}">
      <dgm:prSet phldrT="[Текст]"/>
      <dgm:spPr/>
      <dgm:t>
        <a:bodyPr/>
        <a:lstStyle/>
        <a:p>
          <a:r>
            <a:rPr lang="ru-RU" b="1" dirty="0" smtClean="0">
              <a:solidFill>
                <a:srgbClr val="003399"/>
              </a:solidFill>
            </a:rPr>
            <a:t>Безопасность</a:t>
          </a:r>
          <a:endParaRPr lang="ru-RU" b="1" dirty="0">
            <a:solidFill>
              <a:srgbClr val="003399"/>
            </a:solidFill>
          </a:endParaRPr>
        </a:p>
      </dgm:t>
    </dgm:pt>
    <dgm:pt modelId="{891FDFBC-D0FC-4DC6-A84F-44244D04470E}" type="parTrans" cxnId="{46AACBC3-F5A2-4015-A804-73A0F215D249}">
      <dgm:prSet/>
      <dgm:spPr/>
      <dgm:t>
        <a:bodyPr/>
        <a:lstStyle/>
        <a:p>
          <a:endParaRPr lang="ru-RU"/>
        </a:p>
      </dgm:t>
    </dgm:pt>
    <dgm:pt modelId="{25879B7C-BF5B-4268-BE0A-32F84FB8F0DB}" type="sibTrans" cxnId="{46AACBC3-F5A2-4015-A804-73A0F215D249}">
      <dgm:prSet/>
      <dgm:spPr/>
      <dgm:t>
        <a:bodyPr/>
        <a:lstStyle/>
        <a:p>
          <a:endParaRPr lang="ru-RU"/>
        </a:p>
      </dgm:t>
    </dgm:pt>
    <dgm:pt modelId="{885E6BC1-7FA4-4F3A-8116-0ABBEB7FD2ED}">
      <dgm:prSet phldrT="[Текст]"/>
      <dgm:spPr/>
      <dgm:t>
        <a:bodyPr/>
        <a:lstStyle/>
        <a:p>
          <a:r>
            <a:rPr lang="ru-RU" b="0" dirty="0" smtClean="0">
              <a:solidFill>
                <a:srgbClr val="006600"/>
              </a:solidFill>
            </a:rPr>
            <a:t>Коммуникация</a:t>
          </a:r>
          <a:endParaRPr lang="ru-RU" b="0" dirty="0">
            <a:solidFill>
              <a:srgbClr val="006600"/>
            </a:solidFill>
          </a:endParaRPr>
        </a:p>
      </dgm:t>
    </dgm:pt>
    <dgm:pt modelId="{F5A92F66-EB4A-4A11-AF23-6515FA23598C}" type="parTrans" cxnId="{C4C148A4-9B86-4010-ABA1-8FFCE11B13FF}">
      <dgm:prSet/>
      <dgm:spPr/>
      <dgm:t>
        <a:bodyPr/>
        <a:lstStyle/>
        <a:p>
          <a:endParaRPr lang="ru-RU"/>
        </a:p>
      </dgm:t>
    </dgm:pt>
    <dgm:pt modelId="{4666DFED-E1DF-4B8C-AE78-C7B7709DC75C}" type="sibTrans" cxnId="{C4C148A4-9B86-4010-ABA1-8FFCE11B13FF}">
      <dgm:prSet/>
      <dgm:spPr/>
      <dgm:t>
        <a:bodyPr/>
        <a:lstStyle/>
        <a:p>
          <a:endParaRPr lang="ru-RU"/>
        </a:p>
      </dgm:t>
    </dgm:pt>
    <dgm:pt modelId="{BDBD9C56-EE88-427B-9132-D6DCB5E51D6A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</a:rPr>
            <a:t>Познание</a:t>
          </a:r>
          <a:r>
            <a:rPr lang="ru-RU" dirty="0" smtClean="0"/>
            <a:t> </a:t>
          </a:r>
          <a:endParaRPr lang="ru-RU" dirty="0"/>
        </a:p>
      </dgm:t>
    </dgm:pt>
    <dgm:pt modelId="{902AD596-D646-47E1-B43E-91D70E93DE91}" type="parTrans" cxnId="{B8925A99-BE9A-4ECA-8787-D33E4959B872}">
      <dgm:prSet/>
      <dgm:spPr/>
      <dgm:t>
        <a:bodyPr/>
        <a:lstStyle/>
        <a:p>
          <a:endParaRPr lang="ru-RU"/>
        </a:p>
      </dgm:t>
    </dgm:pt>
    <dgm:pt modelId="{AA29179E-F9C3-44CB-8094-ECE93CF75FB4}" type="sibTrans" cxnId="{B8925A99-BE9A-4ECA-8787-D33E4959B872}">
      <dgm:prSet/>
      <dgm:spPr/>
      <dgm:t>
        <a:bodyPr/>
        <a:lstStyle/>
        <a:p>
          <a:endParaRPr lang="ru-RU"/>
        </a:p>
      </dgm:t>
    </dgm:pt>
    <dgm:pt modelId="{4E2CD706-3A34-4BD9-9602-9A785D7AF357}">
      <dgm:prSet phldrT="[Текст]"/>
      <dgm:spPr/>
      <dgm:t>
        <a:bodyPr/>
        <a:lstStyle/>
        <a:p>
          <a:r>
            <a:rPr lang="ru-RU" dirty="0" smtClean="0">
              <a:solidFill>
                <a:schemeClr val="accent3">
                  <a:lumMod val="75000"/>
                </a:schemeClr>
              </a:solidFill>
            </a:rPr>
            <a:t>Социализация</a:t>
          </a:r>
          <a:r>
            <a:rPr lang="ru-RU" dirty="0" smtClean="0"/>
            <a:t> </a:t>
          </a:r>
          <a:endParaRPr lang="ru-RU" dirty="0"/>
        </a:p>
      </dgm:t>
    </dgm:pt>
    <dgm:pt modelId="{3DD81414-082F-4AB7-A83F-54FD6C856853}" type="parTrans" cxnId="{85E578F8-1030-4205-8EF1-DC8255EA393F}">
      <dgm:prSet/>
      <dgm:spPr/>
      <dgm:t>
        <a:bodyPr/>
        <a:lstStyle/>
        <a:p>
          <a:endParaRPr lang="ru-RU"/>
        </a:p>
      </dgm:t>
    </dgm:pt>
    <dgm:pt modelId="{57EF2923-1065-4274-97A8-467EBD85D0BE}" type="sibTrans" cxnId="{85E578F8-1030-4205-8EF1-DC8255EA393F}">
      <dgm:prSet/>
      <dgm:spPr/>
      <dgm:t>
        <a:bodyPr/>
        <a:lstStyle/>
        <a:p>
          <a:endParaRPr lang="ru-RU"/>
        </a:p>
      </dgm:t>
    </dgm:pt>
    <dgm:pt modelId="{E100D0E3-66BD-434B-9BB9-AF7FE37DCB64}">
      <dgm:prSet/>
      <dgm:spPr/>
      <dgm:t>
        <a:bodyPr/>
        <a:lstStyle/>
        <a:p>
          <a:pPr>
            <a:lnSpc>
              <a:spcPct val="150000"/>
            </a:lnSpc>
          </a:pP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развитие физических качеств и накопление двигательного опыта как важные условия сохранения и укрепления здоровья детей</a:t>
          </a:r>
          <a:endParaRPr lang="ru-RU" sz="1600" i="0" dirty="0">
            <a:latin typeface="Times New Roman" pitchFamily="18" charset="0"/>
            <a:cs typeface="Times New Roman" pitchFamily="18" charset="0"/>
          </a:endParaRPr>
        </a:p>
      </dgm:t>
    </dgm:pt>
    <dgm:pt modelId="{17093619-F56F-4092-A46A-74B81A51626F}" type="parTrans" cxnId="{292FA68B-375F-4F22-B02B-99498C3E0606}">
      <dgm:prSet/>
      <dgm:spPr/>
      <dgm:t>
        <a:bodyPr/>
        <a:lstStyle/>
        <a:p>
          <a:endParaRPr lang="ru-RU"/>
        </a:p>
      </dgm:t>
    </dgm:pt>
    <dgm:pt modelId="{03593AE0-EC3B-4DBE-AF75-E18FD6C769E3}" type="sibTrans" cxnId="{292FA68B-375F-4F22-B02B-99498C3E0606}">
      <dgm:prSet/>
      <dgm:spPr/>
      <dgm:t>
        <a:bodyPr/>
        <a:lstStyle/>
        <a:p>
          <a:endParaRPr lang="ru-RU"/>
        </a:p>
      </dgm:t>
    </dgm:pt>
    <dgm:pt modelId="{C68F4E9F-0358-4E01-A216-895912EAA0E7}">
      <dgm:prSet/>
      <dgm:spPr/>
      <dgm:t>
        <a:bodyPr/>
        <a:lstStyle/>
        <a:p>
          <a:pPr>
            <a:lnSpc>
              <a:spcPct val="150000"/>
            </a:lnSpc>
          </a:pPr>
          <a:r>
            <a:rPr lang="ru-RU" b="0" i="0" dirty="0" smtClean="0"/>
            <a:t>развитие физических качеств и накопление двигательного опыта как важные условия сохранения и укрепления здоровья детей</a:t>
          </a:r>
          <a:endParaRPr lang="ru-RU" dirty="0"/>
        </a:p>
      </dgm:t>
    </dgm:pt>
    <dgm:pt modelId="{5033A2EE-B2F8-4CF3-878C-8963643B35B7}" type="parTrans" cxnId="{943D9241-374B-489D-A805-15927C0E2CCF}">
      <dgm:prSet/>
      <dgm:spPr/>
      <dgm:t>
        <a:bodyPr/>
        <a:lstStyle/>
        <a:p>
          <a:endParaRPr lang="ru-RU"/>
        </a:p>
      </dgm:t>
    </dgm:pt>
    <dgm:pt modelId="{2AFC9688-95CB-4B51-A188-5B52B2811F9F}" type="sibTrans" cxnId="{943D9241-374B-489D-A805-15927C0E2CCF}">
      <dgm:prSet/>
      <dgm:spPr/>
      <dgm:t>
        <a:bodyPr/>
        <a:lstStyle/>
        <a:p>
          <a:endParaRPr lang="ru-RU"/>
        </a:p>
      </dgm:t>
    </dgm:pt>
    <dgm:pt modelId="{A88D9890-7975-4522-AA93-E83363B8688E}">
      <dgm:prSet/>
      <dgm:spPr/>
      <dgm:t>
        <a:bodyPr/>
        <a:lstStyle/>
        <a:p>
          <a:pPr>
            <a:lnSpc>
              <a:spcPct val="150000"/>
            </a:lnSpc>
          </a:pPr>
          <a:r>
            <a:rPr lang="ru-RU" b="0" i="0" dirty="0" smtClean="0"/>
            <a:t>расширение кругозора в части представлений о здоровье и здоровом образе жизни человека</a:t>
          </a:r>
          <a:endParaRPr lang="ru-RU" dirty="0"/>
        </a:p>
      </dgm:t>
    </dgm:pt>
    <dgm:pt modelId="{7C568AB0-DDA2-4BE2-BE41-DC35013A5A15}" type="parTrans" cxnId="{53B380E7-20ED-4AAD-819C-1757D0EA8DBE}">
      <dgm:prSet/>
      <dgm:spPr/>
      <dgm:t>
        <a:bodyPr/>
        <a:lstStyle/>
        <a:p>
          <a:endParaRPr lang="ru-RU"/>
        </a:p>
      </dgm:t>
    </dgm:pt>
    <dgm:pt modelId="{B97689C9-7633-4755-BB7D-996FEE99D0D6}" type="sibTrans" cxnId="{53B380E7-20ED-4AAD-819C-1757D0EA8DBE}">
      <dgm:prSet/>
      <dgm:spPr/>
      <dgm:t>
        <a:bodyPr/>
        <a:lstStyle/>
        <a:p>
          <a:endParaRPr lang="ru-RU"/>
        </a:p>
      </dgm:t>
    </dgm:pt>
    <dgm:pt modelId="{A9CA9547-8BDE-45F5-9043-0955D024EDD7}">
      <dgm:prSet/>
      <dgm:spPr/>
      <dgm:t>
        <a:bodyPr/>
        <a:lstStyle/>
        <a:p>
          <a:pPr>
            <a:lnSpc>
              <a:spcPct val="150000"/>
            </a:lnSpc>
          </a:pPr>
          <a:r>
            <a:rPr lang="ru-RU" b="0" i="0" dirty="0" smtClean="0"/>
            <a:t>формирование первичных ценностных представлений о здоровье и здоровом образе жизни человека</a:t>
          </a:r>
          <a:endParaRPr lang="ru-RU" dirty="0"/>
        </a:p>
      </dgm:t>
    </dgm:pt>
    <dgm:pt modelId="{9D883A55-2A70-4DDA-B3DA-29EAC75EA1A4}" type="parTrans" cxnId="{7BCCF5FB-A4D9-41E9-ADB3-BEDB1E4DF2E0}">
      <dgm:prSet/>
      <dgm:spPr/>
      <dgm:t>
        <a:bodyPr/>
        <a:lstStyle/>
        <a:p>
          <a:endParaRPr lang="ru-RU"/>
        </a:p>
      </dgm:t>
    </dgm:pt>
    <dgm:pt modelId="{560993DA-FC43-44B8-856A-4CA977DD4F1A}" type="sibTrans" cxnId="{7BCCF5FB-A4D9-41E9-ADB3-BEDB1E4DF2E0}">
      <dgm:prSet/>
      <dgm:spPr/>
      <dgm:t>
        <a:bodyPr/>
        <a:lstStyle/>
        <a:p>
          <a:endParaRPr lang="ru-RU"/>
        </a:p>
      </dgm:t>
    </dgm:pt>
    <dgm:pt modelId="{8AC3CD1B-C906-49F4-BBEC-9701D4847AC9}">
      <dgm:prSet/>
      <dgm:spPr/>
      <dgm:t>
        <a:bodyPr/>
        <a:lstStyle/>
        <a:p>
          <a:pPr>
            <a:lnSpc>
              <a:spcPct val="150000"/>
            </a:lnSpc>
          </a:pPr>
          <a:r>
            <a:rPr lang="ru-RU" b="0" i="0" dirty="0" smtClean="0"/>
            <a:t>формирование основ безопасной жизнедеятельности</a:t>
          </a:r>
          <a:endParaRPr lang="ru-RU" dirty="0"/>
        </a:p>
      </dgm:t>
    </dgm:pt>
    <dgm:pt modelId="{7384FF30-9406-4F74-BDEC-DD71AD53A710}" type="parTrans" cxnId="{C0CD8802-EBC9-4A53-8EC0-E5895AE50BA7}">
      <dgm:prSet/>
      <dgm:spPr/>
      <dgm:t>
        <a:bodyPr/>
        <a:lstStyle/>
        <a:p>
          <a:endParaRPr lang="ru-RU"/>
        </a:p>
      </dgm:t>
    </dgm:pt>
    <dgm:pt modelId="{75682F6B-70A1-4AC3-AD44-205950E09C33}" type="sibTrans" cxnId="{C0CD8802-EBC9-4A53-8EC0-E5895AE50BA7}">
      <dgm:prSet/>
      <dgm:spPr/>
      <dgm:t>
        <a:bodyPr/>
        <a:lstStyle/>
        <a:p>
          <a:endParaRPr lang="ru-RU"/>
        </a:p>
      </dgm:t>
    </dgm:pt>
    <dgm:pt modelId="{FEFE9D7D-3D52-43C8-9D88-C0A270D71A64}" type="pres">
      <dgm:prSet presAssocID="{59FC14BF-913C-4A23-9DC6-A88AABE348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0EE0FA-D734-4F02-919C-B11EBEF6B16C}" type="pres">
      <dgm:prSet presAssocID="{617D4142-E3D9-4E3B-A3C7-746AC7ECD14E}" presName="composite" presStyleCnt="0"/>
      <dgm:spPr/>
    </dgm:pt>
    <dgm:pt modelId="{722CEFCF-752F-4775-BC58-AF40DA3250F6}" type="pres">
      <dgm:prSet presAssocID="{617D4142-E3D9-4E3B-A3C7-746AC7ECD14E}" presName="parTx" presStyleLbl="alignNode1" presStyleIdx="0" presStyleCnt="5" custLinFactY="-135392" custLinFactNeighborX="9401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ECF5F-0AED-4EBB-A008-28F71F319780}" type="pres">
      <dgm:prSet presAssocID="{617D4142-E3D9-4E3B-A3C7-746AC7ECD14E}" presName="desTx" presStyleLbl="alignAccFollowNode1" presStyleIdx="0" presStyleCnt="5" custScaleY="167541" custLinFactNeighborX="9401" custLinFactNeighborY="19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C14F6-BD07-415B-A5D1-CC8C80137A3A}" type="pres">
      <dgm:prSet presAssocID="{4FEF6C67-A4F8-435E-9E5A-857BB0EC3038}" presName="space" presStyleCnt="0"/>
      <dgm:spPr/>
    </dgm:pt>
    <dgm:pt modelId="{28C9823D-579C-4ABC-B9D5-C92CF9E6DF3C}" type="pres">
      <dgm:prSet presAssocID="{C91FDF4D-42B4-4DE8-8980-FBADDFB4E95C}" presName="composite" presStyleCnt="0"/>
      <dgm:spPr/>
    </dgm:pt>
    <dgm:pt modelId="{12EB8C0D-A4F4-4CE8-9768-1C095388AECC}" type="pres">
      <dgm:prSet presAssocID="{C91FDF4D-42B4-4DE8-8980-FBADDFB4E95C}" presName="parTx" presStyleLbl="alignNode1" presStyleIdx="1" presStyleCnt="5" custLinFactY="-135393" custLinFactNeighborX="1682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CD4F24-4361-434D-BD22-BA47264D81D6}" type="pres">
      <dgm:prSet presAssocID="{C91FDF4D-42B4-4DE8-8980-FBADDFB4E95C}" presName="desTx" presStyleLbl="alignAccFollowNode1" presStyleIdx="1" presStyleCnt="5" custScaleY="162942" custLinFactNeighborX="1682" custLinFactNeighborY="14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1CB43-253A-49EC-964A-A392ECF28855}" type="pres">
      <dgm:prSet presAssocID="{25879B7C-BF5B-4268-BE0A-32F84FB8F0DB}" presName="space" presStyleCnt="0"/>
      <dgm:spPr/>
    </dgm:pt>
    <dgm:pt modelId="{E31166C0-E19B-45E4-9E4A-6762E8CB6582}" type="pres">
      <dgm:prSet presAssocID="{885E6BC1-7FA4-4F3A-8116-0ABBEB7FD2ED}" presName="composite" presStyleCnt="0"/>
      <dgm:spPr/>
    </dgm:pt>
    <dgm:pt modelId="{0F137441-226B-4CB7-9767-1B04283D420D}" type="pres">
      <dgm:prSet presAssocID="{885E6BC1-7FA4-4F3A-8116-0ABBEB7FD2ED}" presName="parTx" presStyleLbl="alignNode1" presStyleIdx="2" presStyleCnt="5" custLinFactY="-135393" custLinFactNeighborX="-6037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4B9C5-D302-49EA-90E4-3DBD7ABAC0F2}" type="pres">
      <dgm:prSet presAssocID="{885E6BC1-7FA4-4F3A-8116-0ABBEB7FD2ED}" presName="desTx" presStyleLbl="alignAccFollowNode1" presStyleIdx="2" presStyleCnt="5" custScaleY="164771" custLinFactY="400000" custLinFactNeighborX="-4264" custLinFactNeighborY="471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B5CC7-CB76-4CAF-9BAD-8ED2D880935F}" type="pres">
      <dgm:prSet presAssocID="{4666DFED-E1DF-4B8C-AE78-C7B7709DC75C}" presName="space" presStyleCnt="0"/>
      <dgm:spPr/>
    </dgm:pt>
    <dgm:pt modelId="{65779553-DB5F-4A4C-AF9A-B70E238A9D85}" type="pres">
      <dgm:prSet presAssocID="{BDBD9C56-EE88-427B-9132-D6DCB5E51D6A}" presName="composite" presStyleCnt="0"/>
      <dgm:spPr/>
    </dgm:pt>
    <dgm:pt modelId="{10D72BFB-FDF6-4974-B60F-1832E9A60096}" type="pres">
      <dgm:prSet presAssocID="{BDBD9C56-EE88-427B-9132-D6DCB5E51D6A}" presName="parTx" presStyleLbl="alignNode1" presStyleIdx="3" presStyleCnt="5" custLinFactY="-135393" custLinFactNeighborX="-8925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D28BE-090C-4975-9F08-D4CEAE960B4C}" type="pres">
      <dgm:prSet presAssocID="{BDBD9C56-EE88-427B-9132-D6DCB5E51D6A}" presName="desTx" presStyleLbl="alignAccFollowNode1" presStyleIdx="3" presStyleCnt="5" custAng="10800000" custFlipVert="1" custScaleY="164182" custLinFactNeighborX="-8925" custLinFactNeighborY="18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BB0D5-41E3-421F-963C-683ACA0E99DC}" type="pres">
      <dgm:prSet presAssocID="{AA29179E-F9C3-44CB-8094-ECE93CF75FB4}" presName="space" presStyleCnt="0"/>
      <dgm:spPr/>
    </dgm:pt>
    <dgm:pt modelId="{69060D33-9990-48AE-ADBD-772A15593628}" type="pres">
      <dgm:prSet presAssocID="{4E2CD706-3A34-4BD9-9602-9A785D7AF357}" presName="composite" presStyleCnt="0"/>
      <dgm:spPr/>
    </dgm:pt>
    <dgm:pt modelId="{27ADD301-B9BC-4AD7-8B2B-8CE60E19E262}" type="pres">
      <dgm:prSet presAssocID="{4E2CD706-3A34-4BD9-9602-9A785D7AF357}" presName="parTx" presStyleLbl="alignNode1" presStyleIdx="4" presStyleCnt="5" custLinFactY="-135393" custLinFactNeighborX="-11813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0FCFD-BC05-4DF6-8F71-2D3ACBC1D8BC}" type="pres">
      <dgm:prSet presAssocID="{4E2CD706-3A34-4BD9-9602-9A785D7AF357}" presName="desTx" presStyleLbl="alignAccFollowNode1" presStyleIdx="4" presStyleCnt="5" custScaleY="163169" custLinFactNeighborX="-6982" custLinFactNeighborY="14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E32A17-375C-4CF3-B508-2AE65906E243}" type="presOf" srcId="{BDBD9C56-EE88-427B-9132-D6DCB5E51D6A}" destId="{10D72BFB-FDF6-4974-B60F-1832E9A60096}" srcOrd="0" destOrd="0" presId="urn:microsoft.com/office/officeart/2005/8/layout/hList1"/>
    <dgm:cxn modelId="{C0CD8802-EBC9-4A53-8EC0-E5895AE50BA7}" srcId="{C91FDF4D-42B4-4DE8-8980-FBADDFB4E95C}" destId="{8AC3CD1B-C906-49F4-BBEC-9701D4847AC9}" srcOrd="0" destOrd="0" parTransId="{7384FF30-9406-4F74-BDEC-DD71AD53A710}" sibTransId="{75682F6B-70A1-4AC3-AD44-205950E09C33}"/>
    <dgm:cxn modelId="{4D5507FA-9BE8-4BA6-81F8-9BB8B09CDAA0}" type="presOf" srcId="{A88D9890-7975-4522-AA93-E83363B8688E}" destId="{021D28BE-090C-4975-9F08-D4CEAE960B4C}" srcOrd="0" destOrd="0" presId="urn:microsoft.com/office/officeart/2005/8/layout/hList1"/>
    <dgm:cxn modelId="{B7524713-87A5-46E6-8C63-9CB0AF8C5B2D}" type="presOf" srcId="{4E2CD706-3A34-4BD9-9602-9A785D7AF357}" destId="{27ADD301-B9BC-4AD7-8B2B-8CE60E19E262}" srcOrd="0" destOrd="0" presId="urn:microsoft.com/office/officeart/2005/8/layout/hList1"/>
    <dgm:cxn modelId="{46AACBC3-F5A2-4015-A804-73A0F215D249}" srcId="{59FC14BF-913C-4A23-9DC6-A88AABE34815}" destId="{C91FDF4D-42B4-4DE8-8980-FBADDFB4E95C}" srcOrd="1" destOrd="0" parTransId="{891FDFBC-D0FC-4DC6-A84F-44244D04470E}" sibTransId="{25879B7C-BF5B-4268-BE0A-32F84FB8F0DB}"/>
    <dgm:cxn modelId="{E7C98607-946D-4070-A558-7D18F59437AC}" type="presOf" srcId="{C91FDF4D-42B4-4DE8-8980-FBADDFB4E95C}" destId="{12EB8C0D-A4F4-4CE8-9768-1C095388AECC}" srcOrd="0" destOrd="0" presId="urn:microsoft.com/office/officeart/2005/8/layout/hList1"/>
    <dgm:cxn modelId="{C7B76785-F1F5-4464-8B4B-C217D6B03A6E}" type="presOf" srcId="{E100D0E3-66BD-434B-9BB9-AF7FE37DCB64}" destId="{0F5ECF5F-0AED-4EBB-A008-28F71F319780}" srcOrd="0" destOrd="0" presId="urn:microsoft.com/office/officeart/2005/8/layout/hList1"/>
    <dgm:cxn modelId="{7BCCF5FB-A4D9-41E9-ADB3-BEDB1E4DF2E0}" srcId="{4E2CD706-3A34-4BD9-9602-9A785D7AF357}" destId="{A9CA9547-8BDE-45F5-9043-0955D024EDD7}" srcOrd="0" destOrd="0" parTransId="{9D883A55-2A70-4DDA-B3DA-29EAC75EA1A4}" sibTransId="{560993DA-FC43-44B8-856A-4CA977DD4F1A}"/>
    <dgm:cxn modelId="{D588A7F2-A8D3-4465-92F3-25D93C0E3D7C}" type="presOf" srcId="{8AC3CD1B-C906-49F4-BBEC-9701D4847AC9}" destId="{70CD4F24-4361-434D-BD22-BA47264D81D6}" srcOrd="0" destOrd="0" presId="urn:microsoft.com/office/officeart/2005/8/layout/hList1"/>
    <dgm:cxn modelId="{165A4301-E8AC-40E6-9B7C-EA9637606341}" type="presOf" srcId="{617D4142-E3D9-4E3B-A3C7-746AC7ECD14E}" destId="{722CEFCF-752F-4775-BC58-AF40DA3250F6}" srcOrd="0" destOrd="0" presId="urn:microsoft.com/office/officeart/2005/8/layout/hList1"/>
    <dgm:cxn modelId="{BA913016-2AB8-4DB5-98A2-CC4F3EC11271}" type="presOf" srcId="{885E6BC1-7FA4-4F3A-8116-0ABBEB7FD2ED}" destId="{0F137441-226B-4CB7-9767-1B04283D420D}" srcOrd="0" destOrd="0" presId="urn:microsoft.com/office/officeart/2005/8/layout/hList1"/>
    <dgm:cxn modelId="{292FA68B-375F-4F22-B02B-99498C3E0606}" srcId="{617D4142-E3D9-4E3B-A3C7-746AC7ECD14E}" destId="{E100D0E3-66BD-434B-9BB9-AF7FE37DCB64}" srcOrd="0" destOrd="0" parTransId="{17093619-F56F-4092-A46A-74B81A51626F}" sibTransId="{03593AE0-EC3B-4DBE-AF75-E18FD6C769E3}"/>
    <dgm:cxn modelId="{B8925A99-BE9A-4ECA-8787-D33E4959B872}" srcId="{59FC14BF-913C-4A23-9DC6-A88AABE34815}" destId="{BDBD9C56-EE88-427B-9132-D6DCB5E51D6A}" srcOrd="3" destOrd="0" parTransId="{902AD596-D646-47E1-B43E-91D70E93DE91}" sibTransId="{AA29179E-F9C3-44CB-8094-ECE93CF75FB4}"/>
    <dgm:cxn modelId="{31E8EDF1-3F8E-4648-9EAE-96771B4F6D01}" srcId="{59FC14BF-913C-4A23-9DC6-A88AABE34815}" destId="{617D4142-E3D9-4E3B-A3C7-746AC7ECD14E}" srcOrd="0" destOrd="0" parTransId="{BCFBEE4C-073A-483C-8683-9E72CC020968}" sibTransId="{4FEF6C67-A4F8-435E-9E5A-857BB0EC3038}"/>
    <dgm:cxn modelId="{A8DA57AC-2732-48B4-8F2D-97965FE363DE}" type="presOf" srcId="{C68F4E9F-0358-4E01-A216-895912EAA0E7}" destId="{4584B9C5-D302-49EA-90E4-3DBD7ABAC0F2}" srcOrd="0" destOrd="0" presId="urn:microsoft.com/office/officeart/2005/8/layout/hList1"/>
    <dgm:cxn modelId="{943D9241-374B-489D-A805-15927C0E2CCF}" srcId="{885E6BC1-7FA4-4F3A-8116-0ABBEB7FD2ED}" destId="{C68F4E9F-0358-4E01-A216-895912EAA0E7}" srcOrd="0" destOrd="0" parTransId="{5033A2EE-B2F8-4CF3-878C-8963643B35B7}" sibTransId="{2AFC9688-95CB-4B51-A188-5B52B2811F9F}"/>
    <dgm:cxn modelId="{85E578F8-1030-4205-8EF1-DC8255EA393F}" srcId="{59FC14BF-913C-4A23-9DC6-A88AABE34815}" destId="{4E2CD706-3A34-4BD9-9602-9A785D7AF357}" srcOrd="4" destOrd="0" parTransId="{3DD81414-082F-4AB7-A83F-54FD6C856853}" sibTransId="{57EF2923-1065-4274-97A8-467EBD85D0BE}"/>
    <dgm:cxn modelId="{C4C148A4-9B86-4010-ABA1-8FFCE11B13FF}" srcId="{59FC14BF-913C-4A23-9DC6-A88AABE34815}" destId="{885E6BC1-7FA4-4F3A-8116-0ABBEB7FD2ED}" srcOrd="2" destOrd="0" parTransId="{F5A92F66-EB4A-4A11-AF23-6515FA23598C}" sibTransId="{4666DFED-E1DF-4B8C-AE78-C7B7709DC75C}"/>
    <dgm:cxn modelId="{8B3BAE33-C6E5-4787-9D3B-7FEB966AE5B6}" type="presOf" srcId="{59FC14BF-913C-4A23-9DC6-A88AABE34815}" destId="{FEFE9D7D-3D52-43C8-9D88-C0A270D71A64}" srcOrd="0" destOrd="0" presId="urn:microsoft.com/office/officeart/2005/8/layout/hList1"/>
    <dgm:cxn modelId="{53B380E7-20ED-4AAD-819C-1757D0EA8DBE}" srcId="{BDBD9C56-EE88-427B-9132-D6DCB5E51D6A}" destId="{A88D9890-7975-4522-AA93-E83363B8688E}" srcOrd="0" destOrd="0" parTransId="{7C568AB0-DDA2-4BE2-BE41-DC35013A5A15}" sibTransId="{B97689C9-7633-4755-BB7D-996FEE99D0D6}"/>
    <dgm:cxn modelId="{FFAA1144-254D-494A-A66E-D2E88E43A996}" type="presOf" srcId="{A9CA9547-8BDE-45F5-9043-0955D024EDD7}" destId="{18F0FCFD-BC05-4DF6-8F71-2D3ACBC1D8BC}" srcOrd="0" destOrd="0" presId="urn:microsoft.com/office/officeart/2005/8/layout/hList1"/>
    <dgm:cxn modelId="{4C082298-6FDD-4C40-85CC-D41CFD58732F}" type="presParOf" srcId="{FEFE9D7D-3D52-43C8-9D88-C0A270D71A64}" destId="{EE0EE0FA-D734-4F02-919C-B11EBEF6B16C}" srcOrd="0" destOrd="0" presId="urn:microsoft.com/office/officeart/2005/8/layout/hList1"/>
    <dgm:cxn modelId="{270E8440-A5E1-48B1-A360-60F25F2157CC}" type="presParOf" srcId="{EE0EE0FA-D734-4F02-919C-B11EBEF6B16C}" destId="{722CEFCF-752F-4775-BC58-AF40DA3250F6}" srcOrd="0" destOrd="0" presId="urn:microsoft.com/office/officeart/2005/8/layout/hList1"/>
    <dgm:cxn modelId="{3292DAC1-35EB-4076-83E6-0EFD65E0445C}" type="presParOf" srcId="{EE0EE0FA-D734-4F02-919C-B11EBEF6B16C}" destId="{0F5ECF5F-0AED-4EBB-A008-28F71F319780}" srcOrd="1" destOrd="0" presId="urn:microsoft.com/office/officeart/2005/8/layout/hList1"/>
    <dgm:cxn modelId="{75AEA955-2912-487A-85D9-C6852CCA6FC9}" type="presParOf" srcId="{FEFE9D7D-3D52-43C8-9D88-C0A270D71A64}" destId="{B2EC14F6-BD07-415B-A5D1-CC8C80137A3A}" srcOrd="1" destOrd="0" presId="urn:microsoft.com/office/officeart/2005/8/layout/hList1"/>
    <dgm:cxn modelId="{8138DA82-CC3F-4015-9AEE-F123823DEDD6}" type="presParOf" srcId="{FEFE9D7D-3D52-43C8-9D88-C0A270D71A64}" destId="{28C9823D-579C-4ABC-B9D5-C92CF9E6DF3C}" srcOrd="2" destOrd="0" presId="urn:microsoft.com/office/officeart/2005/8/layout/hList1"/>
    <dgm:cxn modelId="{C1C6386E-C934-4330-B23E-A7E5C4CE2ECD}" type="presParOf" srcId="{28C9823D-579C-4ABC-B9D5-C92CF9E6DF3C}" destId="{12EB8C0D-A4F4-4CE8-9768-1C095388AECC}" srcOrd="0" destOrd="0" presId="urn:microsoft.com/office/officeart/2005/8/layout/hList1"/>
    <dgm:cxn modelId="{23B33A5D-1E35-437D-846A-FEACB5B3BE3B}" type="presParOf" srcId="{28C9823D-579C-4ABC-B9D5-C92CF9E6DF3C}" destId="{70CD4F24-4361-434D-BD22-BA47264D81D6}" srcOrd="1" destOrd="0" presId="urn:microsoft.com/office/officeart/2005/8/layout/hList1"/>
    <dgm:cxn modelId="{9F1043C6-7E56-4D2F-A1F3-B3C6531F6E89}" type="presParOf" srcId="{FEFE9D7D-3D52-43C8-9D88-C0A270D71A64}" destId="{CE51CB43-253A-49EC-964A-A392ECF28855}" srcOrd="3" destOrd="0" presId="urn:microsoft.com/office/officeart/2005/8/layout/hList1"/>
    <dgm:cxn modelId="{9A0D580A-DAB1-4D6E-8805-B00E117D5243}" type="presParOf" srcId="{FEFE9D7D-3D52-43C8-9D88-C0A270D71A64}" destId="{E31166C0-E19B-45E4-9E4A-6762E8CB6582}" srcOrd="4" destOrd="0" presId="urn:microsoft.com/office/officeart/2005/8/layout/hList1"/>
    <dgm:cxn modelId="{32EDBC24-BAD3-4236-BE8E-50B4CB72314A}" type="presParOf" srcId="{E31166C0-E19B-45E4-9E4A-6762E8CB6582}" destId="{0F137441-226B-4CB7-9767-1B04283D420D}" srcOrd="0" destOrd="0" presId="urn:microsoft.com/office/officeart/2005/8/layout/hList1"/>
    <dgm:cxn modelId="{D19CE1E4-73A4-42CC-9A44-3E01DB969F62}" type="presParOf" srcId="{E31166C0-E19B-45E4-9E4A-6762E8CB6582}" destId="{4584B9C5-D302-49EA-90E4-3DBD7ABAC0F2}" srcOrd="1" destOrd="0" presId="urn:microsoft.com/office/officeart/2005/8/layout/hList1"/>
    <dgm:cxn modelId="{E5B964FA-B7E2-454D-A26D-638281162405}" type="presParOf" srcId="{FEFE9D7D-3D52-43C8-9D88-C0A270D71A64}" destId="{1D6B5CC7-CB76-4CAF-9BAD-8ED2D880935F}" srcOrd="5" destOrd="0" presId="urn:microsoft.com/office/officeart/2005/8/layout/hList1"/>
    <dgm:cxn modelId="{BE062ECC-6B21-41E7-9B1E-97625A5FC1FB}" type="presParOf" srcId="{FEFE9D7D-3D52-43C8-9D88-C0A270D71A64}" destId="{65779553-DB5F-4A4C-AF9A-B70E238A9D85}" srcOrd="6" destOrd="0" presId="urn:microsoft.com/office/officeart/2005/8/layout/hList1"/>
    <dgm:cxn modelId="{AA602999-AA8B-4723-923B-58B7B5F90C50}" type="presParOf" srcId="{65779553-DB5F-4A4C-AF9A-B70E238A9D85}" destId="{10D72BFB-FDF6-4974-B60F-1832E9A60096}" srcOrd="0" destOrd="0" presId="urn:microsoft.com/office/officeart/2005/8/layout/hList1"/>
    <dgm:cxn modelId="{178CD6A8-AE8B-4390-A4D0-F56A6E78B83E}" type="presParOf" srcId="{65779553-DB5F-4A4C-AF9A-B70E238A9D85}" destId="{021D28BE-090C-4975-9F08-D4CEAE960B4C}" srcOrd="1" destOrd="0" presId="urn:microsoft.com/office/officeart/2005/8/layout/hList1"/>
    <dgm:cxn modelId="{125E4EAE-7C88-4E5E-BCF7-58975C221669}" type="presParOf" srcId="{FEFE9D7D-3D52-43C8-9D88-C0A270D71A64}" destId="{7EABB0D5-41E3-421F-963C-683ACA0E99DC}" srcOrd="7" destOrd="0" presId="urn:microsoft.com/office/officeart/2005/8/layout/hList1"/>
    <dgm:cxn modelId="{9ABAE8AD-D2BE-43C1-9F05-772112BB1EAA}" type="presParOf" srcId="{FEFE9D7D-3D52-43C8-9D88-C0A270D71A64}" destId="{69060D33-9990-48AE-ADBD-772A15593628}" srcOrd="8" destOrd="0" presId="urn:microsoft.com/office/officeart/2005/8/layout/hList1"/>
    <dgm:cxn modelId="{1C62BE04-F827-4E58-B38C-7F6CBEFBD4A4}" type="presParOf" srcId="{69060D33-9990-48AE-ADBD-772A15593628}" destId="{27ADD301-B9BC-4AD7-8B2B-8CE60E19E262}" srcOrd="0" destOrd="0" presId="urn:microsoft.com/office/officeart/2005/8/layout/hList1"/>
    <dgm:cxn modelId="{DC4497B5-446D-4219-96E4-8E294EDC78D8}" type="presParOf" srcId="{69060D33-9990-48AE-ADBD-772A15593628}" destId="{18F0FCFD-BC05-4DF6-8F71-2D3ACBC1D8BC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2D76A-37FB-4A24-ADCF-DB07BD0B0FE4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2AAE3-E150-4A9A-B8FA-8EB679E169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6490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0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0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10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 advClick="0" advTm="10000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928670"/>
            <a:ext cx="6000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МКДОУ «Детский сад комбинированного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вида №17»Радуга»» Курганская обл., г.Шадринск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214311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Monotype Corsiva" pitchFamily="66" charset="0"/>
              </a:rPr>
              <a:t>Конкурс</a:t>
            </a:r>
          </a:p>
          <a:p>
            <a:pPr algn="ctr"/>
            <a:r>
              <a:rPr lang="ru-RU" sz="2800" i="1" dirty="0" smtClean="0">
                <a:solidFill>
                  <a:srgbClr val="0070C0"/>
                </a:solidFill>
                <a:latin typeface="Monotype Corsiva" pitchFamily="66" charset="0"/>
              </a:rPr>
              <a:t> «Наша дошкольная жизнь»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3214686"/>
            <a:ext cx="47149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номинация</a:t>
            </a: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«Растем здоровыми»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429132"/>
            <a:ext cx="485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Тема: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«Здоровье детей в наших руках»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357826"/>
            <a:ext cx="60722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презентации: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Бурнашова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Н.С.</a:t>
            </a:r>
          </a:p>
          <a:p>
            <a:endParaRPr lang="ru-RU" b="1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я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3214686"/>
            <a:ext cx="2387302" cy="3428572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2928958" cy="18573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Совместные выставки работ на темы:</a:t>
            </a:r>
            <a:r>
              <a:rPr lang="ru-RU" sz="1800" dirty="0" smtClean="0">
                <a:solidFill>
                  <a:srgbClr val="0070C0"/>
                </a:solidFill>
              </a:rPr>
              <a:t/>
            </a:r>
            <a:br>
              <a:rPr lang="ru-RU" sz="1800" dirty="0" smtClean="0">
                <a:solidFill>
                  <a:srgbClr val="0070C0"/>
                </a:solidFill>
              </a:rPr>
            </a:br>
            <a:r>
              <a:rPr lang="ru-RU" sz="1800" dirty="0" smtClean="0">
                <a:solidFill>
                  <a:srgbClr val="0070C0"/>
                </a:solidFill>
              </a:rPr>
              <a:t> </a:t>
            </a:r>
            <a:r>
              <a:rPr lang="ru-RU" sz="1800" i="1" dirty="0" smtClean="0">
                <a:solidFill>
                  <a:srgbClr val="0070C0"/>
                </a:solidFill>
              </a:rPr>
              <a:t>«Полезные продукты», «Мы рисуем спорт»… 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57158" y="3143248"/>
            <a:ext cx="2714644" cy="3357586"/>
          </a:xfrm>
        </p:spPr>
        <p:txBody>
          <a:bodyPr>
            <a:norm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Чипсы мы жевать не станем,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Лучше яблочки достанем-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полезно кушать их-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Витаминов много в них.</a:t>
            </a: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lip_image020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272" r="12272"/>
          <a:stretch>
            <a:fillRect/>
          </a:stretch>
        </p:blipFill>
        <p:spPr>
          <a:xfrm rot="420000">
            <a:off x="3193874" y="1136330"/>
            <a:ext cx="5254458" cy="4102556"/>
          </a:xfrm>
        </p:spPr>
      </p:pic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02212013_0918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2285992"/>
            <a:ext cx="3857652" cy="4286256"/>
          </a:xfrm>
          <a:prstGeom prst="rect">
            <a:avLst/>
          </a:prstGeom>
        </p:spPr>
      </p:pic>
      <p:pic>
        <p:nvPicPr>
          <p:cNvPr id="7" name="Рисунок 6" descr="IMG_02212013_0912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785794"/>
            <a:ext cx="3071802" cy="285752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932783" y="1844824"/>
            <a:ext cx="3701544" cy="270513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Спортивные и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оздоравливающие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мероприятия: «Туристы», «Мы за здоровый образ жизни»,….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4847975"/>
      </p:ext>
    </p:extLst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21444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Интегрированные занятия: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«Я расту», «Сердце и его работа», «Глазки, уши и носы быть здоровыми должны»,…</a:t>
            </a:r>
            <a:r>
              <a:rPr lang="ru-RU" sz="2400" dirty="0" smtClean="0"/>
              <a:t> </a:t>
            </a:r>
            <a:endParaRPr lang="ru-RU" sz="24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IMG_11182013_10283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22786"/>
            <a:ext cx="4040188" cy="3030141"/>
          </a:xfrm>
        </p:spPr>
      </p:pic>
      <p:pic>
        <p:nvPicPr>
          <p:cNvPr id="10" name="Содержимое 9" descr="IMG_11182013_10285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22191"/>
            <a:ext cx="4041775" cy="3031331"/>
          </a:xfrm>
        </p:spPr>
      </p:pic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MG_11182013_1155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2309804"/>
            <a:ext cx="3143272" cy="4191029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bevelT prst="relaxedInset"/>
            <a:bevelB/>
            <a:extrusionClr>
              <a:schemeClr val="accent3">
                <a:lumMod val="75000"/>
              </a:schemeClr>
            </a:extrusionClr>
            <a:contourClr>
              <a:schemeClr val="accent3">
                <a:lumMod val="75000"/>
              </a:schemeClr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857232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latin typeface="Monotype Corsiva" pitchFamily="66" charset="0"/>
              </a:rPr>
              <a:t/>
            </a:r>
            <a:br>
              <a:rPr lang="ru-RU" sz="2200" dirty="0" smtClean="0">
                <a:latin typeface="Monotype Corsiva" pitchFamily="66" charset="0"/>
              </a:rPr>
            </a:br>
            <a:r>
              <a:rPr lang="ru-RU" sz="2200" dirty="0" smtClean="0">
                <a:latin typeface="Monotype Corsiva" pitchFamily="66" charset="0"/>
              </a:rPr>
              <a:t/>
            </a:r>
            <a:br>
              <a:rPr lang="ru-RU" sz="2200" dirty="0" smtClean="0">
                <a:latin typeface="Monotype Corsiva" pitchFamily="66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714356"/>
            <a:ext cx="73581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Консультирование родителей по вопросам – «Как растить здорового человека», «Правильное питание», «Гигиена сна». 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Памятки, рекомендации (Скоро в школу, проведение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самомассажей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дыхательных гимнастик). 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IMG_11182013_11552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2976" y="2285992"/>
            <a:ext cx="3373217" cy="4317999"/>
          </a:xfrm>
          <a:scene3d>
            <a:camera prst="orthographicFront"/>
            <a:lightRig rig="threePt" dir="t"/>
          </a:scene3d>
          <a:sp3d extrusionH="76200" contourW="12700" prstMaterial="matte">
            <a:bevelT prst="relaxedInset"/>
            <a:bevelB prst="angle"/>
            <a:extrusionClr>
              <a:schemeClr val="accent3">
                <a:lumMod val="75000"/>
              </a:schemeClr>
            </a:extrusionClr>
            <a:contourClr>
              <a:schemeClr val="accent3">
                <a:lumMod val="75000"/>
              </a:schemeClr>
            </a:contourClr>
          </a:sp3d>
        </p:spPr>
      </p:pic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ень-здоровья-27.05.13-0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143116"/>
            <a:ext cx="5201920" cy="3901440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5268694" y="5751215"/>
            <a:ext cx="3643338" cy="783193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Совместные спортивные праздники 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214290"/>
            <a:ext cx="4000528" cy="3429024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1182013_093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3116"/>
            <a:ext cx="5390290" cy="4286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43636" y="2000240"/>
            <a:ext cx="2563779" cy="25355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Рано утром по порядку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Выходили на зарядку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Ёжики и зайки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трусиках и майках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Поднимали ножки…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Хлопали в ладошки…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00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11182013_12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500042"/>
            <a:ext cx="4786346" cy="4286256"/>
          </a:xfrm>
          <a:prstGeom prst="rect">
            <a:avLst/>
          </a:prstGeom>
        </p:spPr>
      </p:pic>
      <p:pic>
        <p:nvPicPr>
          <p:cNvPr id="2" name="Рисунок 1" descr="IMG_11182013_12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928802"/>
            <a:ext cx="4143372" cy="45005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57686" y="48577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</a:rPr>
              <a:t>Всем известно и понятно,</a:t>
            </a: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</a:rPr>
              <a:t>Что здоровым быть приятно.</a:t>
            </a: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</a:rPr>
              <a:t>Только надо знать.</a:t>
            </a: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</a:rPr>
              <a:t>Как здоровым стать.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 advClick="0" advTm="10000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апля 8"/>
          <p:cNvSpPr/>
          <p:nvPr/>
        </p:nvSpPr>
        <p:spPr>
          <a:xfrm rot="10301605">
            <a:off x="4916747" y="569571"/>
            <a:ext cx="2068043" cy="1604860"/>
          </a:xfrm>
          <a:prstGeom prst="teardrop">
            <a:avLst>
              <a:gd name="adj" fmla="val 200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апля 12"/>
          <p:cNvSpPr/>
          <p:nvPr/>
        </p:nvSpPr>
        <p:spPr>
          <a:xfrm rot="15947242">
            <a:off x="5020361" y="4222053"/>
            <a:ext cx="1889359" cy="1651624"/>
          </a:xfrm>
          <a:prstGeom prst="teardrop">
            <a:avLst>
              <a:gd name="adj" fmla="val 20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/>
          <p:cNvSpPr/>
          <p:nvPr/>
        </p:nvSpPr>
        <p:spPr>
          <a:xfrm rot="13419177">
            <a:off x="5743528" y="2253318"/>
            <a:ext cx="2014661" cy="1924421"/>
          </a:xfrm>
          <a:prstGeom prst="teardrop">
            <a:avLst>
              <a:gd name="adj" fmla="val 20000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апля 10"/>
          <p:cNvSpPr/>
          <p:nvPr/>
        </p:nvSpPr>
        <p:spPr>
          <a:xfrm rot="2576844">
            <a:off x="829271" y="2339019"/>
            <a:ext cx="1873254" cy="1913062"/>
          </a:xfrm>
          <a:prstGeom prst="teardrop">
            <a:avLst>
              <a:gd name="adj" fmla="val 20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апля 7"/>
          <p:cNvSpPr/>
          <p:nvPr/>
        </p:nvSpPr>
        <p:spPr>
          <a:xfrm rot="7966904">
            <a:off x="3373200" y="-92026"/>
            <a:ext cx="1698296" cy="1786841"/>
          </a:xfrm>
          <a:prstGeom prst="teardrop">
            <a:avLst>
              <a:gd name="adj" fmla="val 20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апля 14"/>
          <p:cNvSpPr/>
          <p:nvPr/>
        </p:nvSpPr>
        <p:spPr>
          <a:xfrm>
            <a:off x="1785918" y="4071942"/>
            <a:ext cx="1857388" cy="1857388"/>
          </a:xfrm>
          <a:prstGeom prst="teardrop">
            <a:avLst>
              <a:gd name="adj" fmla="val 20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Капля 15"/>
          <p:cNvSpPr/>
          <p:nvPr/>
        </p:nvSpPr>
        <p:spPr>
          <a:xfrm rot="5188274">
            <a:off x="1544570" y="515172"/>
            <a:ext cx="1767902" cy="2037510"/>
          </a:xfrm>
          <a:prstGeom prst="teardrop">
            <a:avLst>
              <a:gd name="adj" fmla="val 20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643306" y="714356"/>
            <a:ext cx="1532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Физический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компонент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290" y="2928934"/>
            <a:ext cx="1903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Интеллектуальный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компонент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860" y="4357694"/>
            <a:ext cx="1295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Личностный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компонент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42" y="4429132"/>
            <a:ext cx="1130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Духовный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компонент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1357298"/>
            <a:ext cx="1343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Социальный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компонент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2132" y="2714620"/>
            <a:ext cx="207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Психо</a:t>
            </a:r>
            <a:r>
              <a:rPr lang="ru-RU" dirty="0" smtClean="0"/>
              <a:t>-</a:t>
            </a:r>
          </a:p>
          <a:p>
            <a:r>
              <a:rPr lang="ru-RU" dirty="0" smtClean="0"/>
              <a:t>эмоциональный </a:t>
            </a:r>
          </a:p>
          <a:p>
            <a:r>
              <a:rPr lang="ru-RU" dirty="0" smtClean="0"/>
              <a:t>компонент</a:t>
            </a:r>
            <a:endParaRPr lang="ru-RU" dirty="0"/>
          </a:p>
        </p:txBody>
      </p:sp>
      <p:sp>
        <p:nvSpPr>
          <p:cNvPr id="12" name="Капля 11"/>
          <p:cNvSpPr/>
          <p:nvPr/>
        </p:nvSpPr>
        <p:spPr>
          <a:xfrm rot="18792029">
            <a:off x="3490806" y="4854737"/>
            <a:ext cx="1685321" cy="1649096"/>
          </a:xfrm>
          <a:prstGeom prst="teardrop">
            <a:avLst>
              <a:gd name="adj" fmla="val 200000"/>
            </a:avLst>
          </a:prstGeom>
          <a:solidFill>
            <a:srgbClr val="3F25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3428992" y="2428868"/>
            <a:ext cx="1714512" cy="157163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Здоровая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семья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10000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1071546"/>
            <a:ext cx="5715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  <a:latin typeface="Monotype Corsiva" pitchFamily="66" charset="0"/>
              </a:rPr>
              <a:t>«Детям совершенно так же, как и  взрослым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  <a:latin typeface="Monotype Corsiva" pitchFamily="66" charset="0"/>
              </a:rPr>
              <a:t> Хочется быть здоровыми и сильными,  Только дети не знают, что для этого надо делать.»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  <a:latin typeface="Monotype Corsiva" pitchFamily="66" charset="0"/>
              </a:rPr>
              <a:t>                                             </a:t>
            </a:r>
            <a:r>
              <a:rPr lang="ru-RU" b="1" i="1" dirty="0" err="1" smtClean="0">
                <a:solidFill>
                  <a:srgbClr val="0070C0"/>
                </a:solidFill>
                <a:latin typeface="Monotype Corsiva" pitchFamily="66" charset="0"/>
              </a:rPr>
              <a:t>Януш</a:t>
            </a:r>
            <a:r>
              <a:rPr lang="ru-RU" b="1" i="1" dirty="0" smtClean="0">
                <a:solidFill>
                  <a:srgbClr val="0070C0"/>
                </a:solidFill>
                <a:latin typeface="Monotype Corsiva" pitchFamily="66" charset="0"/>
              </a:rPr>
              <a:t> Корчак</a:t>
            </a:r>
          </a:p>
          <a:p>
            <a:endParaRPr lang="ru-RU" dirty="0"/>
          </a:p>
        </p:txBody>
      </p:sp>
      <p:pic>
        <p:nvPicPr>
          <p:cNvPr id="3" name="Рисунок 2" descr="P11901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928670"/>
            <a:ext cx="3214710" cy="4143380"/>
          </a:xfrm>
          <a:prstGeom prst="rect">
            <a:avLst/>
          </a:prstGeom>
        </p:spPr>
      </p:pic>
      <p:pic>
        <p:nvPicPr>
          <p:cNvPr id="4" name="Рисунок 3" descr="SDC100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2714620"/>
            <a:ext cx="3143272" cy="3571876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Выноска-облако 9"/>
          <p:cNvSpPr/>
          <p:nvPr/>
        </p:nvSpPr>
        <p:spPr>
          <a:xfrm>
            <a:off x="4786314" y="4714884"/>
            <a:ext cx="3357586" cy="1785950"/>
          </a:xfrm>
          <a:prstGeom prst="cloud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>
            <a:off x="3071802" y="3143248"/>
            <a:ext cx="3214710" cy="1785950"/>
          </a:xfrm>
          <a:prstGeom prst="cloud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>
            <a:off x="0" y="1928802"/>
            <a:ext cx="3571868" cy="214314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57158" y="500042"/>
            <a:ext cx="8215370" cy="128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Моя педагогическая концепция </a:t>
            </a: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воспитании потребности в здоровом образе жизни </a:t>
            </a: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детей дошкольного возраста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2285992"/>
            <a:ext cx="29189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Мама, папа, вся семья</a:t>
            </a:r>
          </a:p>
          <a:p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кто первый ?–это Я. </a:t>
            </a:r>
          </a:p>
          <a:p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Научить должны детей</a:t>
            </a:r>
          </a:p>
          <a:p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им быть всех здоровей!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57554" y="3500438"/>
            <a:ext cx="30008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мире нет рецепта лучше</a:t>
            </a:r>
          </a:p>
          <a:p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Будь со спортом неразлучен,</a:t>
            </a:r>
          </a:p>
          <a:p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Будешь жить сто лет </a:t>
            </a:r>
          </a:p>
          <a:p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этом мой секрет.</a:t>
            </a:r>
            <a:endParaRPr lang="ru-RU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42" y="5000636"/>
            <a:ext cx="27347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Приучай детей к порядку,</a:t>
            </a:r>
          </a:p>
          <a:p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Делай с ними ты зарядку,</a:t>
            </a:r>
          </a:p>
          <a:p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Улыбайся веселей,</a:t>
            </a:r>
          </a:p>
          <a:p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Будут дети здоровей.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10000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785794"/>
            <a:ext cx="4572000" cy="3908762"/>
          </a:xfrm>
          <a:prstGeom prst="rect">
            <a:avLst/>
          </a:prstGeom>
        </p:spPr>
        <p:txBody>
          <a:bodyPr anchor="b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  <a:cs typeface="Microsoft Tai Le" pitchFamily="34" charset="0"/>
              </a:rPr>
              <a:t>«Забота о здоровье-это  важнейший труд воспитателя.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  <a:cs typeface="Microsoft Tai Le" pitchFamily="34" charset="0"/>
              </a:rPr>
              <a:t>От здоровья и жизнерадостности детей зависит их духовная , умственное развитие, прочность знаний, вера в свои силы»  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             </a:t>
            </a:r>
            <a:r>
              <a:rPr lang="ru-RU" sz="1400" b="1" dirty="0" smtClean="0">
                <a:latin typeface="Monotype Corsiva" pitchFamily="66" charset="0"/>
              </a:rPr>
              <a:t>                                                                                                               </a:t>
            </a:r>
          </a:p>
          <a:p>
            <a:r>
              <a:rPr lang="ru-RU" sz="1400" b="1" dirty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  <a:latin typeface="Monotype Corsiva" pitchFamily="66" charset="0"/>
              </a:rPr>
              <a:t>                                                    </a:t>
            </a: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В.А. Сухомлинский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9" name="Picture 3" descr="докт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3268663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643182"/>
            <a:ext cx="8467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внимание!!!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0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30026694634_86625_image000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sp>
        <p:nvSpPr>
          <p:cNvPr id="6" name="Скругленный прямоугольник 5"/>
          <p:cNvSpPr/>
          <p:nvPr/>
        </p:nvSpPr>
        <p:spPr>
          <a:xfrm>
            <a:off x="2000232" y="3571876"/>
            <a:ext cx="6143668" cy="26432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1071546"/>
            <a:ext cx="2786082" cy="6429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214546" y="3643314"/>
            <a:ext cx="5715040" cy="2539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2332038">
              <a:lnSpc>
                <a:spcPct val="110000"/>
              </a:lnSpc>
              <a:buNone/>
            </a:pPr>
            <a:r>
              <a:rPr lang="ru-RU" b="1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 современных условиях, в связи с увлечением детьми компьютерными играми появляется тенденция к малоподвижному образу жизни, и поэтому очень важным является привитие детям интереса к физической культуре, спорту, обучить их доступным двигательным умениям, используя разнообразные формы работы с детьми</a:t>
            </a:r>
            <a:r>
              <a:rPr lang="ru-RU" sz="2000" b="1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4348" y="1142984"/>
            <a:ext cx="2005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00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перфолента 6"/>
          <p:cNvSpPr/>
          <p:nvPr/>
        </p:nvSpPr>
        <p:spPr>
          <a:xfrm>
            <a:off x="357158" y="857232"/>
            <a:ext cx="2214578" cy="1714512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1071546"/>
            <a:ext cx="56436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сохранение и укрепление здоровья детей, формирование у воспитанников, родителей, педагогов ответственности в деле сохранения собственного здоровья.</a:t>
            </a: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271663" y="2638124"/>
            <a:ext cx="3857652" cy="1285884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задачи: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857620" y="4143380"/>
            <a:ext cx="2355423" cy="2286016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сохранение и укрепление физического и психического здоровья детей</a:t>
            </a: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6429388" y="1928802"/>
            <a:ext cx="2500330" cy="2487361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 начальных представлений о здоровом образе жизни</a:t>
            </a: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4000496" y="0"/>
            <a:ext cx="2357422" cy="2071694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воспитание культурно – гигиенических навыков</a:t>
            </a:r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785818"/>
          </a:xfrm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Интеграция с другими </a:t>
            </a:r>
            <a:b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</a:b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образовательными областями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5"/>
          <p:cNvGraphicFramePr>
            <a:graphicFrameLocks/>
          </p:cNvGraphicFramePr>
          <p:nvPr/>
        </p:nvGraphicFramePr>
        <p:xfrm>
          <a:off x="642910" y="1214422"/>
          <a:ext cx="822960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2857488" y="2928934"/>
            <a:ext cx="3286148" cy="1171580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Принципы реализации образовательной области «Здоровье»</a:t>
            </a:r>
            <a:endParaRPr lang="ru-RU" sz="2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верх 4"/>
          <p:cNvSpPr/>
          <p:nvPr/>
        </p:nvSpPr>
        <p:spPr>
          <a:xfrm rot="16200000">
            <a:off x="2342849" y="3225998"/>
            <a:ext cx="484632" cy="384598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>
            <a:off x="4214810" y="2357430"/>
            <a:ext cx="484632" cy="406904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Стрелка вверх 6"/>
          <p:cNvSpPr/>
          <p:nvPr/>
        </p:nvSpPr>
        <p:spPr>
          <a:xfrm rot="5400000">
            <a:off x="6151353" y="3278407"/>
            <a:ext cx="484632" cy="357190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214810" y="4357694"/>
            <a:ext cx="484632" cy="35719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5400000">
            <a:off x="-428644" y="2214570"/>
            <a:ext cx="3071834" cy="22145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/>
              <a:t> Создание условий для оптимальной двигательной активности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143108" y="785794"/>
            <a:ext cx="4643470" cy="15001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 Личностно-ориентированный подход, учитывающий возрастные и индивидуальные особенности состояния здоровья и развития детей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000232" y="4786322"/>
            <a:ext cx="4786346" cy="15716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Комплексность использования 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профилактических,оздоровительных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коррекционных технологий с учетом возраста и состояния здоровья детей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 rot="5400000">
            <a:off x="6286971" y="2250731"/>
            <a:ext cx="3107552" cy="232081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/>
              <a:t> Содержание проводимой работы должно учитывать региональные , климатические и сезонные особенности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2928926" y="2928934"/>
            <a:ext cx="3071834" cy="1171580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Формы реализации образовательной области «Здоровье»</a:t>
            </a:r>
            <a:endParaRPr lang="ru-RU" sz="2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верх 4"/>
          <p:cNvSpPr/>
          <p:nvPr/>
        </p:nvSpPr>
        <p:spPr>
          <a:xfrm rot="16200000">
            <a:off x="2342849" y="3225998"/>
            <a:ext cx="484632" cy="384598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>
            <a:off x="4214810" y="2357430"/>
            <a:ext cx="484632" cy="406904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Стрелка вверх 6"/>
          <p:cNvSpPr/>
          <p:nvPr/>
        </p:nvSpPr>
        <p:spPr>
          <a:xfrm rot="5400000">
            <a:off x="6079915" y="3336129"/>
            <a:ext cx="484632" cy="357190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214810" y="4357694"/>
            <a:ext cx="484632" cy="35719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5400000">
            <a:off x="-357206" y="2071694"/>
            <a:ext cx="3071834" cy="235742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/>
              <a:t>Занятия (образно-игровые, круговой тренировки, в форме эстафет и соревнований, по интересам, на свободное творчество). 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143108" y="785794"/>
            <a:ext cx="4643470" cy="15001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Утренняя гимнастика (сюжетная, на подвижных играх, игровой </a:t>
            </a:r>
            <a:r>
              <a:rPr lang="ru-RU" sz="1600" dirty="0" err="1" smtClean="0"/>
              <a:t>стретчинг</a:t>
            </a:r>
            <a:r>
              <a:rPr lang="ru-RU" sz="1600" dirty="0" smtClean="0"/>
              <a:t>, дыхательная гимнастика и точечный массаж) 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357422" y="4929198"/>
            <a:ext cx="4500594" cy="14287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Спортивные досуги, развлечения, праздники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 rot="5400000">
            <a:off x="6178881" y="2219503"/>
            <a:ext cx="3107552" cy="246366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/>
              <a:t>Беседы с элементами практикума  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571472" y="428604"/>
            <a:ext cx="8001056" cy="5715040"/>
          </a:xfrm>
          <a:prstGeom prst="horizontalScroll">
            <a:avLst/>
          </a:prstGeom>
          <a:solidFill>
            <a:srgbClr val="00B0F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285852" y="1571612"/>
            <a:ext cx="728667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None/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Здоровый образ жизни – это не только все знания, усвоенные за определенное время, а целый стиль жизни, адекватное поведение в разных жизненных ситуациях. Ведь дети могут оказаться о абсолютно неожиданных ситуациях, и основная цель тут – развить у них самостоятельность, ответственность, а иногда и автоматизм. </a:t>
            </a:r>
          </a:p>
          <a:p>
            <a:pPr indent="0">
              <a:lnSpc>
                <a:spcPct val="150000"/>
              </a:lnSpc>
              <a:buNone/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Всё, чему родители и педагоги учат детей, должно применяться ими в реальной жизни. Например, навык мытья рук по приходу домой с улицы, </a:t>
            </a:r>
          </a:p>
          <a:p>
            <a:pPr indent="0">
              <a:lnSpc>
                <a:spcPct val="150000"/>
              </a:lnSpc>
              <a:buNone/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перед и после похода в туалет, после ползанья по полу, перед едой и так далее.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00"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1861</TotalTime>
  <Words>620</Words>
  <Application>Microsoft Office PowerPoint</Application>
  <PresentationFormat>Экран (4:3)</PresentationFormat>
  <Paragraphs>100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Слайд 1</vt:lpstr>
      <vt:lpstr>Слайд 2</vt:lpstr>
      <vt:lpstr>Слайд 3</vt:lpstr>
      <vt:lpstr>Слайд 4</vt:lpstr>
      <vt:lpstr>Слайд 5</vt:lpstr>
      <vt:lpstr>Интеграция с другими  образовательными областями   </vt:lpstr>
      <vt:lpstr>Слайд 7</vt:lpstr>
      <vt:lpstr>Слайд 8</vt:lpstr>
      <vt:lpstr>Слайд 9</vt:lpstr>
      <vt:lpstr>Совместные выставки работ на темы:  «Полезные продукты», «Мы рисуем спорт»…  </vt:lpstr>
      <vt:lpstr>Слайд 11</vt:lpstr>
      <vt:lpstr>  Интегрированные занятия:   «Я расту», «Сердце и его работа», «Глазки, уши и носы быть здоровыми должны»,… </vt:lpstr>
      <vt:lpstr>     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«Интегрированные занятия как средство развития музыкальной культуры и детского творчества»</dc:title>
  <dc:creator>дом</dc:creator>
  <cp:lastModifiedBy>XTreme</cp:lastModifiedBy>
  <cp:revision>233</cp:revision>
  <dcterms:created xsi:type="dcterms:W3CDTF">2012-11-11T04:43:59Z</dcterms:created>
  <dcterms:modified xsi:type="dcterms:W3CDTF">2013-11-18T18:39:49Z</dcterms:modified>
</cp:coreProperties>
</file>