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9" r:id="rId4"/>
    <p:sldId id="267" r:id="rId5"/>
    <p:sldId id="261" r:id="rId6"/>
    <p:sldId id="262" r:id="rId7"/>
    <p:sldId id="269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8201-532C-41FE-822E-EDA3E018177B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24EC-A26A-431C-82D7-FF85E740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8201-532C-41FE-822E-EDA3E018177B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24EC-A26A-431C-82D7-FF85E740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8201-532C-41FE-822E-EDA3E018177B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24EC-A26A-431C-82D7-FF85E740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8201-532C-41FE-822E-EDA3E018177B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24EC-A26A-431C-82D7-FF85E740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8201-532C-41FE-822E-EDA3E018177B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24EC-A26A-431C-82D7-FF85E740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8201-532C-41FE-822E-EDA3E018177B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24EC-A26A-431C-82D7-FF85E740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8201-532C-41FE-822E-EDA3E018177B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24EC-A26A-431C-82D7-FF85E740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8201-532C-41FE-822E-EDA3E018177B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24EC-A26A-431C-82D7-FF85E740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8201-532C-41FE-822E-EDA3E018177B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24EC-A26A-431C-82D7-FF85E740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8201-532C-41FE-822E-EDA3E018177B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24EC-A26A-431C-82D7-FF85E740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8201-532C-41FE-822E-EDA3E018177B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24EC-A26A-431C-82D7-FF85E740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28201-532C-41FE-822E-EDA3E018177B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124EC-A26A-431C-82D7-FF85E740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glish-study-cafe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980728"/>
            <a:ext cx="7643866" cy="367240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ru-RU" sz="3200" b="1" cap="small" dirty="0" smtClean="0">
                <a:latin typeface="Times New Roman" pitchFamily="18" charset="0"/>
                <a:cs typeface="Times New Roman" pitchFamily="18" charset="0"/>
              </a:rPr>
              <a:t>Тестовое задание </a:t>
            </a:r>
            <a:r>
              <a:rPr lang="ru-RU" sz="3200" b="1" cap="small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200" b="1" cap="small" dirty="0" smtClean="0">
                <a:latin typeface="Times New Roman" pitchFamily="18" charset="0"/>
                <a:cs typeface="Times New Roman" pitchFamily="18" charset="0"/>
              </a:rPr>
              <a:t>технологии </a:t>
            </a:r>
            <a:r>
              <a:rPr lang="ru-RU" sz="3200" b="1" cap="sm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cap="sm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cap="small" dirty="0" smtClean="0">
                <a:latin typeface="Times New Roman" pitchFamily="18" charset="0"/>
                <a:cs typeface="Times New Roman" pitchFamily="18" charset="0"/>
              </a:rPr>
              <a:t>6 класс</a:t>
            </a:r>
            <a:br>
              <a:rPr lang="ru-RU" sz="3200" b="1" cap="sm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Тема: «Опиливание заготовок из </a:t>
            </a:r>
            <a:r>
              <a:rPr lang="ru-RU" sz="32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металла и пластмассы»</a:t>
            </a:r>
            <a:r>
              <a:rPr lang="ru-RU" sz="32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575F6D"/>
                </a:solidFill>
                <a:latin typeface="Century Schoolbook"/>
                <a:ea typeface="+mn-ea"/>
                <a:cs typeface="+mn-cs"/>
              </a:rPr>
              <a:t> </a:t>
            </a:r>
            <a:r>
              <a:rPr lang="ru-RU" sz="3200" b="1" dirty="0" smtClean="0">
                <a:solidFill>
                  <a:srgbClr val="575F6D"/>
                </a:solidFill>
                <a:latin typeface="Century Schoolbook"/>
                <a:ea typeface="+mn-ea"/>
                <a:cs typeface="+mn-cs"/>
              </a:rPr>
              <a:t/>
            </a:r>
            <a:br>
              <a:rPr lang="ru-RU" sz="3200" b="1" dirty="0" smtClean="0">
                <a:solidFill>
                  <a:srgbClr val="575F6D"/>
                </a:solidFill>
                <a:latin typeface="Century Schoolbook"/>
                <a:ea typeface="+mn-ea"/>
                <a:cs typeface="+mn-cs"/>
              </a:rPr>
            </a:br>
            <a:endParaRPr lang="ru-RU" sz="3200" b="1" i="1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3789040"/>
            <a:ext cx="43204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575F6D"/>
                </a:solidFill>
                <a:latin typeface="Century Schoolbook"/>
              </a:rPr>
              <a:t>Составил: </a:t>
            </a:r>
            <a:br>
              <a:rPr lang="ru-RU" b="1" dirty="0" smtClean="0">
                <a:solidFill>
                  <a:srgbClr val="575F6D"/>
                </a:solidFill>
                <a:latin typeface="Century Schoolbook"/>
              </a:rPr>
            </a:br>
            <a:r>
              <a:rPr lang="ru-RU" b="1" dirty="0" smtClean="0">
                <a:solidFill>
                  <a:srgbClr val="575F6D"/>
                </a:solidFill>
                <a:latin typeface="Century Schoolbook"/>
              </a:rPr>
              <a:t>Учитель технологии </a:t>
            </a:r>
            <a:br>
              <a:rPr lang="ru-RU" b="1" dirty="0" smtClean="0">
                <a:solidFill>
                  <a:srgbClr val="575F6D"/>
                </a:solidFill>
                <a:latin typeface="Century Schoolbook"/>
              </a:rPr>
            </a:br>
            <a:r>
              <a:rPr lang="ru-RU" b="1" dirty="0" smtClean="0">
                <a:solidFill>
                  <a:srgbClr val="575F6D"/>
                </a:solidFill>
                <a:latin typeface="Century Schoolbook"/>
              </a:rPr>
              <a:t>Высшей квалификационной </a:t>
            </a:r>
          </a:p>
          <a:p>
            <a:r>
              <a:rPr lang="ru-RU" b="1" dirty="0" smtClean="0">
                <a:solidFill>
                  <a:srgbClr val="575F6D"/>
                </a:solidFill>
                <a:latin typeface="Century Schoolbook"/>
              </a:rPr>
              <a:t>категории </a:t>
            </a:r>
            <a:br>
              <a:rPr lang="ru-RU" b="1" dirty="0" smtClean="0">
                <a:solidFill>
                  <a:srgbClr val="575F6D"/>
                </a:solidFill>
                <a:latin typeface="Century Schoolbook"/>
              </a:rPr>
            </a:br>
            <a:r>
              <a:rPr lang="ru-RU" b="1" dirty="0" smtClean="0">
                <a:solidFill>
                  <a:srgbClr val="575F6D"/>
                </a:solidFill>
                <a:latin typeface="Century Schoolbook"/>
              </a:rPr>
              <a:t>МКОУ  «Лебяжьевская средняя общеобразовательная </a:t>
            </a:r>
            <a:r>
              <a:rPr lang="ru-RU" b="1" dirty="0" smtClean="0">
                <a:solidFill>
                  <a:srgbClr val="575F6D"/>
                </a:solidFill>
                <a:latin typeface="Century Schoolbook"/>
              </a:rPr>
              <a:t>школа</a:t>
            </a:r>
            <a:r>
              <a:rPr lang="ru-RU" b="1" dirty="0" smtClean="0">
                <a:solidFill>
                  <a:srgbClr val="575F6D"/>
                </a:solidFill>
                <a:latin typeface="Century Schoolbook"/>
              </a:rPr>
              <a:t>» Суставов Геннадий Геннадьевич</a:t>
            </a:r>
            <a:endParaRPr lang="ru-RU" b="1" dirty="0" smtClean="0">
              <a:solidFill>
                <a:srgbClr val="575F6D"/>
              </a:solidFill>
              <a:latin typeface="Century School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643866" cy="11430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smtClean="0">
                <a:ea typeface="Calibri"/>
                <a:cs typeface="Times New Roman"/>
              </a:rPr>
              <a:t/>
            </a:r>
            <a:br>
              <a:rPr lang="ru-RU" sz="2400" dirty="0" smtClean="0">
                <a:ea typeface="Calibri"/>
                <a:cs typeface="Times New Roman"/>
              </a:rPr>
            </a:br>
            <a:r>
              <a:rPr lang="ru-RU" sz="2800" dirty="0" smtClean="0">
                <a:solidFill>
                  <a:prstClr val="black"/>
                </a:solidFill>
                <a:latin typeface="Georgia" pitchFamily="18" charset="0"/>
                <a:ea typeface="+mn-ea"/>
                <a:cs typeface="+mn-cs"/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412776"/>
            <a:ext cx="7286676" cy="5040559"/>
          </a:xfrm>
        </p:spPr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ru-RU" sz="2800" dirty="0" smtClean="0">
                <a:latin typeface="Georgia" pitchFamily="18" charset="0"/>
              </a:rPr>
              <a:t>Домашнее задание: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sz="2800" dirty="0" smtClean="0">
                <a:latin typeface="Georgia" pitchFamily="18" charset="0"/>
              </a:rPr>
              <a:t>п. </a:t>
            </a:r>
            <a:r>
              <a:rPr lang="ru-RU" sz="2800" dirty="0" smtClean="0">
                <a:latin typeface="Georgia" pitchFamily="18" charset="0"/>
              </a:rPr>
              <a:t>21 </a:t>
            </a:r>
            <a:r>
              <a:rPr lang="ru-RU" sz="2800" dirty="0" smtClean="0">
                <a:latin typeface="Georgia" pitchFamily="18" charset="0"/>
              </a:rPr>
              <a:t>, вопросы </a:t>
            </a:r>
            <a:r>
              <a:rPr lang="ru-RU" sz="2800" dirty="0" smtClean="0">
                <a:latin typeface="Georgia" pitchFamily="18" charset="0"/>
              </a:rPr>
              <a:t>3-6. </a:t>
            </a:r>
            <a:endParaRPr lang="ru-RU" sz="2800" dirty="0" smtClean="0">
              <a:latin typeface="Georgia" pitchFamily="18" charset="0"/>
            </a:endParaRPr>
          </a:p>
          <a:p>
            <a:pPr marL="514350" indent="-514350">
              <a:buFont typeface="Wingdings" pitchFamily="2" charset="2"/>
              <a:buChar char="ü"/>
            </a:pPr>
            <a:r>
              <a:rPr lang="ru-RU" sz="2800" dirty="0" smtClean="0">
                <a:latin typeface="Georgia" pitchFamily="18" charset="0"/>
              </a:rPr>
              <a:t>Развернутый ответ "Как выполняется опиливание заготовки из металла".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643866" cy="11430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smtClean="0">
                <a:ea typeface="Calibri"/>
                <a:cs typeface="Times New Roman"/>
              </a:rPr>
              <a:t/>
            </a:r>
            <a:br>
              <a:rPr lang="ru-RU" sz="2400" dirty="0" smtClean="0">
                <a:ea typeface="Calibri"/>
                <a:cs typeface="Times New Roman"/>
              </a:rPr>
            </a:br>
            <a:r>
              <a:rPr lang="ru-RU" sz="2800" dirty="0" smtClean="0">
                <a:solidFill>
                  <a:prstClr val="black"/>
                </a:solidFill>
                <a:latin typeface="Georgia" pitchFamily="18" charset="0"/>
                <a:ea typeface="+mn-ea"/>
                <a:cs typeface="+mn-cs"/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412776"/>
            <a:ext cx="7286676" cy="5040559"/>
          </a:xfrm>
        </p:spPr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ru-RU" sz="2800" b="1" dirty="0" smtClean="0">
                <a:latin typeface="Georgia" pitchFamily="18" charset="0"/>
              </a:rPr>
              <a:t>Использован шаблон презентации</a:t>
            </a:r>
          </a:p>
          <a:p>
            <a:pPr lvl="0">
              <a:buFont typeface="Wingdings" pitchFamily="2" charset="2"/>
              <a:buChar char="ü"/>
            </a:pPr>
            <a:r>
              <a:rPr lang="ru-RU" sz="2800" dirty="0" smtClean="0">
                <a:latin typeface="Georgia" pitchFamily="18" charset="0"/>
              </a:rPr>
              <a:t>Сайт</a:t>
            </a:r>
            <a:r>
              <a:rPr lang="en-US" sz="2800" dirty="0" smtClean="0">
                <a:latin typeface="Georgia" pitchFamily="18" charset="0"/>
              </a:rPr>
              <a:t>:  English Study Cafe  </a:t>
            </a:r>
            <a:endParaRPr lang="ru-RU" sz="2800" dirty="0" smtClean="0">
              <a:latin typeface="Georgia" pitchFamily="18" charset="0"/>
            </a:endParaRPr>
          </a:p>
          <a:p>
            <a:pPr lvl="0">
              <a:buNone/>
            </a:pPr>
            <a:r>
              <a:rPr lang="ru-RU" sz="2800" dirty="0" smtClean="0">
                <a:latin typeface="Georgia" pitchFamily="18" charset="0"/>
              </a:rPr>
              <a:t>      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en-US" sz="2800" u="sng" dirty="0" smtClean="0">
                <a:latin typeface="Georgia" pitchFamily="18" charset="0"/>
                <a:hlinkClick r:id="rId3"/>
              </a:rPr>
              <a:t>http://english-study-cafe.ru/</a:t>
            </a:r>
            <a:r>
              <a:rPr lang="ru-RU" sz="2800" u="sng" dirty="0" smtClean="0">
                <a:latin typeface="Georgia" pitchFamily="18" charset="0"/>
              </a:rPr>
              <a:t> </a:t>
            </a:r>
            <a:endParaRPr lang="ru-RU" sz="28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3866" cy="114300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latin typeface="Georgia" pitchFamily="18" charset="0"/>
              </a:rPr>
              <a:t>Тест: «Опиливание металла" 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689119"/>
            <a:ext cx="7286676" cy="4525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b="1" dirty="0" smtClean="0">
                <a:latin typeface="Georgia" pitchFamily="18" charset="0"/>
                <a:cs typeface="Times New Roman" pitchFamily="18" charset="0"/>
              </a:rPr>
              <a:t>Какие бывают напильники по форме поперечного сечения?</a:t>
            </a:r>
          </a:p>
          <a:p>
            <a:pPr marL="1077913" indent="712788">
              <a:buFont typeface="+mj-lt"/>
              <a:buAutoNum type="arabicPeriod"/>
            </a:pPr>
            <a:r>
              <a:rPr lang="ru-RU" sz="2800" i="1" dirty="0" smtClean="0">
                <a:latin typeface="Georgia" pitchFamily="18" charset="0"/>
                <a:cs typeface="Times New Roman" pitchFamily="18" charset="0"/>
              </a:rPr>
              <a:t>Плоские</a:t>
            </a:r>
          </a:p>
          <a:p>
            <a:pPr marL="1077913" indent="712788">
              <a:buFont typeface="+mj-lt"/>
              <a:buAutoNum type="arabicPeriod"/>
            </a:pPr>
            <a:r>
              <a:rPr lang="ru-RU" sz="2800" i="1" dirty="0" smtClean="0">
                <a:latin typeface="Georgia" pitchFamily="18" charset="0"/>
                <a:cs typeface="Times New Roman" pitchFamily="18" charset="0"/>
              </a:rPr>
              <a:t>Овальные</a:t>
            </a:r>
          </a:p>
          <a:p>
            <a:pPr marL="1077913" indent="712788">
              <a:buFont typeface="+mj-lt"/>
              <a:buAutoNum type="arabicPeriod"/>
            </a:pPr>
            <a:r>
              <a:rPr lang="ru-RU" sz="2800" i="1" dirty="0" smtClean="0">
                <a:latin typeface="Georgia" pitchFamily="18" charset="0"/>
                <a:cs typeface="Times New Roman" pitchFamily="18" charset="0"/>
              </a:rPr>
              <a:t>Пятигранные</a:t>
            </a:r>
          </a:p>
          <a:p>
            <a:pPr marL="1077913" indent="712788">
              <a:buFont typeface="+mj-lt"/>
              <a:buAutoNum type="arabicPeriod"/>
            </a:pPr>
            <a:r>
              <a:rPr lang="ru-RU" sz="2800" i="1" dirty="0" smtClean="0">
                <a:latin typeface="Georgia" pitchFamily="18" charset="0"/>
                <a:cs typeface="Times New Roman" pitchFamily="18" charset="0"/>
              </a:rPr>
              <a:t>Полукруглые</a:t>
            </a:r>
            <a:endParaRPr lang="ru-RU" i="1" dirty="0" smtClean="0">
              <a:latin typeface="Georgia" pitchFamily="18" charset="0"/>
              <a:cs typeface="Times New Roman" pitchFamily="18" charset="0"/>
            </a:endParaRPr>
          </a:p>
          <a:p>
            <a:pPr marL="1077913" indent="355600">
              <a:buFont typeface="Calibri" pitchFamily="34" charset="0"/>
              <a:buChar char="–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3866" cy="114300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latin typeface="Georgia" pitchFamily="18" charset="0"/>
              </a:rPr>
              <a:t>Тест: «Опиливание металла" 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689119"/>
            <a:ext cx="7286676" cy="452596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sz="3300" b="1" dirty="0" smtClean="0">
                <a:latin typeface="Georgia" pitchFamily="18" charset="0"/>
                <a:cs typeface="Times New Roman" pitchFamily="18" charset="0"/>
              </a:rPr>
              <a:t>Как называется передняя часть напильника?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1077913" indent="712788">
              <a:buFont typeface="+mj-lt"/>
              <a:buAutoNum type="arabicPeriod"/>
            </a:pPr>
            <a:r>
              <a:rPr lang="ru-RU" sz="3300" i="1" dirty="0" smtClean="0">
                <a:latin typeface="Georgia" pitchFamily="18" charset="0"/>
                <a:cs typeface="Times New Roman" pitchFamily="18" charset="0"/>
              </a:rPr>
              <a:t>Пятка</a:t>
            </a:r>
          </a:p>
          <a:p>
            <a:pPr marL="1077913" indent="712788">
              <a:buFont typeface="+mj-lt"/>
              <a:buAutoNum type="arabicPeriod"/>
            </a:pPr>
            <a:r>
              <a:rPr lang="ru-RU" sz="3300" i="1" dirty="0" smtClean="0">
                <a:latin typeface="Georgia" pitchFamily="18" charset="0"/>
                <a:cs typeface="Times New Roman" pitchFamily="18" charset="0"/>
              </a:rPr>
              <a:t>Грань</a:t>
            </a:r>
          </a:p>
          <a:p>
            <a:pPr marL="1077913" indent="712788">
              <a:buFont typeface="+mj-lt"/>
              <a:buAutoNum type="arabicPeriod"/>
            </a:pPr>
            <a:r>
              <a:rPr lang="ru-RU" sz="3300" i="1" dirty="0" smtClean="0">
                <a:latin typeface="Georgia" pitchFamily="18" charset="0"/>
                <a:cs typeface="Times New Roman" pitchFamily="18" charset="0"/>
              </a:rPr>
              <a:t>Нос</a:t>
            </a:r>
          </a:p>
          <a:p>
            <a:pPr marL="1077913" indent="712788">
              <a:buFont typeface="+mj-lt"/>
              <a:buAutoNum type="arabicPeriod"/>
            </a:pPr>
            <a:r>
              <a:rPr lang="ru-RU" sz="3300" i="1" dirty="0" smtClean="0">
                <a:latin typeface="Georgia" pitchFamily="18" charset="0"/>
                <a:cs typeface="Times New Roman" pitchFamily="18" charset="0"/>
              </a:rPr>
              <a:t>Ребр</a:t>
            </a:r>
            <a:r>
              <a:rPr lang="ru-RU" sz="2800" i="1" dirty="0" smtClean="0">
                <a:latin typeface="Georgia" pitchFamily="18" charset="0"/>
                <a:cs typeface="Times New Roman" pitchFamily="18" charset="0"/>
              </a:rPr>
              <a:t>о</a:t>
            </a:r>
          </a:p>
          <a:p>
            <a:pPr marL="1077913" indent="355600">
              <a:buFont typeface="Calibri" pitchFamily="34" charset="0"/>
              <a:buChar char="–"/>
            </a:pPr>
            <a:endParaRPr lang="ru-RU" dirty="0" smtClean="0"/>
          </a:p>
          <a:p>
            <a:pPr marL="1077913" indent="355600">
              <a:buFont typeface="Calibri" pitchFamily="34" charset="0"/>
              <a:buChar char="–"/>
            </a:pPr>
            <a:endParaRPr lang="ru-RU" dirty="0" smtClean="0"/>
          </a:p>
          <a:p>
            <a:pPr marL="1077913" indent="355600">
              <a:buNone/>
            </a:pPr>
            <a:r>
              <a:rPr lang="ru-RU" dirty="0" smtClean="0"/>
              <a:t>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</a:t>
            </a:r>
            <a:r>
              <a:rPr lang="ru-RU" dirty="0" smtClean="0"/>
              <a:t>     ?</a:t>
            </a:r>
            <a:endParaRPr lang="ru-RU" dirty="0"/>
          </a:p>
        </p:txBody>
      </p:sp>
      <p:pic>
        <p:nvPicPr>
          <p:cNvPr id="1027" name="Picture 3" descr="C:\Users\Домашний компьютер\Desktop\111111111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005064"/>
            <a:ext cx="4106863" cy="1552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3866" cy="114300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latin typeface="Georgia" pitchFamily="18" charset="0"/>
              </a:rPr>
              <a:t>Тест: «Опиливание металла" 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689119"/>
            <a:ext cx="7286676" cy="4525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latin typeface="Georgia" pitchFamily="18" charset="0"/>
                <a:cs typeface="Times New Roman" pitchFamily="18" charset="0"/>
              </a:rPr>
              <a:t>Какая насечка выполнена на поверхности напильника?</a:t>
            </a:r>
          </a:p>
          <a:p>
            <a:endParaRPr lang="ru-RU" sz="2800" i="1" dirty="0" smtClean="0">
              <a:latin typeface="Georgia" pitchFamily="18" charset="0"/>
            </a:endParaRPr>
          </a:p>
          <a:p>
            <a:pPr marL="1008063" indent="-457200">
              <a:buFont typeface="+mj-lt"/>
              <a:buAutoNum type="arabicPeriod"/>
            </a:pPr>
            <a:r>
              <a:rPr lang="ru-RU" sz="2400" i="1" dirty="0" smtClean="0">
                <a:latin typeface="Georgia" pitchFamily="18" charset="0"/>
              </a:rPr>
              <a:t>Вспомогательная</a:t>
            </a:r>
            <a:endParaRPr lang="ru-RU" sz="2400" dirty="0" smtClean="0">
              <a:latin typeface="Georgia" pitchFamily="18" charset="0"/>
            </a:endParaRPr>
          </a:p>
          <a:p>
            <a:pPr marL="1008063" indent="-457200">
              <a:buFont typeface="+mj-lt"/>
              <a:buAutoNum type="arabicPeriod"/>
            </a:pPr>
            <a:r>
              <a:rPr lang="ru-RU" sz="2400" i="1" dirty="0" smtClean="0">
                <a:latin typeface="Georgia" pitchFamily="18" charset="0"/>
              </a:rPr>
              <a:t>Основная  одинарная</a:t>
            </a:r>
            <a:endParaRPr lang="ru-RU" sz="2400" dirty="0" smtClean="0">
              <a:latin typeface="Georgia" pitchFamily="18" charset="0"/>
            </a:endParaRPr>
          </a:p>
          <a:p>
            <a:pPr marL="1008063" indent="-457200">
              <a:buFont typeface="+mj-lt"/>
              <a:buAutoNum type="arabicPeriod"/>
            </a:pPr>
            <a:r>
              <a:rPr lang="ru-RU" sz="2400" i="1" dirty="0" smtClean="0">
                <a:latin typeface="Georgia" pitchFamily="18" charset="0"/>
              </a:rPr>
              <a:t>Рашпильная</a:t>
            </a:r>
            <a:endParaRPr lang="ru-RU" sz="2000" dirty="0" smtClean="0">
              <a:latin typeface="Georgia" pitchFamily="18" charset="0"/>
            </a:endParaRPr>
          </a:p>
          <a:p>
            <a:pPr marL="1077913" indent="355600">
              <a:buFont typeface="Calibri" pitchFamily="34" charset="0"/>
              <a:buChar char="–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pic>
        <p:nvPicPr>
          <p:cNvPr id="4" name="Picture 3" descr="C:\Users\Я\Desktop\134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780928"/>
            <a:ext cx="2520280" cy="30310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3866" cy="114300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latin typeface="Georgia" pitchFamily="18" charset="0"/>
              </a:rPr>
              <a:t>Тест: «Опиливание металла" 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689119"/>
            <a:ext cx="7286676" cy="4525963"/>
          </a:xfrm>
        </p:spPr>
        <p:txBody>
          <a:bodyPr/>
          <a:lstStyle/>
          <a:p>
            <a:pPr marL="355600" indent="-3556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dk1"/>
                </a:solidFill>
                <a:latin typeface="Georgia" pitchFamily="18" charset="0"/>
                <a:cs typeface="Times New Roman" pitchFamily="18" charset="0"/>
              </a:rPr>
              <a:t>По какому признаку напильники делятся по номерам 0,1; 2,3; 4,5?</a:t>
            </a:r>
            <a:endParaRPr lang="ru-RU" sz="2800" dirty="0" smtClean="0">
              <a:solidFill>
                <a:schemeClr val="dk1"/>
              </a:solidFill>
              <a:latin typeface="Georgia" pitchFamily="18" charset="0"/>
              <a:cs typeface="Times New Roman" pitchFamily="18" charset="0"/>
            </a:endParaRPr>
          </a:p>
          <a:p>
            <a:endParaRPr lang="ru-RU" sz="2400" i="1" dirty="0" smtClean="0">
              <a:latin typeface="Georgia" pitchFamily="18" charset="0"/>
            </a:endParaRPr>
          </a:p>
          <a:p>
            <a:pPr marL="1008063" indent="-457200">
              <a:buFont typeface="+mj-lt"/>
              <a:buAutoNum type="arabicPeriod"/>
            </a:pPr>
            <a:r>
              <a:rPr lang="ru-RU" sz="2400" i="1" dirty="0" smtClean="0">
                <a:latin typeface="Georgia" pitchFamily="18" charset="0"/>
              </a:rPr>
              <a:t>По числу насечек на 10 мм длины напильника</a:t>
            </a:r>
            <a:endParaRPr lang="ru-RU" sz="2400" dirty="0" smtClean="0">
              <a:latin typeface="Georgia" pitchFamily="18" charset="0"/>
            </a:endParaRPr>
          </a:p>
          <a:p>
            <a:pPr marL="1008063" indent="-457200">
              <a:buFont typeface="+mj-lt"/>
              <a:buAutoNum type="arabicPeriod"/>
            </a:pPr>
            <a:r>
              <a:rPr lang="ru-RU" sz="2400" i="1" dirty="0" smtClean="0">
                <a:latin typeface="Georgia" pitchFamily="18" charset="0"/>
              </a:rPr>
              <a:t>по виду насечек</a:t>
            </a:r>
            <a:endParaRPr lang="ru-RU" sz="2400" dirty="0" smtClean="0">
              <a:latin typeface="Georgia" pitchFamily="18" charset="0"/>
            </a:endParaRPr>
          </a:p>
          <a:p>
            <a:pPr marL="1008063" indent="-457200">
              <a:buFont typeface="+mj-lt"/>
              <a:buAutoNum type="arabicPeriod"/>
            </a:pPr>
            <a:r>
              <a:rPr lang="ru-RU" sz="2400" i="1" dirty="0" smtClean="0">
                <a:latin typeface="Georgia" pitchFamily="18" charset="0"/>
              </a:rPr>
              <a:t>по размеру напильника</a:t>
            </a:r>
            <a:endParaRPr lang="ru-RU" sz="2400" dirty="0" smtClean="0">
              <a:latin typeface="Georgia" pitchFamily="18" charset="0"/>
            </a:endParaRPr>
          </a:p>
          <a:p>
            <a:pPr marL="1077913" indent="355600">
              <a:buFont typeface="Calibri" pitchFamily="34" charset="0"/>
              <a:buChar char="–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3866" cy="114300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latin typeface="Georgia" pitchFamily="18" charset="0"/>
              </a:rPr>
              <a:t>Тест: «Опиливание металла" 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689119"/>
            <a:ext cx="7286676" cy="4525963"/>
          </a:xfrm>
        </p:spPr>
        <p:txBody>
          <a:bodyPr/>
          <a:lstStyle/>
          <a:p>
            <a:pPr marL="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chemeClr val="dk1"/>
                </a:solidFill>
                <a:latin typeface="Century Schoolbook"/>
              </a:rPr>
              <a:t>Для чего на губки тисков надевают </a:t>
            </a:r>
            <a:r>
              <a:rPr lang="ru-RU" sz="2800" b="1" i="1" dirty="0" err="1" smtClean="0">
                <a:solidFill>
                  <a:schemeClr val="dk1"/>
                </a:solidFill>
                <a:latin typeface="Century Schoolbook"/>
              </a:rPr>
              <a:t>нагубники</a:t>
            </a:r>
            <a:r>
              <a:rPr lang="ru-RU" sz="2800" b="1" i="1" dirty="0" smtClean="0">
                <a:solidFill>
                  <a:schemeClr val="dk1"/>
                </a:solidFill>
                <a:latin typeface="Century Schoolbook"/>
              </a:rPr>
              <a:t> из мягкого металла?</a:t>
            </a:r>
            <a:endParaRPr lang="ru-RU" sz="2800" dirty="0" smtClean="0">
              <a:solidFill>
                <a:schemeClr val="dk1"/>
              </a:solidFill>
              <a:latin typeface="Century Schoolbook"/>
            </a:endParaRPr>
          </a:p>
          <a:p>
            <a:endParaRPr lang="ru-RU" sz="2400" i="1" dirty="0" smtClean="0">
              <a:latin typeface="Georgia" pitchFamily="18" charset="0"/>
            </a:endParaRPr>
          </a:p>
          <a:p>
            <a:pPr marL="1008063" indent="-457200">
              <a:buFont typeface="+mj-lt"/>
              <a:buAutoNum type="arabicPeriod"/>
            </a:pPr>
            <a:r>
              <a:rPr lang="ru-RU" sz="2400" i="1" dirty="0" smtClean="0">
                <a:latin typeface="Georgia" pitchFamily="18" charset="0"/>
              </a:rPr>
              <a:t>Чтобы ограничить перемещение заготовки по виду насечек</a:t>
            </a:r>
          </a:p>
          <a:p>
            <a:pPr marL="1008063" indent="-457200">
              <a:buFont typeface="+mj-lt"/>
              <a:buAutoNum type="arabicPeriod"/>
            </a:pPr>
            <a:r>
              <a:rPr lang="ru-RU" sz="2400" i="1" dirty="0" smtClean="0">
                <a:latin typeface="Georgia" pitchFamily="18" charset="0"/>
              </a:rPr>
              <a:t>Чтобы предохранить заготовку от вмятин при  зажиме</a:t>
            </a:r>
          </a:p>
          <a:p>
            <a:pPr marL="1008063" indent="-457200">
              <a:buFont typeface="+mj-lt"/>
              <a:buAutoNum type="arabicPeriod"/>
            </a:pPr>
            <a:r>
              <a:rPr lang="ru-RU" sz="2400" i="1" dirty="0" smtClean="0">
                <a:latin typeface="Georgia" pitchFamily="18" charset="0"/>
              </a:rPr>
              <a:t>Чтобы заготовка была параллельно губкам</a:t>
            </a:r>
          </a:p>
          <a:p>
            <a:pPr marL="1008063" indent="-457200">
              <a:buFont typeface="+mj-lt"/>
              <a:buAutoNum type="arabicPeriod"/>
            </a:pPr>
            <a:endParaRPr lang="ru-RU" sz="2400" dirty="0" smtClean="0"/>
          </a:p>
          <a:p>
            <a:pPr marL="1077913" indent="355600">
              <a:buFont typeface="Calibri" pitchFamily="34" charset="0"/>
              <a:buChar char="–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3866" cy="114300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latin typeface="Georgia" pitchFamily="18" charset="0"/>
              </a:rPr>
              <a:t>Тест: «Опиливание металла" 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689119"/>
            <a:ext cx="7286676" cy="4525963"/>
          </a:xfrm>
        </p:spPr>
        <p:txBody>
          <a:bodyPr/>
          <a:lstStyle/>
          <a:p>
            <a:pPr marL="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dk1"/>
                </a:solidFill>
                <a:latin typeface="Georgia" pitchFamily="18" charset="0"/>
              </a:rPr>
              <a:t>Каким напильником ведут первичное опиливание пластмассы</a:t>
            </a:r>
            <a:endParaRPr lang="ru-RU" sz="2800" dirty="0" smtClean="0">
              <a:solidFill>
                <a:schemeClr val="dk1"/>
              </a:solidFill>
              <a:latin typeface="Georgia" pitchFamily="18" charset="0"/>
            </a:endParaRPr>
          </a:p>
          <a:p>
            <a:endParaRPr lang="ru-RU" sz="2400" i="1" dirty="0" smtClean="0">
              <a:latin typeface="Georgia" pitchFamily="18" charset="0"/>
            </a:endParaRPr>
          </a:p>
          <a:p>
            <a:pPr marL="1790700" indent="-357188">
              <a:buFont typeface="+mj-lt"/>
              <a:buAutoNum type="arabicPeriod"/>
            </a:pPr>
            <a:r>
              <a:rPr lang="ru-RU" sz="2400" i="1" dirty="0" smtClean="0">
                <a:latin typeface="Georgia" pitchFamily="18" charset="0"/>
              </a:rPr>
              <a:t>Бархатным</a:t>
            </a:r>
          </a:p>
          <a:p>
            <a:pPr marL="1790700" indent="-357188">
              <a:buFont typeface="+mj-lt"/>
              <a:buAutoNum type="arabicPeriod"/>
            </a:pPr>
            <a:r>
              <a:rPr lang="ru-RU" sz="2400" i="1" dirty="0" smtClean="0">
                <a:latin typeface="Georgia" pitchFamily="18" charset="0"/>
              </a:rPr>
              <a:t>Личным</a:t>
            </a:r>
            <a:endParaRPr lang="ru-RU" sz="2400" i="1" dirty="0" smtClean="0">
              <a:latin typeface="Georgia" pitchFamily="18" charset="0"/>
            </a:endParaRPr>
          </a:p>
          <a:p>
            <a:pPr marL="1790700" indent="-357188">
              <a:buFont typeface="+mj-lt"/>
              <a:buAutoNum type="arabicPeriod"/>
            </a:pPr>
            <a:r>
              <a:rPr lang="ru-RU" sz="2400" i="1" dirty="0" err="1" smtClean="0">
                <a:latin typeface="Georgia" pitchFamily="18" charset="0"/>
              </a:rPr>
              <a:t>Драчевым</a:t>
            </a:r>
            <a:endParaRPr lang="ru-RU" sz="2400" i="1" dirty="0" smtClean="0">
              <a:latin typeface="Georgia" pitchFamily="18" charset="0"/>
            </a:endParaRPr>
          </a:p>
          <a:p>
            <a:pPr marL="1008063" indent="-457200">
              <a:buFont typeface="+mj-lt"/>
              <a:buAutoNum type="arabicPeriod"/>
            </a:pPr>
            <a:endParaRPr lang="ru-RU" sz="2400" dirty="0" smtClean="0"/>
          </a:p>
          <a:p>
            <a:pPr marL="1077913" indent="355600">
              <a:buFont typeface="Calibri" pitchFamily="34" charset="0"/>
              <a:buChar char="–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3866" cy="1143000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b="1" dirty="0" smtClean="0">
                <a:solidFill>
                  <a:prstClr val="black"/>
                </a:solidFill>
                <a:latin typeface="Georgia" pitchFamily="18" charset="0"/>
                <a:ea typeface="+mn-ea"/>
                <a:cs typeface="+mn-cs"/>
              </a:rPr>
              <a:t>Инструктаж по технике безопасности</a:t>
            </a:r>
            <a:r>
              <a:rPr lang="ru-RU" sz="2800" dirty="0" smtClean="0">
                <a:solidFill>
                  <a:prstClr val="black"/>
                </a:solidFill>
                <a:latin typeface="Georgia" pitchFamily="18" charset="0"/>
                <a:ea typeface="+mn-ea"/>
                <a:cs typeface="+mn-cs"/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124744"/>
            <a:ext cx="7286676" cy="5328591"/>
          </a:xfrm>
        </p:spPr>
        <p:txBody>
          <a:bodyPr>
            <a:normAutofit fontScale="62500" lnSpcReduction="20000"/>
          </a:bodyPr>
          <a:lstStyle/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ru-RU" dirty="0" smtClean="0">
                <a:latin typeface="Georgia" pitchFamily="18" charset="0"/>
              </a:rPr>
              <a:t>При опиливании заготовка должна быть надёжно закреплена в тисках.</a:t>
            </a:r>
            <a:endParaRPr lang="ru-RU" sz="2400" dirty="0" smtClean="0">
              <a:latin typeface="Georgia" pitchFamily="18" charset="0"/>
            </a:endParaRP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ru-RU" dirty="0" smtClean="0">
                <a:latin typeface="Georgia" pitchFamily="18" charset="0"/>
              </a:rPr>
              <a:t>При опиливании заготовок с острыми кромками нельзя поджимать пальцы под напильник при его обратном ходе, это может привести к травме.</a:t>
            </a:r>
            <a:endParaRPr lang="ru-RU" sz="2400" dirty="0" smtClean="0">
              <a:latin typeface="Georgia" pitchFamily="18" charset="0"/>
            </a:endParaRP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ru-RU" dirty="0" smtClean="0">
                <a:latin typeface="Georgia" pitchFamily="18" charset="0"/>
              </a:rPr>
              <a:t>Стружку (опилки) разрешается убирать только щёткой- смёткой на совок.</a:t>
            </a:r>
            <a:endParaRPr lang="ru-RU" sz="2400" dirty="0" smtClean="0">
              <a:latin typeface="Georgia" pitchFamily="18" charset="0"/>
            </a:endParaRP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ru-RU" dirty="0" smtClean="0">
                <a:latin typeface="Georgia" pitchFamily="18" charset="0"/>
              </a:rPr>
              <a:t>После работы напильники необходимо очищать от опилок металлической щёткой.</a:t>
            </a:r>
            <a:endParaRPr lang="ru-RU" sz="2400" dirty="0" smtClean="0">
              <a:latin typeface="Georgia" pitchFamily="18" charset="0"/>
            </a:endParaRP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ru-RU" b="1" dirty="0" smtClean="0">
                <a:latin typeface="Georgia" pitchFamily="18" charset="0"/>
              </a:rPr>
              <a:t>Строго запрещается</a:t>
            </a:r>
            <a:r>
              <a:rPr lang="ru-RU" dirty="0" smtClean="0">
                <a:latin typeface="Georgia" pitchFamily="18" charset="0"/>
              </a:rPr>
              <a:t>:</a:t>
            </a:r>
            <a:endParaRPr lang="ru-RU" sz="2400" dirty="0" smtClean="0">
              <a:latin typeface="Georgia" pitchFamily="18" charset="0"/>
            </a:endParaRPr>
          </a:p>
          <a:p>
            <a:pPr lvl="0">
              <a:lnSpc>
                <a:spcPct val="120000"/>
              </a:lnSpc>
              <a:buFont typeface="Calibri" pitchFamily="34" charset="0"/>
              <a:buChar char="–"/>
            </a:pPr>
            <a:r>
              <a:rPr lang="ru-RU" dirty="0" smtClean="0">
                <a:latin typeface="Georgia" pitchFamily="18" charset="0"/>
              </a:rPr>
              <a:t>сдувать и  сбрасывать стружку обнажёнными руками;</a:t>
            </a:r>
            <a:endParaRPr lang="ru-RU" sz="2800" dirty="0" smtClean="0">
              <a:latin typeface="Georgia" pitchFamily="18" charset="0"/>
            </a:endParaRPr>
          </a:p>
          <a:p>
            <a:pPr lvl="0">
              <a:lnSpc>
                <a:spcPct val="120000"/>
              </a:lnSpc>
              <a:buFont typeface="Calibri" pitchFamily="34" charset="0"/>
              <a:buChar char="–"/>
            </a:pPr>
            <a:r>
              <a:rPr lang="ru-RU" dirty="0" smtClean="0">
                <a:latin typeface="Georgia" pitchFamily="18" charset="0"/>
              </a:rPr>
              <a:t>работать напильниками без рукояток или напильниками с треснутыми, расколотыми         рукоятками;</a:t>
            </a:r>
            <a:endParaRPr lang="ru-RU" sz="2800" dirty="0" smtClean="0">
              <a:latin typeface="Georgia" pitchFamily="18" charset="0"/>
            </a:endParaRPr>
          </a:p>
          <a:p>
            <a:pPr lvl="0">
              <a:lnSpc>
                <a:spcPct val="120000"/>
              </a:lnSpc>
              <a:buFont typeface="Calibri" pitchFamily="34" charset="0"/>
              <a:buChar char="–"/>
            </a:pPr>
            <a:r>
              <a:rPr lang="ru-RU" dirty="0" smtClean="0">
                <a:latin typeface="Georgia" pitchFamily="18" charset="0"/>
              </a:rPr>
              <a:t>ударять напильники о твёрдые предметы и друг о друга, класть напильники один на друго</a:t>
            </a:r>
            <a:r>
              <a:rPr lang="ru-RU" dirty="0" smtClean="0"/>
              <a:t>й.</a:t>
            </a:r>
            <a:endParaRPr lang="ru-RU" sz="2800" dirty="0" smtClean="0"/>
          </a:p>
          <a:p>
            <a:pPr marL="1008063" indent="-457200">
              <a:buFont typeface="+mj-lt"/>
              <a:buAutoNum type="arabicPeriod"/>
            </a:pPr>
            <a:endParaRPr lang="ru-RU" sz="2400" dirty="0" smtClean="0"/>
          </a:p>
          <a:p>
            <a:pPr marL="1077913" indent="355600">
              <a:buFont typeface="Calibri" pitchFamily="34" charset="0"/>
              <a:buChar char="–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643866" cy="114300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Практическая работа №21« Опиливание металлической заготовки напильником».</a:t>
            </a:r>
            <a:r>
              <a:rPr lang="ru-RU" sz="2400" dirty="0" smtClean="0">
                <a:ea typeface="Calibri"/>
                <a:cs typeface="Times New Roman"/>
              </a:rPr>
              <a:t/>
            </a:r>
            <a:br>
              <a:rPr lang="ru-RU" sz="2400" dirty="0" smtClean="0">
                <a:ea typeface="Calibri"/>
                <a:cs typeface="Times New Roman"/>
              </a:rPr>
            </a:br>
            <a:r>
              <a:rPr lang="ru-RU" sz="2800" dirty="0" smtClean="0">
                <a:solidFill>
                  <a:prstClr val="black"/>
                </a:solidFill>
                <a:latin typeface="Georgia" pitchFamily="18" charset="0"/>
                <a:ea typeface="+mn-ea"/>
                <a:cs typeface="+mn-cs"/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412776"/>
            <a:ext cx="7286676" cy="5040559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200" dirty="0" smtClean="0">
                <a:latin typeface="Georgia" pitchFamily="18" charset="0"/>
              </a:rPr>
              <a:t>Заполнить таблицу по приведенной форме.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200" dirty="0" smtClean="0">
                <a:latin typeface="Georgia" pitchFamily="18" charset="0"/>
              </a:rPr>
              <a:t>Измерить высоту образца металла.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200" dirty="0" smtClean="0">
                <a:latin typeface="Georgia" pitchFamily="18" charset="0"/>
              </a:rPr>
              <a:t>Выбрать напильник для грубой (черновой) обработки.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200" dirty="0" smtClean="0">
                <a:latin typeface="Georgia" pitchFamily="18" charset="0"/>
              </a:rPr>
              <a:t>Провести грубую обработку образца, одновременно подсчитывая число рабочих движений напильником.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200" dirty="0" smtClean="0">
                <a:latin typeface="Georgia" pitchFamily="18" charset="0"/>
              </a:rPr>
              <a:t>Определить толщину срезанного слоя металла.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200" dirty="0" smtClean="0">
                <a:latin typeface="Georgia" pitchFamily="18" charset="0"/>
              </a:rPr>
              <a:t>Повторить опыт с чистовой обработкой.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>
                <a:latin typeface="Georgia" pitchFamily="18" charset="0"/>
              </a:rPr>
              <a:t>Все полученные данные занести в таблицу. </a:t>
            </a:r>
          </a:p>
          <a:p>
            <a:pPr marL="1077913" indent="355600">
              <a:buFont typeface="Calibri" pitchFamily="34" charset="0"/>
              <a:buChar char="–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ock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block1</Template>
  <TotalTime>49</TotalTime>
  <Words>337</Words>
  <Application>Microsoft Office PowerPoint</Application>
  <PresentationFormat>Экран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block1</vt:lpstr>
      <vt:lpstr>Тестовое задание по технологии  6 класс Тема: «Опиливание заготовок из металла и пластмассы»    </vt:lpstr>
      <vt:lpstr>Тест: «Опиливание металла" </vt:lpstr>
      <vt:lpstr>Тест: «Опиливание металла" </vt:lpstr>
      <vt:lpstr>Тест: «Опиливание металла" </vt:lpstr>
      <vt:lpstr>Тест: «Опиливание металла" </vt:lpstr>
      <vt:lpstr>Тест: «Опиливание металла" </vt:lpstr>
      <vt:lpstr>Тест: «Опиливание металла" </vt:lpstr>
      <vt:lpstr>Инструктаж по технике безопасности.</vt:lpstr>
      <vt:lpstr>Практическая работа №21« Опиливание металлической заготовки напильником». .</vt:lpstr>
      <vt:lpstr>  .</vt:lpstr>
      <vt:lpstr>  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Тест: «Опиливание металла"</dc:title>
  <dc:creator>Домашний компьютер</dc:creator>
  <cp:lastModifiedBy>Домашний компьютер</cp:lastModifiedBy>
  <cp:revision>6</cp:revision>
  <dcterms:created xsi:type="dcterms:W3CDTF">2014-11-08T03:36:16Z</dcterms:created>
  <dcterms:modified xsi:type="dcterms:W3CDTF">2014-11-10T13:53:03Z</dcterms:modified>
</cp:coreProperties>
</file>