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6" r:id="rId3"/>
    <p:sldId id="258" r:id="rId4"/>
    <p:sldId id="262" r:id="rId5"/>
    <p:sldId id="263" r:id="rId6"/>
    <p:sldId id="267" r:id="rId7"/>
    <p:sldId id="264" r:id="rId8"/>
    <p:sldId id="268" r:id="rId9"/>
    <p:sldId id="265" r:id="rId10"/>
    <p:sldId id="269" r:id="rId11"/>
    <p:sldId id="270" r:id="rId12"/>
    <p:sldId id="274" r:id="rId13"/>
    <p:sldId id="275" r:id="rId14"/>
    <p:sldId id="276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 А класс</c:v>
                </c:pt>
                <c:pt idx="1">
                  <c:v>5 Б класс</c:v>
                </c:pt>
                <c:pt idx="2">
                  <c:v>5 В класс</c:v>
                </c:pt>
                <c:pt idx="3">
                  <c:v>5 Г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</c:v>
                </c:pt>
                <c:pt idx="1">
                  <c:v>18</c:v>
                </c:pt>
                <c:pt idx="2">
                  <c:v>18</c:v>
                </c:pt>
                <c:pt idx="3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 А класс</c:v>
                </c:pt>
                <c:pt idx="1">
                  <c:v>5 Б класс</c:v>
                </c:pt>
                <c:pt idx="2">
                  <c:v>5 В класс</c:v>
                </c:pt>
                <c:pt idx="3">
                  <c:v>5 Г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</c:ser>
        <c:shape val="box"/>
        <c:axId val="63518592"/>
        <c:axId val="63520128"/>
        <c:axId val="0"/>
      </c:bar3DChart>
      <c:catAx>
        <c:axId val="63518592"/>
        <c:scaling>
          <c:orientation val="minMax"/>
        </c:scaling>
        <c:axPos val="b"/>
        <c:tickLblPos val="nextTo"/>
        <c:crossAx val="63520128"/>
        <c:crosses val="autoZero"/>
        <c:auto val="1"/>
        <c:lblAlgn val="ctr"/>
        <c:lblOffset val="100"/>
      </c:catAx>
      <c:valAx>
        <c:axId val="63520128"/>
        <c:scaling>
          <c:orientation val="minMax"/>
        </c:scaling>
        <c:axPos val="l"/>
        <c:majorGridlines/>
        <c:numFmt formatCode="0%" sourceLinked="1"/>
        <c:tickLblPos val="nextTo"/>
        <c:crossAx val="63518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Выбирали учащиеся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 А класс</c:v>
                </c:pt>
                <c:pt idx="1">
                  <c:v>5 Б класс</c:v>
                </c:pt>
                <c:pt idx="2">
                  <c:v>5 В класс</c:v>
                </c:pt>
                <c:pt idx="3">
                  <c:v>5 Г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16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Назначил классный руководитель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 А класс</c:v>
                </c:pt>
                <c:pt idx="1">
                  <c:v>5 Б класс</c:v>
                </c:pt>
                <c:pt idx="2">
                  <c:v>5 В класс</c:v>
                </c:pt>
                <c:pt idx="3">
                  <c:v>5 Г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Остался с начальной школы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 А класс</c:v>
                </c:pt>
                <c:pt idx="1">
                  <c:v>5 Б класс</c:v>
                </c:pt>
                <c:pt idx="2">
                  <c:v>5 В класс</c:v>
                </c:pt>
                <c:pt idx="3">
                  <c:v>5 Г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знаю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 А класс</c:v>
                </c:pt>
                <c:pt idx="1">
                  <c:v>5 Б класс</c:v>
                </c:pt>
                <c:pt idx="2">
                  <c:v>5 В класс</c:v>
                </c:pt>
                <c:pt idx="3">
                  <c:v>5 Г класс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shape val="box"/>
        <c:axId val="63439232"/>
        <c:axId val="63440768"/>
        <c:axId val="0"/>
      </c:bar3DChart>
      <c:catAx>
        <c:axId val="63439232"/>
        <c:scaling>
          <c:orientation val="minMax"/>
        </c:scaling>
        <c:axPos val="b"/>
        <c:tickLblPos val="nextTo"/>
        <c:crossAx val="63440768"/>
        <c:crosses val="autoZero"/>
        <c:auto val="1"/>
        <c:lblAlgn val="ctr"/>
        <c:lblOffset val="100"/>
      </c:catAx>
      <c:valAx>
        <c:axId val="63440768"/>
        <c:scaling>
          <c:orientation val="minMax"/>
        </c:scaling>
        <c:axPos val="l"/>
        <c:majorGridlines/>
        <c:numFmt formatCode="General" sourceLinked="1"/>
        <c:tickLblPos val="nextTo"/>
        <c:crossAx val="63439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Помогает учителю, следит за дисциплиной, занимается важными делами, командует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 А класс</c:v>
                </c:pt>
                <c:pt idx="1">
                  <c:v>5 Б класс</c:v>
                </c:pt>
                <c:pt idx="2">
                  <c:v>5 В класс</c:v>
                </c:pt>
                <c:pt idx="3">
                  <c:v>5 Г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4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Носит журнал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 А класс</c:v>
                </c:pt>
                <c:pt idx="1">
                  <c:v>5 Б класс</c:v>
                </c:pt>
                <c:pt idx="2">
                  <c:v>5 В класс</c:v>
                </c:pt>
                <c:pt idx="3">
                  <c:v>5 Г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</c:v>
                </c:pt>
                <c:pt idx="2">
                  <c:v>16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знаю, ничего не делает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5 А класс</c:v>
                </c:pt>
                <c:pt idx="1">
                  <c:v>5 Б класс</c:v>
                </c:pt>
                <c:pt idx="2">
                  <c:v>5 В класс</c:v>
                </c:pt>
                <c:pt idx="3">
                  <c:v>5 Г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2</c:v>
                </c:pt>
                <c:pt idx="3">
                  <c:v>11</c:v>
                </c:pt>
              </c:numCache>
            </c:numRef>
          </c:val>
        </c:ser>
        <c:shape val="box"/>
        <c:axId val="63619840"/>
        <c:axId val="63621376"/>
        <c:axId val="0"/>
      </c:bar3DChart>
      <c:catAx>
        <c:axId val="63619840"/>
        <c:scaling>
          <c:orientation val="minMax"/>
        </c:scaling>
        <c:axPos val="b"/>
        <c:tickLblPos val="nextTo"/>
        <c:crossAx val="63621376"/>
        <c:crosses val="autoZero"/>
        <c:auto val="1"/>
        <c:lblAlgn val="ctr"/>
        <c:lblOffset val="100"/>
      </c:catAx>
      <c:valAx>
        <c:axId val="63621376"/>
        <c:scaling>
          <c:orientation val="minMax"/>
        </c:scaling>
        <c:axPos val="l"/>
        <c:majorGridlines/>
        <c:numFmt formatCode="General" sourceLinked="1"/>
        <c:tickLblPos val="nextTo"/>
        <c:crossAx val="63619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336702585777394"/>
          <c:y val="5.7662431440844E-2"/>
          <c:w val="0.34748492192101416"/>
          <c:h val="0.8846751371183120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34315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Проблемы и перспективы ученического самоуправления.</a:t>
            </a:r>
            <a:endParaRPr lang="ru-RU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786454"/>
            <a:ext cx="4786314" cy="1071546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Ступин Павел, 5 А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100398"/>
            <a:ext cx="8229600" cy="1828800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 быть старостой класса?</a:t>
            </a:r>
            <a:endParaRPr kumimoji="0" lang="ru-RU" sz="36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Предварительный вывод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Подавляющее большинство учеников не знают, чем занимается староста класса, какие у него права и обязанности. В некоторых случаях староста – всего лишь тот, кто отвечает за журнал.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Обязанности старосты класса </a:t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(по ответам старост 5-х классов):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1357298"/>
            <a:ext cx="9001188" cy="5257800"/>
          </a:xfrm>
        </p:spPr>
        <p:txBody>
          <a:bodyPr>
            <a:normAutofit/>
          </a:bodyPr>
          <a:lstStyle/>
          <a:p>
            <a:r>
              <a:rPr lang="ru-RU" dirty="0" smtClean="0"/>
              <a:t>- представляет класс на активе школы</a:t>
            </a:r>
          </a:p>
          <a:p>
            <a:r>
              <a:rPr lang="ru-RU" dirty="0" smtClean="0"/>
              <a:t>- передаёт информацию с заседания актива классу и классному руководителю</a:t>
            </a:r>
          </a:p>
          <a:p>
            <a:r>
              <a:rPr lang="ru-RU" dirty="0" smtClean="0"/>
              <a:t>- следит за правильной посадкой учеников в кабинете (в соответствии с тем, как рассадил классный руководитель)</a:t>
            </a:r>
          </a:p>
          <a:p>
            <a:r>
              <a:rPr lang="ru-RU" dirty="0" smtClean="0"/>
              <a:t>- дежурит по классу за тех, кто не вышел на дежурство </a:t>
            </a:r>
          </a:p>
          <a:p>
            <a:r>
              <a:rPr lang="ru-RU" dirty="0" smtClean="0"/>
              <a:t>- носит классный журнал, так как не выбран ответственный за журнал</a:t>
            </a:r>
          </a:p>
          <a:p>
            <a:r>
              <a:rPr lang="ru-RU" dirty="0" smtClean="0"/>
              <a:t>- принимает и сдаёт рапорт дежурства по школе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чём сами старосты видят «минусы» своего положения: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1428736"/>
            <a:ext cx="8786874" cy="4709160"/>
          </a:xfrm>
        </p:spPr>
        <p:txBody>
          <a:bodyPr/>
          <a:lstStyle/>
          <a:p>
            <a:r>
              <a:rPr lang="ru-RU" dirty="0" smtClean="0"/>
              <a:t>одноклассники могут завидовать </a:t>
            </a:r>
          </a:p>
          <a:p>
            <a:r>
              <a:rPr lang="ru-RU" dirty="0" smtClean="0"/>
              <a:t>старосту ругают за проступки всего класса </a:t>
            </a:r>
          </a:p>
          <a:p>
            <a:r>
              <a:rPr lang="ru-RU" dirty="0" smtClean="0"/>
              <a:t>всю ответственность за поведение класса, участие (и неучастие) в мероприятиях учителя кладут на плечи старост</a:t>
            </a:r>
          </a:p>
          <a:p>
            <a:r>
              <a:rPr lang="ru-RU" dirty="0" smtClean="0"/>
              <a:t>на общественную работу тратится личное время</a:t>
            </a:r>
          </a:p>
          <a:p>
            <a:r>
              <a:rPr lang="ru-RU" dirty="0" smtClean="0"/>
              <a:t>одноклассники часто считают, что староста не выполняет никакой полезной работы</a:t>
            </a:r>
          </a:p>
        </p:txBody>
      </p:sp>
      <p:pic>
        <p:nvPicPr>
          <p:cNvPr id="2050" name="Picture 2" descr="F:\ШКОЛА\картинки\простые для оформления\752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13" y="4857760"/>
            <a:ext cx="2666988" cy="200024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чём сами старосты видят «плюсы» своего положения: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709160"/>
          </a:xfrm>
        </p:spPr>
        <p:txBody>
          <a:bodyPr/>
          <a:lstStyle/>
          <a:p>
            <a:r>
              <a:rPr lang="ru-RU" dirty="0" smtClean="0"/>
              <a:t>некоторые учителя относятся с уважением как к наиболее ответственному ученику класса</a:t>
            </a:r>
          </a:p>
          <a:p>
            <a:r>
              <a:rPr lang="ru-RU" dirty="0" smtClean="0"/>
              <a:t>одноклассники относятся с уважением </a:t>
            </a:r>
          </a:p>
          <a:p>
            <a:r>
              <a:rPr lang="ru-RU" dirty="0" smtClean="0"/>
              <a:t>опыт принятия самостоятельных решений, ответственности </a:t>
            </a:r>
          </a:p>
          <a:p>
            <a:r>
              <a:rPr lang="ru-RU" dirty="0" smtClean="0"/>
              <a:t>возможность активно </a:t>
            </a:r>
          </a:p>
          <a:p>
            <a:pPr>
              <a:buNone/>
            </a:pPr>
            <a:r>
              <a:rPr lang="ru-RU" dirty="0" smtClean="0"/>
              <a:t>	участвовать в жизни класса </a:t>
            </a:r>
          </a:p>
          <a:p>
            <a:pPr>
              <a:buNone/>
            </a:pPr>
            <a:r>
              <a:rPr lang="ru-RU" dirty="0" smtClean="0"/>
              <a:t>	и всей школы </a:t>
            </a:r>
          </a:p>
          <a:p>
            <a:endParaRPr lang="ru-RU" dirty="0" smtClean="0"/>
          </a:p>
        </p:txBody>
      </p:sp>
      <p:pic>
        <p:nvPicPr>
          <p:cNvPr id="3074" name="Picture 2" descr="F:\ШКОЛА\картинки\простые для оформления\46996104_rebenok_lide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440003"/>
            <a:ext cx="3214678" cy="241799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Вывод: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709160"/>
          </a:xfrm>
        </p:spPr>
        <p:txBody>
          <a:bodyPr/>
          <a:lstStyle/>
          <a:p>
            <a:pPr marL="176213" indent="-39688">
              <a:buNone/>
            </a:pPr>
            <a:r>
              <a:rPr lang="ru-RU" dirty="0" smtClean="0"/>
              <a:t>Нужно информировать одноклассников о работе старосты, шире привлекать ребят к участию во внеклассных мероприятиях. Тогда активность самих учеников будет больше и работа старосты будет не формальной, а более значимой.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Перспективы работы: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" y="1142984"/>
            <a:ext cx="9144032" cy="5715016"/>
          </a:xfrm>
        </p:spPr>
        <p:txBody>
          <a:bodyPr>
            <a:noAutofit/>
          </a:bodyPr>
          <a:lstStyle/>
          <a:p>
            <a:pPr lvl="0"/>
            <a:r>
              <a:rPr lang="ru-RU" sz="2700" dirty="0" smtClean="0"/>
              <a:t>Объединить работу старост пятых классов по разработке «Памятки старосты класса» о правах и обязанностях старосты. </a:t>
            </a:r>
          </a:p>
          <a:p>
            <a:pPr lvl="0"/>
            <a:r>
              <a:rPr lang="ru-RU" sz="2700" dirty="0" smtClean="0"/>
              <a:t>Классным руководителям составлять план рассадки учащихся в кабинете вместе со старостой, совместно планировать внеурочные дела. </a:t>
            </a:r>
          </a:p>
          <a:p>
            <a:pPr lvl="0"/>
            <a:r>
              <a:rPr lang="ru-RU" sz="2700" dirty="0" smtClean="0"/>
              <a:t>Старостам классов активнее посещать Актив школы и сообщать информацию классу, привлекать класс к участию в общешкольных делах. </a:t>
            </a:r>
          </a:p>
          <a:p>
            <a:r>
              <a:rPr lang="ru-RU" sz="2700" dirty="0" smtClean="0"/>
              <a:t>Предложить </a:t>
            </a:r>
            <a:r>
              <a:rPr lang="ru-RU" sz="2700" dirty="0" smtClean="0"/>
              <a:t>педагогу-организатору организовать </a:t>
            </a:r>
            <a:r>
              <a:rPr lang="ru-RU" sz="2700" dirty="0" smtClean="0"/>
              <a:t>конкурс старост класса. Критерии конкурса могут разработать сами старосты на Активе школы.</a:t>
            </a:r>
            <a:endParaRPr lang="ru-RU" sz="2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2143116"/>
            <a:ext cx="7358114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79736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быть старостой?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500174"/>
            <a:ext cx="2866897" cy="3857652"/>
          </a:xfrm>
          <a:prstGeom prst="rect">
            <a:avLst/>
          </a:prstGeom>
        </p:spPr>
      </p:pic>
      <p:pic>
        <p:nvPicPr>
          <p:cNvPr id="6" name="Рисунок 5" descr="0_82bfc_57e5fd5f_X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571612"/>
            <a:ext cx="2857520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357166"/>
            <a:ext cx="3286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/>
          <a:lstStyle/>
          <a:p>
            <a:pPr marL="176213" marR="0" lvl="0" indent="-3968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lang="ru-RU" sz="3600" dirty="0" smtClean="0"/>
              <a:t>Выявить роль старосты класса в системе самоуправления школьников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F:\ШКОЛА\картинки\простые для оформления\0005_1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05650" y="4457700"/>
            <a:ext cx="2038350" cy="24003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Провести анкетирование учащихся 5-х классов.</a:t>
            </a:r>
          </a:p>
          <a:p>
            <a:r>
              <a:rPr lang="ru-RU" dirty="0" smtClean="0"/>
              <a:t>Выявить старост в 5 Б, 5 В и 5 Г классах и взять у них интервью.</a:t>
            </a:r>
          </a:p>
          <a:p>
            <a:r>
              <a:rPr lang="ru-RU" dirty="0" smtClean="0"/>
              <a:t>Написать мини-сочинение «Что значит быть старостой?»</a:t>
            </a:r>
          </a:p>
          <a:p>
            <a:r>
              <a:rPr lang="ru-RU" dirty="0" smtClean="0"/>
              <a:t>Обозначить плюсы и минусы в работе старосты </a:t>
            </a:r>
          </a:p>
          <a:p>
            <a:r>
              <a:rPr lang="ru-RU" dirty="0" smtClean="0"/>
              <a:t>Определить круг прав и обязанностей старосты класса </a:t>
            </a: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97370" y="571480"/>
            <a:ext cx="45492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Есть ли староста в вашем классе?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Предварительный вывод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 всех пятых классах есть старосты. Ученики классов знают своих старост. 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Каким образом </a:t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«появился» староста класса?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Предварительный вывод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Большинство пятиклассников сознательно выбирали старосту класса голосованием. Однако около трети учеников не приняли участие в голосовании по каким-то причинам и в некоторых классах решающее слово осталось за учителем.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Чем занимается староста в классе?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444</Words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Проблемы и перспективы ученического самоуправления.</vt:lpstr>
      <vt:lpstr>Слайд 2</vt:lpstr>
      <vt:lpstr>Слайд 3</vt:lpstr>
      <vt:lpstr>Слайд 4</vt:lpstr>
      <vt:lpstr>Есть ли староста в вашем классе?</vt:lpstr>
      <vt:lpstr>Предварительный вывод</vt:lpstr>
      <vt:lpstr>Каким образом  «появился» староста класса?</vt:lpstr>
      <vt:lpstr>Предварительный вывод</vt:lpstr>
      <vt:lpstr>Чем занимается староста в классе?</vt:lpstr>
      <vt:lpstr>Предварительный вывод</vt:lpstr>
      <vt:lpstr>Обязанности старосты класса  (по ответам старост 5-х классов):</vt:lpstr>
      <vt:lpstr>В чём сами старосты видят «минусы» своего положения:</vt:lpstr>
      <vt:lpstr>В чём сами старосты видят «плюсы» своего положения:</vt:lpstr>
      <vt:lpstr>Вывод:</vt:lpstr>
      <vt:lpstr>Перспективы работы: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aaa</dc:creator>
  <cp:lastModifiedBy>iru</cp:lastModifiedBy>
  <cp:revision>19</cp:revision>
  <dcterms:created xsi:type="dcterms:W3CDTF">2015-04-21T00:16:05Z</dcterms:created>
  <dcterms:modified xsi:type="dcterms:W3CDTF">2015-04-22T06:10:57Z</dcterms:modified>
</cp:coreProperties>
</file>