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83" r:id="rId5"/>
    <p:sldId id="287" r:id="rId6"/>
    <p:sldId id="297" r:id="rId7"/>
    <p:sldId id="288" r:id="rId8"/>
    <p:sldId id="285" r:id="rId9"/>
    <p:sldId id="286" r:id="rId10"/>
    <p:sldId id="279" r:id="rId11"/>
    <p:sldId id="296" r:id="rId12"/>
    <p:sldId id="281" r:id="rId13"/>
    <p:sldId id="291" r:id="rId14"/>
    <p:sldId id="290" r:id="rId15"/>
    <p:sldId id="292" r:id="rId16"/>
    <p:sldId id="293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8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4CAF-FF84-44E3-BF0D-E75A4553395F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CC79-8DDB-4BE0-BD85-F06D39AF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F807-070C-4C49-8477-E21EFBF84B24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9732-C5F7-47AC-ADCA-20E8F5EEC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5FCB-5CD0-424B-8450-8E0BB4A8D711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57A5-F154-4881-A6A7-348A93D2F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715E-FD7E-490F-8257-7C45E568764C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EBAA-DAF7-480B-8B57-BE52CCDD0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BE5B-0688-4EF5-8515-2E32B1CFDB5D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FDDB-2D3C-4149-AC16-BFD3053A1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8E5B-BA92-4FCF-9711-EC62AE5FEBB4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11C9-A857-4C42-94BA-B805B7BE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6A32-14AE-409D-B5BE-5543DC031ED8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8D9D-E426-4ADB-8FDB-7AD22ACCD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6612-6C31-43F7-A063-A503A93C6C6F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1D03-477C-4E58-969C-FC710193D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C1D9-225F-414E-9917-0B95D96D431D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5045-0370-4F81-B36A-3F19FF15F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62CF-0BCA-4415-86A5-4F659C68D5E4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6A1-D823-4F35-8F53-CF9E96FA9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BC71-88A2-4714-8B93-67D03A9DCA5D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8830-6EDB-4D92-9945-2942C344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6EFCC-AD10-4A93-B9C0-ABAACD84503F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4F4DB-8134-44FB-95C6-E68B72BD7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Урок геометрии 9 класс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Сафина Эльвира </a:t>
            </a:r>
            <a:r>
              <a:rPr lang="ru-RU" sz="2400" b="1" dirty="0" err="1" smtClean="0"/>
              <a:t>Насибулловна</a:t>
            </a:r>
            <a:endParaRPr lang="ru-RU" sz="2400" b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Учитель математики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МКОУ «</a:t>
            </a:r>
            <a:r>
              <a:rPr lang="ru-RU" sz="2400" b="1" dirty="0" err="1" smtClean="0"/>
              <a:t>Казёнская</a:t>
            </a:r>
            <a:r>
              <a:rPr lang="ru-RU" sz="2400" b="1" dirty="0" smtClean="0"/>
              <a:t> СОШ»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/>
              <a:t>Альменевского</a:t>
            </a:r>
            <a:r>
              <a:rPr lang="ru-RU" sz="2400" b="1" dirty="0" smtClean="0"/>
              <a:t> района</a:t>
            </a:r>
            <a:endParaRPr lang="en-US" sz="2400" b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uk-UA" b="1" dirty="0" err="1" smtClean="0"/>
              <a:t>Средняя</a:t>
            </a:r>
            <a:r>
              <a:rPr lang="uk-UA" b="1" dirty="0" smtClean="0"/>
              <a:t> </a:t>
            </a:r>
            <a:r>
              <a:rPr lang="uk-UA" b="1" dirty="0" err="1" smtClean="0"/>
              <a:t>линия</a:t>
            </a:r>
            <a:r>
              <a:rPr lang="uk-UA" b="1" dirty="0" smtClean="0"/>
              <a:t> </a:t>
            </a:r>
            <a:r>
              <a:rPr lang="uk-UA" b="1" dirty="0" err="1" smtClean="0"/>
              <a:t>трапеции</a:t>
            </a:r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Устное решение задач</a:t>
            </a:r>
            <a:r>
              <a:rPr lang="en-US" dirty="0" smtClean="0"/>
              <a:t> </a:t>
            </a:r>
            <a:r>
              <a:rPr lang="ru-RU" dirty="0" smtClean="0"/>
              <a:t>№ 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В              14              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M                    ?                       N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                                                      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ru-RU" dirty="0" smtClean="0"/>
              <a:t>18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dirty="0" smtClean="0"/>
              <a:t>MN = </a:t>
            </a:r>
            <a:r>
              <a:rPr lang="ru-RU" dirty="0" smtClean="0"/>
              <a:t>1</a:t>
            </a:r>
            <a:r>
              <a:rPr lang="en-US" dirty="0" smtClean="0"/>
              <a:t>6 </a:t>
            </a:r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8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71604" y="264318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8563" y="3464719"/>
            <a:ext cx="221457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179091" y="3036091"/>
            <a:ext cx="2143140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00" y="4857760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85852" y="3786190"/>
            <a:ext cx="40005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85852" y="3143248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00100" y="4214818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643438" y="2928934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714876" y="3143248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357818" y="3929066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429256" y="4143380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Устное решение задач</a:t>
            </a:r>
          </a:p>
          <a:p>
            <a:pPr>
              <a:buNone/>
            </a:pPr>
            <a:r>
              <a:rPr lang="ru-RU" dirty="0" smtClean="0"/>
              <a:t>№ 2.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en-US" dirty="0" smtClean="0"/>
              <a:t>  B                        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9            11                    BC - 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H            L                    K           AD -</a:t>
            </a:r>
            <a:r>
              <a:rPr lang="ru-RU" dirty="0" smtClean="0"/>
              <a:t> 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A                                        D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dirty="0" smtClean="0"/>
              <a:t>BC = 18,  AD = 22.</a:t>
            </a: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4480" y="2714620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50001" y="3750471"/>
            <a:ext cx="250033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107521" y="3464719"/>
            <a:ext cx="250033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85852" y="5214950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00166" y="4000504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1357290" y="2714620"/>
            <a:ext cx="2500330" cy="242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00166" y="3143248"/>
            <a:ext cx="42862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28728" y="3357562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85852" y="4357694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14414" y="4500570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3929058" y="3214686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4429124" y="435769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Устное решение задач</a:t>
            </a:r>
          </a:p>
          <a:p>
            <a:pPr>
              <a:buNone/>
            </a:pPr>
            <a:r>
              <a:rPr lang="ru-RU" dirty="0" smtClean="0"/>
              <a:t>№ 3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В              </a:t>
            </a:r>
            <a:r>
              <a:rPr lang="en-US" dirty="0" smtClean="0"/>
              <a:t>      </a:t>
            </a:r>
            <a:r>
              <a:rPr lang="ru-RU" dirty="0" smtClean="0"/>
              <a:t>             С</a:t>
            </a:r>
            <a:r>
              <a:rPr lang="en-US" dirty="0" smtClean="0"/>
              <a:t>         AB = 16cm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                    CD = 18 cm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M                    15                   N  P</a:t>
            </a:r>
            <a:r>
              <a:rPr lang="en-US" sz="1600" dirty="0" smtClean="0"/>
              <a:t>ABCD </a:t>
            </a:r>
            <a:r>
              <a:rPr lang="en-US" dirty="0" smtClean="0"/>
              <a:t>= 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                                                      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64 см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71604" y="264318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8563" y="3464719"/>
            <a:ext cx="221457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179091" y="3036091"/>
            <a:ext cx="2143140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00" y="4857760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85852" y="3786190"/>
            <a:ext cx="40005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85852" y="3143248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00100" y="4214818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643438" y="2928934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714876" y="3143248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357818" y="3929066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429256" y="4143380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Самостоятельная работа</a:t>
            </a:r>
          </a:p>
          <a:p>
            <a:endParaRPr lang="ru-RU" dirty="0" smtClean="0"/>
          </a:p>
          <a:p>
            <a:r>
              <a:rPr lang="en-US" sz="3600" b="1" dirty="0" smtClean="0"/>
              <a:t>  </a:t>
            </a:r>
            <a:r>
              <a:rPr lang="ru-RU" sz="3600" b="1" dirty="0" smtClean="0"/>
              <a:t>На «3»</a:t>
            </a:r>
          </a:p>
          <a:p>
            <a:r>
              <a:rPr lang="en-US" dirty="0" smtClean="0"/>
              <a:t>  </a:t>
            </a:r>
            <a:r>
              <a:rPr lang="ru-RU" sz="3600" b="1" dirty="0" smtClean="0"/>
              <a:t>На «4»</a:t>
            </a:r>
            <a:endParaRPr lang="ru-RU" b="1" dirty="0" smtClean="0"/>
          </a:p>
          <a:p>
            <a:r>
              <a:rPr lang="en-US" dirty="0" smtClean="0"/>
              <a:t>  </a:t>
            </a:r>
            <a:r>
              <a:rPr lang="ru-RU" sz="3600" b="1" dirty="0" smtClean="0"/>
              <a:t>На «5»</a:t>
            </a:r>
            <a:endParaRPr lang="ru-RU" b="1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7358082" y="5429264"/>
            <a:ext cx="785818" cy="571504"/>
          </a:xfrm>
          <a:prstGeom prst="actionButtonEn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1000100" y="2857496"/>
            <a:ext cx="285752" cy="285752"/>
          </a:xfrm>
          <a:prstGeom prst="actionButtonForwardNex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00100" y="3571876"/>
            <a:ext cx="285752" cy="285752"/>
          </a:xfrm>
          <a:prstGeom prst="actionButtonForwardNex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I:\картинки\0b330c21ec89b33d386ed69460b4537e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92420"/>
            <a:ext cx="2143140" cy="22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Самостоятельная работа</a:t>
            </a:r>
          </a:p>
          <a:p>
            <a:pPr>
              <a:buNone/>
            </a:pPr>
            <a:r>
              <a:rPr lang="ru-RU" dirty="0" smtClean="0"/>
              <a:t>№ 1.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B                         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M              12              N                BC =  9 cm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15</a:t>
            </a:r>
          </a:p>
          <a:p>
            <a:pPr>
              <a:buNone/>
            </a:pPr>
            <a:r>
              <a:rPr lang="en-US" dirty="0" smtClean="0"/>
              <a:t>  A                                       D</a:t>
            </a: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43042" y="2714620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50001" y="3679033"/>
            <a:ext cx="235745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107521" y="3464719"/>
            <a:ext cx="235745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14414" y="5072074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8728" y="3857628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4414" y="4214818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28" y="3071810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786182" y="3000372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929058" y="3214686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214810" y="4143380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357686" y="4357694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7572396" y="5643578"/>
            <a:ext cx="71438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I:\картин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929066"/>
            <a:ext cx="1143001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</a:t>
            </a:r>
          </a:p>
          <a:p>
            <a:pPr>
              <a:buNone/>
            </a:pPr>
            <a:r>
              <a:rPr lang="ru-RU" dirty="0" smtClean="0"/>
              <a:t>№ 2</a:t>
            </a:r>
          </a:p>
          <a:p>
            <a:pPr>
              <a:buNone/>
            </a:pPr>
            <a:r>
              <a:rPr lang="en-US" dirty="0" smtClean="0"/>
              <a:t>        B                        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?</a:t>
            </a:r>
            <a:r>
              <a:rPr lang="en-US" dirty="0" smtClean="0"/>
              <a:t>                           MN = 5,5   </a:t>
            </a:r>
          </a:p>
          <a:p>
            <a:pPr>
              <a:buNone/>
            </a:pPr>
            <a:r>
              <a:rPr lang="en-US" dirty="0" smtClean="0"/>
              <a:t>      4                                    5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A                                          D</a:t>
            </a: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4480" y="264318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29390" y="4000504"/>
            <a:ext cx="257097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14480" y="5286388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3286116" y="3286124"/>
            <a:ext cx="2643206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643174" y="271462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821769" y="267890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71604" y="378619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71604" y="407194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714480" y="500063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714480" y="3929066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Управляющая кнопка: назад 33">
            <a:hlinkClick r:id="rId2" action="ppaction://hlinksldjump" highlightClick="1"/>
          </p:cNvPr>
          <p:cNvSpPr/>
          <p:nvPr/>
        </p:nvSpPr>
        <p:spPr>
          <a:xfrm>
            <a:off x="7500958" y="5572140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I:\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071942"/>
            <a:ext cx="1071563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</a:p>
          <a:p>
            <a:pPr>
              <a:buNone/>
            </a:pPr>
            <a:r>
              <a:rPr lang="ru-RU" dirty="0" smtClean="0"/>
              <a:t>№ 3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en-US" dirty="0" smtClean="0"/>
              <a:t>            4</a:t>
            </a:r>
          </a:p>
          <a:p>
            <a:pPr>
              <a:buNone/>
            </a:pPr>
            <a:r>
              <a:rPr lang="en-US" dirty="0" smtClean="0"/>
              <a:t>              B                          C             MN = 7 + 3√</a:t>
            </a:r>
            <a:r>
              <a:rPr lang="en-US" sz="2800" dirty="0" smtClean="0"/>
              <a:t>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12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45                       30</a:t>
            </a:r>
          </a:p>
          <a:p>
            <a:pPr>
              <a:buNone/>
            </a:pPr>
            <a:r>
              <a:rPr lang="en-US" dirty="0" smtClean="0"/>
              <a:t>        A                                            D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4480" y="5572140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28860" y="3429000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000100" y="4143380"/>
            <a:ext cx="214314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000496" y="3857628"/>
            <a:ext cx="2214578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1500166" y="5072074"/>
            <a:ext cx="785818" cy="1285884"/>
          </a:xfrm>
          <a:prstGeom prst="arc">
            <a:avLst>
              <a:gd name="adj1" fmla="val 16200000"/>
              <a:gd name="adj2" fmla="val 204209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6608419">
            <a:off x="5311186" y="5155383"/>
            <a:ext cx="695109" cy="810925"/>
          </a:xfrm>
          <a:prstGeom prst="arc">
            <a:avLst>
              <a:gd name="adj1" fmla="val 15858188"/>
              <a:gd name="adj2" fmla="val 192058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5300454">
            <a:off x="5259339" y="5008449"/>
            <a:ext cx="607492" cy="88351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74" y="4929198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43504" y="4929198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072462" y="3357562"/>
            <a:ext cx="21431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назад 21">
            <a:hlinkClick r:id="rId2" action="ppaction://hlinksldjump" highlightClick="1"/>
          </p:cNvPr>
          <p:cNvSpPr/>
          <p:nvPr/>
        </p:nvSpPr>
        <p:spPr>
          <a:xfrm>
            <a:off x="7500958" y="5643578"/>
            <a:ext cx="64294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I:\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000504"/>
            <a:ext cx="1071563" cy="150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836613"/>
            <a:ext cx="8229600" cy="1368425"/>
          </a:xfrm>
        </p:spPr>
        <p:txBody>
          <a:bodyPr/>
          <a:lstStyle/>
          <a:p>
            <a:r>
              <a:rPr lang="ru-RU" dirty="0" smtClean="0"/>
              <a:t>           Домашнее задание:</a:t>
            </a:r>
            <a:endParaRPr lang="uk-UA" dirty="0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2349500"/>
            <a:ext cx="7715250" cy="3506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Решить № 793, № 798, № 799 из учебника п. 85</a:t>
            </a:r>
            <a:endParaRPr lang="uk-UA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Творческое задание : составить тест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« Трапеция. Средняя линия трапеции» из 6 заданий с выбором одного  правильного ответа ( выполняется по желанию учащегося; дополнительная оценка)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dirty="0" smtClean="0"/>
          </a:p>
        </p:txBody>
      </p:sp>
      <p:pic>
        <p:nvPicPr>
          <p:cNvPr id="2050" name="Picture 2" descr="I:\картинки\up_och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2000264" cy="14820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Тема:  «Средняя линия     трапеции»</a:t>
            </a:r>
          </a:p>
          <a:p>
            <a:pPr>
              <a:buFont typeface="Arial" charset="0"/>
              <a:buNone/>
            </a:pPr>
            <a:r>
              <a:rPr lang="ru-RU" dirty="0" smtClean="0"/>
              <a:t>Цель:  </a:t>
            </a:r>
          </a:p>
          <a:p>
            <a:r>
              <a:rPr lang="ru-RU" dirty="0" smtClean="0"/>
              <a:t>Ввести понятие средней линии трапеции;</a:t>
            </a:r>
          </a:p>
          <a:p>
            <a:r>
              <a:rPr lang="ru-RU" dirty="0" smtClean="0"/>
              <a:t>Рассмотреть теорему о средней линии трапеции;</a:t>
            </a:r>
          </a:p>
          <a:p>
            <a:r>
              <a:rPr lang="ru-RU" dirty="0" smtClean="0"/>
              <a:t>Уметь применять эти знания при решении задач на использование свойств средней линии трапеции.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Заполни пропуски в решении</a:t>
            </a:r>
          </a:p>
          <a:p>
            <a:pPr>
              <a:buNone/>
            </a:pPr>
            <a:r>
              <a:rPr lang="ru-RU" sz="2400" i="1" dirty="0" smtClean="0"/>
              <a:t>Дано</a:t>
            </a:r>
            <a:r>
              <a:rPr lang="ru-RU" sz="2400" dirty="0" smtClean="0"/>
              <a:t>: АВС</a:t>
            </a:r>
            <a:r>
              <a:rPr lang="en-US" sz="2400" dirty="0" smtClean="0"/>
              <a:t>D</a:t>
            </a:r>
            <a:r>
              <a:rPr lang="ru-RU" sz="2400" dirty="0" smtClean="0"/>
              <a:t> –параллелограмм, Е </a:t>
            </a:r>
            <a:r>
              <a:rPr lang="el-GR" sz="2400" dirty="0" smtClean="0"/>
              <a:t>ϵ</a:t>
            </a:r>
            <a:r>
              <a:rPr lang="ru-RU" sz="2400" dirty="0" smtClean="0"/>
              <a:t> АВ, АЕ : ЕВ = 3 : 2,</a:t>
            </a:r>
          </a:p>
          <a:p>
            <a:pPr>
              <a:buNone/>
            </a:pPr>
            <a:r>
              <a:rPr lang="ru-RU" sz="2400" dirty="0" smtClean="0"/>
              <a:t> а = АВ,   </a:t>
            </a:r>
            <a:r>
              <a:rPr lang="en-US" sz="2400" dirty="0" smtClean="0"/>
              <a:t>b = AD.</a:t>
            </a:r>
          </a:p>
          <a:p>
            <a:pPr>
              <a:buNone/>
            </a:pPr>
            <a:r>
              <a:rPr lang="ru-RU" sz="2400" i="1" dirty="0" smtClean="0"/>
              <a:t>Выразить</a:t>
            </a:r>
            <a:r>
              <a:rPr lang="ru-RU" sz="2400" dirty="0" smtClean="0"/>
              <a:t> АО и СЕ через а  и  </a:t>
            </a:r>
            <a:r>
              <a:rPr lang="en-US" sz="2400" dirty="0" smtClean="0"/>
              <a:t>b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i="1" dirty="0" smtClean="0"/>
              <a:t>Решение</a:t>
            </a:r>
            <a:r>
              <a:rPr lang="ru-RU" sz="2400" dirty="0" smtClean="0"/>
              <a:t>: АО =  ½ АС,  АС = а + </a:t>
            </a:r>
            <a:r>
              <a:rPr lang="en-US" sz="2400" dirty="0" smtClean="0"/>
              <a:t> b</a:t>
            </a:r>
            <a:r>
              <a:rPr lang="ru-RU" sz="2400" dirty="0" smtClean="0"/>
              <a:t>, тогда АО = …….</a:t>
            </a:r>
          </a:p>
          <a:p>
            <a:pPr>
              <a:buNone/>
            </a:pPr>
            <a:r>
              <a:rPr lang="ru-RU" sz="2400" dirty="0" smtClean="0"/>
              <a:t>СЕ = СВ + ВЕ. Так как АЕ : ЕВ = 3 : 2, то ЕВ = ⅖ АВ, поэтому ВЕ = ….  Следовательно, СЕ = ….</a:t>
            </a:r>
          </a:p>
          <a:p>
            <a:pPr>
              <a:buNone/>
            </a:pPr>
            <a:r>
              <a:rPr lang="ru-RU" sz="2400" i="1" dirty="0" smtClean="0"/>
              <a:t>Ответ</a:t>
            </a:r>
            <a:r>
              <a:rPr lang="ru-RU" sz="2400" dirty="0" smtClean="0"/>
              <a:t>: АО = …;    СЕ = ….   .</a:t>
            </a:r>
          </a:p>
          <a:p>
            <a:pPr>
              <a:buNone/>
            </a:pPr>
            <a:r>
              <a:rPr lang="ru-RU" sz="2400" dirty="0" smtClean="0"/>
              <a:t>                                    В                                            С</a:t>
            </a:r>
          </a:p>
          <a:p>
            <a:pPr>
              <a:buNone/>
            </a:pPr>
            <a:r>
              <a:rPr lang="ru-RU" sz="2400" dirty="0" smtClean="0"/>
              <a:t>                                  Е                    О</a:t>
            </a:r>
          </a:p>
          <a:p>
            <a:pPr>
              <a:buNone/>
            </a:pPr>
            <a:r>
              <a:rPr lang="ru-RU" sz="2400" dirty="0" smtClean="0"/>
              <a:t>                                      а</a:t>
            </a:r>
          </a:p>
          <a:p>
            <a:pPr>
              <a:buNone/>
            </a:pPr>
            <a:r>
              <a:rPr lang="ru-RU" sz="2400" dirty="0" smtClean="0"/>
              <a:t>                               </a:t>
            </a:r>
            <a:r>
              <a:rPr lang="en-US" sz="2400" dirty="0" smtClean="0"/>
              <a:t>A </a:t>
            </a:r>
            <a:r>
              <a:rPr lang="ru-RU" sz="2400" dirty="0" smtClean="0"/>
              <a:t>                 </a:t>
            </a:r>
            <a:r>
              <a:rPr lang="en-US" sz="2400" dirty="0" smtClean="0"/>
              <a:t> b                      D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57224" y="192880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57290" y="18573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8860" y="18573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28794" y="185736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85984" y="228599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28926" y="228599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71934" y="235743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3438" y="228599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43108" y="27146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71802" y="27146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14744" y="27146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48" y="271462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86314" y="271462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857884" y="271462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00232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14678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57686" y="357187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142976" y="357187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85786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00166" y="31432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071670" y="31432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араллелограмм 48"/>
          <p:cNvSpPr/>
          <p:nvPr/>
        </p:nvSpPr>
        <p:spPr>
          <a:xfrm>
            <a:off x="3143240" y="4572008"/>
            <a:ext cx="3143272" cy="142876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500430" y="4572008"/>
            <a:ext cx="2428892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143240" y="4572008"/>
            <a:ext cx="3143272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143240" y="5286388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3357554" y="4572008"/>
            <a:ext cx="292895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2607455" y="5107793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214678" y="6000768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357554" y="535782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357686" y="571501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Упростите выражение:</a:t>
            </a:r>
          </a:p>
          <a:p>
            <a:pPr>
              <a:buNone/>
            </a:pPr>
            <a:r>
              <a:rPr lang="ru-RU" dirty="0" smtClean="0"/>
              <a:t>  а) – 0,5 ( 12 а );        б) 2,5 </a:t>
            </a:r>
            <a:r>
              <a:rPr lang="en-US" dirty="0" smtClean="0"/>
              <a:t>b – 1.7  b 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в) 3 (с + </a:t>
            </a:r>
            <a:r>
              <a:rPr lang="ru-RU" dirty="0" err="1" smtClean="0"/>
              <a:t>р</a:t>
            </a:r>
            <a:r>
              <a:rPr lang="ru-RU" dirty="0" smtClean="0"/>
              <a:t> ) – 5 </a:t>
            </a:r>
            <a:r>
              <a:rPr lang="ru-RU" dirty="0" err="1" smtClean="0"/>
              <a:t>р</a:t>
            </a:r>
            <a:r>
              <a:rPr lang="ru-RU" dirty="0" smtClean="0"/>
              <a:t>;</a:t>
            </a:r>
            <a:r>
              <a:rPr lang="en-US" dirty="0" smtClean="0"/>
              <a:t>     </a:t>
            </a:r>
            <a:r>
              <a:rPr lang="ru-RU" dirty="0" smtClean="0"/>
              <a:t>г)</a:t>
            </a:r>
            <a:r>
              <a:rPr lang="en-US" dirty="0" smtClean="0"/>
              <a:t>2(5p – 3q) – 3(3p – 2q)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Решение: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- 0,5(12а) = (- 0,5 * 12) а = - 6а</a:t>
            </a:r>
          </a:p>
          <a:p>
            <a:pPr>
              <a:buNone/>
            </a:pPr>
            <a:r>
              <a:rPr lang="ru-RU" dirty="0" smtClean="0"/>
              <a:t>б) 2,5</a:t>
            </a:r>
            <a:r>
              <a:rPr lang="en-US" dirty="0" smtClean="0"/>
              <a:t>b – 1,7b = (2,5 – 1,7)b = 0,8b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en-US" dirty="0" smtClean="0"/>
              <a:t>3c – 2p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г) </a:t>
            </a:r>
            <a:r>
              <a:rPr lang="en-US" dirty="0" smtClean="0"/>
              <a:t>p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28926" y="15001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14287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43702" y="15001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57356" y="20716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28860" y="207167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71868" y="20716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72066" y="20716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22" y="207167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072330" y="20716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929586" y="20716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57422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00628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00760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14480" y="37861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86050" y="37861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072066" y="37861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215074" y="37861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357290" y="442913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14546" y="44291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142976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Средняя линия треугольника - это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28662" y="2643182"/>
            <a:ext cx="3786214" cy="292895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85918" y="4000504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3714744" y="4000504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6"/>
            <a:endCxn id="7" idx="6"/>
          </p:cNvCxnSpPr>
          <p:nvPr/>
        </p:nvCxnSpPr>
        <p:spPr>
          <a:xfrm>
            <a:off x="2000232" y="4143380"/>
            <a:ext cx="17145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214546" y="3143248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285852" y="4714884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3071802" y="3143248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3214678" y="3357562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4000496" y="4572008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4071934" y="4786322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1538" y="3500438"/>
            <a:ext cx="571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800" dirty="0" smtClean="0"/>
              <a:t>M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000496" y="37147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Средняя линия треугольника обладает свойством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57290" y="2500306"/>
            <a:ext cx="3000396" cy="285752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1"/>
            <a:endCxn id="4" idx="5"/>
          </p:cNvCxnSpPr>
          <p:nvPr/>
        </p:nvCxnSpPr>
        <p:spPr>
          <a:xfrm rot="10800000" flipH="1">
            <a:off x="2107389" y="3929066"/>
            <a:ext cx="150019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728" y="350043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42900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3571868" y="385762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00232" y="3857628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714612" y="20716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1538" y="521495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9124" y="507207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86380" y="264318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MN || AB</a:t>
            </a:r>
          </a:p>
          <a:p>
            <a:r>
              <a:rPr lang="en-US" sz="3200" dirty="0" smtClean="0"/>
              <a:t>MN = ½ AB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любом треугольнике можно построить …. средние линии.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57290" y="2643182"/>
            <a:ext cx="4000528" cy="285752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1"/>
            <a:endCxn id="4" idx="5"/>
          </p:cNvCxnSpPr>
          <p:nvPr/>
        </p:nvCxnSpPr>
        <p:spPr>
          <a:xfrm rot="10800000" flipH="1">
            <a:off x="2357422" y="4071942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1"/>
            <a:endCxn id="4" idx="3"/>
          </p:cNvCxnSpPr>
          <p:nvPr/>
        </p:nvCxnSpPr>
        <p:spPr>
          <a:xfrm rot="10800000" flipH="1" flipV="1">
            <a:off x="2357422" y="4071942"/>
            <a:ext cx="1000132" cy="1428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5"/>
            <a:endCxn id="4" idx="3"/>
          </p:cNvCxnSpPr>
          <p:nvPr/>
        </p:nvCxnSpPr>
        <p:spPr>
          <a:xfrm flipH="1">
            <a:off x="3357554" y="4071942"/>
            <a:ext cx="1000132" cy="1428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285984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6248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86116" y="5429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57356" y="385762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2" y="378619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071802" y="56435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2976" y="12858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 средней линии трапеции</a:t>
            </a:r>
          </a:p>
          <a:p>
            <a:pPr>
              <a:buNone/>
            </a:pPr>
            <a:r>
              <a:rPr lang="ru-RU" dirty="0" smtClean="0"/>
              <a:t>Средней линией трапеции называется отрезок, соединяющий середины её боковых сторон.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B                         C</a:t>
            </a:r>
          </a:p>
          <a:p>
            <a:pPr>
              <a:buNone/>
            </a:pPr>
            <a:r>
              <a:rPr lang="en-US" dirty="0" smtClean="0"/>
              <a:t>                              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                                              D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4480" y="3429000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50001" y="4107661"/>
            <a:ext cx="214314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500430" y="3786190"/>
            <a:ext cx="2143140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8662" y="5572140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57290" y="4429132"/>
            <a:ext cx="314327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28" y="3786190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71538" y="4857760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857620" y="3714752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000496" y="3857628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572000" y="471488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4714876" y="485776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00562" y="407194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N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14942" y="3500438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MN –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средняя линия трапеции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24" y="414338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M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285852" y="435769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29124" y="435769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5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15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5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5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15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15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15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№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4" y="831850"/>
            <a:ext cx="7786715" cy="53117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Теорема о средней линии трапеции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     </a:t>
            </a:r>
            <a:r>
              <a:rPr lang="en-US" sz="2800" b="1" dirty="0" smtClean="0"/>
              <a:t>B</a:t>
            </a:r>
            <a:r>
              <a:rPr lang="ru-RU" sz="2800" b="1" dirty="0" smtClean="0"/>
              <a:t>                              </a:t>
            </a:r>
            <a:r>
              <a:rPr lang="en-US" sz="2800" b="1" dirty="0" smtClean="0"/>
              <a:t>C</a:t>
            </a:r>
            <a:r>
              <a:rPr lang="ru-RU" sz="2800" b="1" dirty="0" smtClean="0"/>
              <a:t>       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              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                                         N </a:t>
            </a:r>
            <a:r>
              <a:rPr lang="en-US" sz="2800" b="1" dirty="0" smtClean="0">
                <a:solidFill>
                  <a:schemeClr val="tx2"/>
                </a:solidFill>
              </a:rPr>
              <a:t>   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6431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71604" y="264318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42844" y="3500438"/>
            <a:ext cx="228601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00100" y="4929198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250397" y="3178967"/>
            <a:ext cx="228601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85852" y="3714752"/>
            <a:ext cx="307183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214414" y="364331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364331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357290" y="3071810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71538" y="414338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3857620" y="292893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3929058" y="3143248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4429124" y="4000504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4500562" y="4143380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348" y="48577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00628" y="471488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14810" y="1428737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Средняя линия трапеции параллельна основаниям и равна их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</a:rPr>
              <a:t>полусумме</a:t>
            </a:r>
            <a:endParaRPr lang="ru-RU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066" y="307181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MN || BC, MN || AD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2) MN =</a:t>
            </a:r>
            <a:r>
              <a:rPr lang="en-US" sz="2400" b="1" dirty="0" smtClean="0">
                <a:solidFill>
                  <a:srgbClr val="FF0000"/>
                </a:solidFill>
              </a:rPr>
              <a:t> ½</a:t>
            </a:r>
            <a:r>
              <a:rPr lang="en-US" sz="2400" b="1" dirty="0" smtClean="0">
                <a:solidFill>
                  <a:srgbClr val="FF0000"/>
                </a:solidFill>
              </a:rPr>
              <a:t> (AD+BC)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математи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989</TotalTime>
  <Words>605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математика</vt:lpstr>
      <vt:lpstr>Средняя линия трапеции</vt:lpstr>
      <vt:lpstr>Слайд 2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№ 10</vt:lpstr>
      <vt:lpstr>№ 11</vt:lpstr>
      <vt:lpstr>№ 12</vt:lpstr>
      <vt:lpstr>№ 13</vt:lpstr>
      <vt:lpstr>№ 14</vt:lpstr>
      <vt:lpstr>           Домашнее задание:</vt:lpstr>
    </vt:vector>
  </TitlesOfParts>
  <Company>School 114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Завуч</dc:creator>
  <cp:keywords/>
  <dc:description/>
  <cp:lastModifiedBy>Данил</cp:lastModifiedBy>
  <cp:revision>65</cp:revision>
  <dcterms:created xsi:type="dcterms:W3CDTF">2012-11-14T12:44:48Z</dcterms:created>
  <dcterms:modified xsi:type="dcterms:W3CDTF">2011-02-22T17:24:12Z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