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346" r:id="rId4"/>
    <p:sldId id="349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9" r:id="rId23"/>
    <p:sldId id="347" r:id="rId24"/>
    <p:sldId id="3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88" d="100"/>
          <a:sy n="8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93D8-4D85-4708-AD35-9B4A84027714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0E974-5226-47FF-BEDF-40101242C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7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0E974-5226-47FF-BEDF-40101242C8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3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64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86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7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2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6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71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12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6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06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8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BF19-B618-4D7B-9E48-BAFC36643157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2D5D-95B1-4DB5-AA69-ECFA85196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2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0;&#1040;&#1058;&#1040;&#1049;&#1062;&#1045;&#1042;&#1040;%20&#1053;.&#1040;\Vival_di-Muzyka-17-18-veka(muzbaron.com)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1;&#1086;&#1089;&#1077;&#1085;&#1082;&#1086;,_&#1040;&#1085;&#1090;&#1086;&#1085;_&#1055;&#1072;&#1074;&#1083;&#1086;&#1074;&#1080;&#1095;" TargetMode="External"/><Relationship Id="rId2" Type="http://schemas.openxmlformats.org/officeDocument/2006/relationships/hyperlink" Target="https://yandex.ru/images/search?text=&#1042;&#1072;&#1089;&#1080;&#1083;&#1080;&#1081;%20&#1048;&#1074;&#1072;&#1085;&#1086;&#1074;&#1080;&#1095;%20&#1041;&#1072;&#1078;&#1077;&#1085;&#1086;&#1074;&amp;noreask=1&amp;img_url=http://s9.drugiegoroda.ru/3/348/34809-24740-Vasili_Bazhenov-771x1024.gif&amp;pos=2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6;&#1086;&#1082;&#1086;&#1090;&#1086;&#1074;,_&#1060;&#1105;&#1076;&#1086;&#1088;_&#1057;&#1090;&#1077;&#1087;&#1072;&#1085;&#1086;&#1074;&#1080;&#1095;" TargetMode="External"/><Relationship Id="rId5" Type="http://schemas.openxmlformats.org/officeDocument/2006/relationships/hyperlink" Target="https://ru.wikipedia.org/wiki/&#1051;&#1077;&#1074;&#1080;&#1094;&#1082;&#1080;&#1081;,_&#1044;&#1084;&#1080;&#1090;&#1088;&#1080;&#1081;_&#1043;&#1088;&#1080;&#1075;&#1086;&#1088;&#1100;&#1077;&#1074;&#1080;&#1095;" TargetMode="External"/><Relationship Id="rId4" Type="http://schemas.openxmlformats.org/officeDocument/2006/relationships/hyperlink" Target="https://ru.wikipedia.org/wiki/&#1041;&#1086;&#1088;&#1086;&#1074;&#1080;&#1082;&#1086;&#1074;&#1089;&#1082;&#1080;&#1081;,_&#1042;&#1083;&#1072;&#1076;&#1080;&#1084;&#1080;&#1088;_&#1051;&#1091;&#1082;&#1080;&#1095;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tonkostyturizma.ru/wp-content/uploads/2015/08/Letnii_Dvorets_2.jpg" TargetMode="External"/><Relationship Id="rId13" Type="http://schemas.openxmlformats.org/officeDocument/2006/relationships/hyperlink" Target="http://proxy7plus.appspot.com/upload.wikimedia.org/wikipedia/commons/archive/8/88/20081205011004!Rastrelli.jpg" TargetMode="External"/><Relationship Id="rId3" Type="http://schemas.openxmlformats.org/officeDocument/2006/relationships/hyperlink" Target="http://www.moscowmap.ru/_public/article-img/tretyakovka-0.jpg" TargetMode="External"/><Relationship Id="rId7" Type="http://schemas.openxmlformats.org/officeDocument/2006/relationships/hyperlink" Target="http://interesno.cc/image/47720" TargetMode="External"/><Relationship Id="rId12" Type="http://schemas.openxmlformats.org/officeDocument/2006/relationships/hyperlink" Target="http://privet-strana.ru/foto/dvorcy-peterburga/ekaterininskij/h1.jpg" TargetMode="External"/><Relationship Id="rId2" Type="http://schemas.openxmlformats.org/officeDocument/2006/relationships/hyperlink" Target="https://ru.wikipedia.org/wiki/&#1056;&#1086;&#1082;&#1086;&#1090;&#1086;&#1074;,_&#1060;&#1105;&#1076;&#1086;&#1088;_&#1057;&#1090;&#1077;&#1087;&#1072;&#1085;&#1086;&#1074;&#1080;&#109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-world-travel.ru/img/2015/042501/0935321" TargetMode="External"/><Relationship Id="rId11" Type="http://schemas.openxmlformats.org/officeDocument/2006/relationships/hyperlink" Target="http://www.nat-geo.ru/upload/iblock/11f/11f852fff875886dc042970d179dfaf3.jpg" TargetMode="External"/><Relationship Id="rId5" Type="http://schemas.openxmlformats.org/officeDocument/2006/relationships/hyperlink" Target="http://www.razumov.biz/foto/manor/mayorhouse/faces/mayorhouse_faces_m_f_kazakov_deadokey.livejournal.com.jpg" TargetMode="External"/><Relationship Id="rId10" Type="http://schemas.openxmlformats.org/officeDocument/2006/relationships/hyperlink" Target="http://www.weather7forecast.com/TI/p-4-33180.jpg" TargetMode="External"/><Relationship Id="rId4" Type="http://schemas.openxmlformats.org/officeDocument/2006/relationships/hyperlink" Target="http://liveinmsk.ru/up/photos/album/1northone/9040.jpg" TargetMode="External"/><Relationship Id="rId9" Type="http://schemas.openxmlformats.org/officeDocument/2006/relationships/hyperlink" Target="http://ixbt.photo/photo/351453/13572mI8Q2N7mCV/x3qHPmsaQz/342534.jpg" TargetMode="External"/><Relationship Id="rId14" Type="http://schemas.openxmlformats.org/officeDocument/2006/relationships/hyperlink" Target="http://muzbaron.com/artists/show/en2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0;&#1040;&#1058;&#1040;&#1049;&#1062;&#1045;&#1042;&#1040;%20&#1053;.&#1040;\&#1053;&#1077;&#1080;&#1079;&#1074;&#1077;&#1089;&#1090;&#1085;&#1099;&#1081;%20&#1080;&#1089;&#1087;&#1086;&#1083;&#1085;&#1080;&#1090;&#1077;&#1083;&#1100;%20-%20&#1052;&#1091;&#1079;&#1099;&#1082;&#1072;%20&#1088;&#1091;&#1089;&#1089;&#1082;&#1086;&#1075;&#1086;%20&#1073;&#1072;&#1088;&#1086;&#1082;&#1082;&#1086;%20&#1089;&#1077;&#1088;&#1077;&#1076;&#1080;&#1085;&#1099;%2018%20&#1074;&#1077;&#1082;&#107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143380"/>
            <a:ext cx="6552728" cy="9286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Красота спасет мир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_BosaNovaDc2Fr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4286256"/>
            <a:ext cx="3214710" cy="802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no.cc/image/47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18"/>
            <a:ext cx="5879700" cy="338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485776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Ф. М. Достоевский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72032" cy="65833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Василий Иванович Баженов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был сыном церковнослужителя. Проявившиеся ещё способности к рисованию определили его жизненный выбор. Он учился в Московском университете, затем в Академии художеств, после окончания которой для совершенствования своего мастерства был отправлен во Францию и Италию. Вернулся в Петербург с мировым именем. Ему предсказывали великое будущее . Но творческая жизнь Баженова сложилась трагично. Многие из разработанных проектов ему  не удалось воплотить в жизнь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http://s9.drugiegoroda.ru/3/348/34809-24740-Vasili_Bazhenov-771x10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038720" cy="53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Дом Пашкова в Москве</a:t>
            </a:r>
            <a:endParaRPr lang="ru-RU" sz="3600" dirty="0"/>
          </a:p>
        </p:txBody>
      </p:sp>
      <p:pic>
        <p:nvPicPr>
          <p:cNvPr id="27650" name="Picture 2" descr="http://to-world-travel.ru/img/2015/042501/0935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3628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857232"/>
            <a:ext cx="4043362" cy="52864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Матвей Федорович Казаков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Он строил разные по назначению    здания - общественные, частные, императорские дворцы, церкви. Наиболее известные из них:        здание Сената в Кремле, Московский университет, </a:t>
            </a:r>
            <a:r>
              <a:rPr lang="ru-RU" sz="2200" dirty="0" err="1" smtClean="0"/>
              <a:t>Голицынская</a:t>
            </a:r>
            <a:r>
              <a:rPr lang="ru-RU" sz="2200" dirty="0" smtClean="0"/>
              <a:t> больница, Колонный зал Благородного собрания. Многие произведения архитектора сохранились до наших дней и по ним сегодня можно представить Москву конца </a:t>
            </a:r>
            <a:r>
              <a:rPr lang="en-US" sz="2200" dirty="0" smtClean="0"/>
              <a:t>XVIII</a:t>
            </a:r>
            <a:r>
              <a:rPr lang="ru-RU" sz="2200" dirty="0" smtClean="0"/>
              <a:t> в., «</a:t>
            </a:r>
            <a:r>
              <a:rPr lang="ru-RU" sz="2200" dirty="0" err="1" smtClean="0"/>
              <a:t>казаковскую</a:t>
            </a:r>
            <a:r>
              <a:rPr lang="ru-RU" sz="2200" dirty="0" smtClean="0"/>
              <a:t> Москву».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8676" name="Picture 4" descr="http://www.razumov.biz/foto/manor/mayorhouse/faces/mayorhouse_faces_m_f_kazakov_deadokey.livejournal.com.jpg"/>
          <p:cNvPicPr>
            <a:picLocks noChangeAspect="1" noChangeArrowheads="1"/>
          </p:cNvPicPr>
          <p:nvPr/>
        </p:nvPicPr>
        <p:blipFill>
          <a:blip r:embed="rId2" cstate="print"/>
          <a:srcRect l="3028" r="3098" b="3591"/>
          <a:stretch>
            <a:fillRect/>
          </a:stretch>
        </p:blipFill>
        <p:spPr bwMode="auto">
          <a:xfrm>
            <a:off x="285720" y="857232"/>
            <a:ext cx="4429156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9113/210496888.c/0_c50a1_49d05495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56303" cy="504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Московский университет</a:t>
            </a:r>
            <a:endParaRPr lang="ru-RU" sz="2800" dirty="0"/>
          </a:p>
        </p:txBody>
      </p:sp>
      <p:pic>
        <p:nvPicPr>
          <p:cNvPr id="1030" name="Picture 6" descr="http://3.bp.blogspot.com/-phRv76-2sMw/UtFEs0m1EMI/AAAAAAAAAGg/roz5SihjKBk/s1600/%D0%BC%D0%B3%D1%83+%D0%BD%D0%B0+%D0%BC%D0%BE%D1%85%D0%BE%D0%B2%D0%BE%D0%B9.jpg"/>
          <p:cNvPicPr>
            <a:picLocks noChangeAspect="1" noChangeArrowheads="1"/>
          </p:cNvPicPr>
          <p:nvPr/>
        </p:nvPicPr>
        <p:blipFill>
          <a:blip r:embed="rId3" cstate="print"/>
          <a:srcRect b="3736"/>
          <a:stretch>
            <a:fillRect/>
          </a:stretch>
        </p:blipFill>
        <p:spPr bwMode="auto">
          <a:xfrm>
            <a:off x="285720" y="857232"/>
            <a:ext cx="8638747" cy="55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Третьяковская галерея </a:t>
            </a:r>
            <a:endParaRPr lang="ru-RU" sz="3600" dirty="0"/>
          </a:p>
        </p:txBody>
      </p:sp>
      <p:pic>
        <p:nvPicPr>
          <p:cNvPr id="30722" name="Picture 2" descr="http://www.moscowmap.ru/_public/article-img/tretyakovka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87673" cy="55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9/Unknown_officer_by_Rokotov_%28GTG%29.jpg/800px-Unknown_officer_by_Rokotov_%28GTG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359498" cy="57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1500174"/>
            <a:ext cx="407193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Федор Степанович Рокотов </a:t>
            </a:r>
          </a:p>
          <a:p>
            <a:pPr algn="ctr"/>
            <a:r>
              <a:rPr lang="ru-RU" sz="2000" dirty="0" smtClean="0"/>
              <a:t>прославился небольшими по формату, так называемыми камерными, или кабинетными, портретами, персонажи которых приближены к зрителю. Они словно беседуют с каждым, кто на них смотрит.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Vival_di-Muzyka-17-18-vek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500570"/>
            <a:ext cx="3643338" cy="21431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Самое известное произведение </a:t>
            </a:r>
            <a:r>
              <a:rPr lang="ru-RU" sz="2200" dirty="0" err="1" smtClean="0"/>
              <a:t>Рокотова</a:t>
            </a:r>
            <a:r>
              <a:rPr lang="ru-RU" sz="2200" dirty="0" smtClean="0"/>
              <a:t> - </a:t>
            </a:r>
            <a:r>
              <a:rPr lang="ru-RU" sz="2200" b="1" dirty="0" smtClean="0"/>
              <a:t>портрет Александры Петровны </a:t>
            </a:r>
            <a:r>
              <a:rPr lang="ru-RU" sz="2200" b="1" dirty="0" err="1" smtClean="0"/>
              <a:t>Струйской</a:t>
            </a:r>
            <a:r>
              <a:rPr lang="ru-RU" sz="22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(1772 г.).</a:t>
            </a:r>
            <a:endParaRPr lang="ru-RU" sz="2200" dirty="0"/>
          </a:p>
        </p:txBody>
      </p:sp>
      <p:pic>
        <p:nvPicPr>
          <p:cNvPr id="7170" name="Picture 2" descr="https://upload.wikimedia.org/wikipedia/commons/thumb/a/ab/Fedor_Rokotov_-_%D0%9F%D0%BE%D1%80%D1%82%D1%80%D0%B5%D1%82_%D0%90.%D0%9F.%D0%A1%D1%82%D1%80%D1%83%D0%B9%D1%81%D0%BA%D0%BE%D0%B9_-_Google_Art_Project.jpg/800px-Fedor_Rokotov_-_%D0%9F%D0%BE%D1%80%D1%82%D1%80%D0%B5%D1%82_%D0%90.%D0%9F.%D0%A1%D1%82%D1%80%D1%83%D0%B9%D1%81%D0%BA%D0%BE%D0%B9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5003882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471858" cy="5715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Дмитрий Григорьевич Левицкий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писал разные портреты: народные, камерные, костюмированные, детские, семейные.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3794" name="Picture 2" descr="Автопортрет, 1783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5339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571744"/>
            <a:ext cx="3686172" cy="257176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Портрет </a:t>
            </a:r>
            <a:r>
              <a:rPr lang="ru-RU" sz="2700" b="1" dirty="0" err="1" smtClean="0"/>
              <a:t>Прокопия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Акинфиевича</a:t>
            </a:r>
            <a:r>
              <a:rPr lang="ru-RU" sz="2700" b="1" dirty="0" smtClean="0"/>
              <a:t> Демидова </a:t>
            </a:r>
            <a:r>
              <a:rPr lang="ru-RU" sz="2700" dirty="0" smtClean="0"/>
              <a:t>- известного российского промышленника, ученого-биолога, мецената.</a:t>
            </a:r>
            <a:br>
              <a:rPr lang="ru-RU" sz="2700" dirty="0" smtClean="0"/>
            </a:br>
            <a:r>
              <a:rPr lang="ru-RU" sz="2700" dirty="0" smtClean="0"/>
              <a:t> (1773 г.) 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s://upload.wikimedia.org/wikipedia/commons/thumb/e/e9/Levitzky_Demidov.jpg/800px-Levitzky_Dem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532649" cy="64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14356"/>
            <a:ext cx="3929090" cy="521497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Владимир Лукич </a:t>
            </a:r>
            <a:r>
              <a:rPr lang="ru-RU" sz="3100" b="1" dirty="0" err="1" smtClean="0"/>
              <a:t>Боровиковский</a:t>
            </a:r>
            <a:r>
              <a:rPr lang="ru-RU" sz="31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dirty="0" smtClean="0"/>
              <a:t>принадлежал</a:t>
            </a:r>
            <a:r>
              <a:rPr lang="ru-RU" sz="2800" b="1" dirty="0" smtClean="0"/>
              <a:t> </a:t>
            </a:r>
            <a:r>
              <a:rPr lang="ru-RU" sz="2200" dirty="0" smtClean="0"/>
              <a:t>к</a:t>
            </a:r>
            <a:r>
              <a:rPr lang="ru-RU" sz="2200" b="1" dirty="0" smtClean="0"/>
              <a:t> </a:t>
            </a:r>
            <a:r>
              <a:rPr lang="ru-RU" sz="2200" dirty="0" smtClean="0"/>
              <a:t>модного в конце </a:t>
            </a:r>
            <a:r>
              <a:rPr lang="en-US" sz="2200" dirty="0" smtClean="0"/>
              <a:t>XVIII</a:t>
            </a:r>
            <a:r>
              <a:rPr lang="ru-RU" sz="2200" dirty="0" smtClean="0"/>
              <a:t> в. направлению художественной культуры </a:t>
            </a:r>
            <a:r>
              <a:rPr lang="ru-RU" sz="2200" b="1" i="1" dirty="0" smtClean="0"/>
              <a:t>сентиментализму</a:t>
            </a: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35842" name="Picture 2" descr="Портрет работы И. С. Бугаевского-Благодарного (18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671034" cy="60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(2824946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327"/>
          <a:stretch/>
        </p:blipFill>
        <p:spPr bwMode="auto">
          <a:xfrm>
            <a:off x="-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988841"/>
            <a:ext cx="5758408" cy="161161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Культура России второй половины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XVIII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в.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saNovaDc2F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571876"/>
            <a:ext cx="5832648" cy="92697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saNovaDc2Fr" pitchFamily="82" charset="-52"/>
              </a:rPr>
              <a:t>Искусство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saNovaDc2Fr" pitchFamily="82" charset="-52"/>
            </a:endParaRPr>
          </a:p>
        </p:txBody>
      </p:sp>
      <p:pic>
        <p:nvPicPr>
          <p:cNvPr id="1026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64"/>
          <a:stretch/>
        </p:blipFill>
        <p:spPr bwMode="auto">
          <a:xfrm>
            <a:off x="0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142984"/>
            <a:ext cx="4071934" cy="500066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      Портрет М.И. Лопухиной 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Она давно прошла, и нет уже тех глаз</a:t>
            </a:r>
            <a:br>
              <a:rPr lang="ru-RU" sz="1800" dirty="0" smtClean="0"/>
            </a:br>
            <a:r>
              <a:rPr lang="ru-RU" sz="1800" dirty="0" smtClean="0"/>
              <a:t>И той улыбки нет, что молча выражали</a:t>
            </a:r>
            <a:br>
              <a:rPr lang="ru-RU" sz="1800" dirty="0" smtClean="0"/>
            </a:br>
            <a:r>
              <a:rPr lang="ru-RU" sz="1800" dirty="0" smtClean="0"/>
              <a:t>Страданье - тень любви, и мысли -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тень печали,</a:t>
            </a:r>
            <a:br>
              <a:rPr lang="ru-RU" sz="1800" dirty="0" smtClean="0"/>
            </a:br>
            <a:r>
              <a:rPr lang="ru-RU" sz="1800" dirty="0" smtClean="0"/>
              <a:t>Но красоту её </a:t>
            </a:r>
            <a:r>
              <a:rPr lang="ru-RU" sz="1800" dirty="0" err="1" smtClean="0"/>
              <a:t>Боровиковский</a:t>
            </a:r>
            <a:r>
              <a:rPr lang="ru-RU" sz="1800" dirty="0" smtClean="0"/>
              <a:t> спас.</a:t>
            </a:r>
            <a:br>
              <a:rPr lang="ru-RU" sz="1800" dirty="0" smtClean="0"/>
            </a:br>
            <a:r>
              <a:rPr lang="ru-RU" sz="1800" dirty="0" smtClean="0"/>
              <a:t>Так часть души ее от нас не улетела,</a:t>
            </a:r>
            <a:br>
              <a:rPr lang="ru-RU" sz="1800" dirty="0" smtClean="0"/>
            </a:br>
            <a:r>
              <a:rPr lang="ru-RU" sz="1800" dirty="0" smtClean="0"/>
              <a:t>И будет этот взгляд и эта прелесть тела</a:t>
            </a:r>
            <a:br>
              <a:rPr lang="ru-RU" sz="1800" dirty="0" smtClean="0"/>
            </a:br>
            <a:r>
              <a:rPr lang="ru-RU" sz="1800" dirty="0" smtClean="0"/>
              <a:t>К ней равнодушное потомство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привлекать,</a:t>
            </a:r>
            <a:br>
              <a:rPr lang="ru-RU" sz="1800" dirty="0" smtClean="0"/>
            </a:br>
            <a:r>
              <a:rPr lang="ru-RU" sz="1800" dirty="0" smtClean="0"/>
              <a:t>Уча его любить, страдать, прощать,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молчать.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</a:t>
            </a:r>
            <a:r>
              <a:rPr lang="ru-RU" sz="1800" b="1" i="1" dirty="0" smtClean="0"/>
              <a:t>Я.П. Полонский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s://upload.wikimedia.org/wikipedia/commons/thumb/b/ba/Borovikovsky_maria_Lopukhina.jpg/800px-Borovikovsky_maria_Lopuk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979153" cy="63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62261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Антон Павлович </a:t>
            </a:r>
            <a:r>
              <a:rPr lang="ru-RU" sz="3200" b="1" dirty="0" err="1" smtClean="0"/>
              <a:t>Лосенко</a:t>
            </a:r>
            <a:endParaRPr lang="ru-RU" sz="3200" b="1" dirty="0"/>
          </a:p>
        </p:txBody>
      </p:sp>
      <p:pic>
        <p:nvPicPr>
          <p:cNvPr id="37890" name="Picture 2" descr="предпологаемый портрет А. П. Лос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663863" cy="6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Я всё хорошо понял, мне было интересно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мне всё понятно, но было не интересно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33CC33"/>
                </a:solidFill>
              </a:rPr>
              <a:t>я не всё понял, но мне было интересно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Я ничего не понял и на уроке скучал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clker.com/cliparts/o/i/R/q/r/q/purple-smiley-fac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143512"/>
            <a:ext cx="1476000" cy="1476000"/>
          </a:xfrm>
          <a:prstGeom prst="rect">
            <a:avLst/>
          </a:prstGeom>
          <a:noFill/>
        </p:spPr>
      </p:pic>
      <p:pic>
        <p:nvPicPr>
          <p:cNvPr id="1028" name="Picture 4" descr="http://s00.yaplakal.com/pics/pics_original/8/6/4/5211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1577220" cy="1440000"/>
          </a:xfrm>
          <a:prstGeom prst="rect">
            <a:avLst/>
          </a:prstGeom>
          <a:noFill/>
        </p:spPr>
      </p:pic>
      <p:pic>
        <p:nvPicPr>
          <p:cNvPr id="1030" name="Picture 6" descr="http://steps.tvdm.ru/_files/rubberorder/9.jpg"/>
          <p:cNvPicPr>
            <a:picLocks noChangeAspect="1" noChangeArrowheads="1"/>
          </p:cNvPicPr>
          <p:nvPr/>
        </p:nvPicPr>
        <p:blipFill>
          <a:blip r:embed="rId4" cstate="print"/>
          <a:srcRect l="12985" r="8867"/>
          <a:stretch>
            <a:fillRect/>
          </a:stretch>
        </p:blipFill>
        <p:spPr bwMode="auto">
          <a:xfrm>
            <a:off x="571472" y="1928802"/>
            <a:ext cx="1566652" cy="1476000"/>
          </a:xfrm>
          <a:prstGeom prst="rect">
            <a:avLst/>
          </a:prstGeom>
          <a:noFill/>
        </p:spPr>
      </p:pic>
      <p:pic>
        <p:nvPicPr>
          <p:cNvPr id="1032" name="Picture 8" descr="http://3.bp.blogspot.com/-3uHsY2U6-Rc/UH836mVjHjI/AAAAAAAADVs/IavUfPMew54/s1600/Smiley_Face_red.jpg"/>
          <p:cNvPicPr>
            <a:picLocks noChangeAspect="1" noChangeArrowheads="1"/>
          </p:cNvPicPr>
          <p:nvPr/>
        </p:nvPicPr>
        <p:blipFill>
          <a:blip r:embed="rId5" cstate="print"/>
          <a:srcRect t="4410" b="2985"/>
          <a:stretch>
            <a:fillRect/>
          </a:stretch>
        </p:blipFill>
        <p:spPr bwMode="auto">
          <a:xfrm>
            <a:off x="571472" y="285728"/>
            <a:ext cx="1554995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63884" cy="11430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Интернет-источники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_BosaNovaDc2Fr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7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https://yandex.ru/images/search?text=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Василий%2Иванович%20Баженов&amp;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noreask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=1&amp;img_url=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htt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%3A%2F%2Fs9.drugiegoroda.ru%2F3%2F348%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F34809-24740-Vasili_Bazhenov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771x1024.gif&amp;pos=2&amp;rpt=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simage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8599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Лосенко,_Антон_Павлович#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media/File:Anonymous_from_Chelyabinsk_museum_(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former_A.Losenko_self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-portrait).jpg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96733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Боровиковский,_Владимир_Лукич#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media/File:Borovikovsky_By_Bugaevsky_Blagodatny.jpg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64331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Боровиковский,_Владимир_Лукич#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media/File:Borovikovsky_maria_Lopukhina.jpg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25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Левицкий,_Дмитрий_Григорьевич#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media/File:Levitzky_self.jpg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85776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Левицкий,_Дмитрий_Григорьевич#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media/File:Levitzky_Demidov.jpg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42926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Рокотов,_Фёдор_Степанович#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media/File:Unknown_officer_by_Rokotov_(GTG).jpg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Рокотов,_Фёдор_Степанович#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media/File:Fedor_Rokotov__%D0%9F%D0%BE%D1%80%D1%82%D1%80%D0%B5%D1%82_%D0%90.%D0%9F.%D0%A1%D1%82%D1%80%D1%83%D0%B9%D1%81%D0%BA%D0%BE%D0%B9_-_Google_Art_Project.jpg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http://www.moscowmap.ru/_public/article-img/tretyakovka-0.jpg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http://liveinmsk.ru/up/photos/album/1northone/9040.jpg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http://www.razumov.biz/foto/manor/mayorhouse/faces/mayorhouse_faces_m_f_kazakov_deadokey.livejournal.com.jpg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http://to-world-travel.ru/img/2015/042501/0935321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http://interesno.cc/image/47720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http://tonkostyturizma.ru/wp-content/uploads/2015/08/Letnii_Dvorets_2.jpg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http://ixbt.photo/photo/351453/13572mI8Q2N7mCV/x3qHPmsaQz/342534.jpg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http://www.weather7forecast.com/TI/p-4-33180.jpg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http://www.nat-geo.ru/upload/iblock/11f/11f852fff875886dc042970d179dfaf3.jpg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http://privet-strana.ru/foto/dvorcy-peterburga/ekaterininskij/h1.jpg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http://proxy7plus.appspot.com/upload.wikimedia.org/wikipedia/commons/archive/8/88/20081205011004%21Rastrelli.jpg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Рокотов,_Фёдор_Степанович#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media/File:Fedor_Rokotov__%D0%9F%D0%BE%D1%80%D1%82%D1%80%D0%B5%D1%82_%D0%90.%D0%9F.%D0%A1%D1%82%D1%80%D1%83%D0%B9%D1%81%D0%BA%D0%BE%D0%B9_-_Google_Art_Project.jpg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http://muzbaron.com/artists/show/en21/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000108"/>
            <a:ext cx="6552728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План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_BosaNovaDc2Fr" pitchFamily="82" charset="-52"/>
            </a:endParaRPr>
          </a:p>
        </p:txBody>
      </p:sp>
      <p:pic>
        <p:nvPicPr>
          <p:cNvPr id="4" name="Picture 2" descr="http://img-fotki.yandex.ru/get/6406/50114850.3ea/0_be84f_be1764e0_X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64"/>
          <a:stretch/>
        </p:blipFill>
        <p:spPr bwMode="auto">
          <a:xfrm>
            <a:off x="20751" y="0"/>
            <a:ext cx="2202873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7526" y="1700808"/>
            <a:ext cx="6377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14546" y="2214554"/>
            <a:ext cx="69294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Характерные черты барокко.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Зимний дворец Ф.Б Растрелли.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Классицизм в архитектуре.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Творчество В.И. Баженова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М.Ф. Казакова.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Живопись.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Неизвестный исполнитель - Музыка русского барокко середины 18 ве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Летний дворец Петра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I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архитектор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Трезини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, 1710-1714 гг.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endParaRPr lang="ru-RU" sz="3200" dirty="0"/>
          </a:p>
        </p:txBody>
      </p:sp>
      <p:pic>
        <p:nvPicPr>
          <p:cNvPr id="4" name="Picture 2" descr="http://media.lpgenerator.ru/images/261865/spb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357826"/>
            <a:ext cx="4357686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Петропавловский собор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архитектор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Трезини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, 1710-1714 гг.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endParaRPr lang="ru-RU" dirty="0"/>
          </a:p>
        </p:txBody>
      </p:sp>
      <p:pic>
        <p:nvPicPr>
          <p:cNvPr id="19458" name="Picture 2" descr="http://www.weather7forecast.com/TI/p-4-33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182588" cy="63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642918"/>
            <a:ext cx="27860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Летний дворец Петра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I</a:t>
            </a:r>
            <a:endParaRPr lang="ru-RU" sz="3600" dirty="0"/>
          </a:p>
        </p:txBody>
      </p:sp>
      <p:pic>
        <p:nvPicPr>
          <p:cNvPr id="4" name="Picture 2" descr="http://media.lpgenerator.ru/images/261865/spb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4000" cy="3096000"/>
          </a:xfrm>
          <a:prstGeom prst="rect">
            <a:avLst/>
          </a:prstGeom>
          <a:noFill/>
        </p:spPr>
      </p:pic>
      <p:pic>
        <p:nvPicPr>
          <p:cNvPr id="22530" name="Picture 2" descr="http://www.nat-geo.ru/upload/iblock/11f/11f852fff875886dc042970d179dfa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5753343" cy="406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4357694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  <a:ea typeface="+mj-ea"/>
                <a:cs typeface="+mj-cs"/>
              </a:rPr>
              <a:t>Екатерининский дворец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6828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Зимний дворец в Санкт-Петербурге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all4holidays.com/uploads/deals/100/images/23fc31e84105d3cb52056c07c31339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8841056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857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>Екатерининский  (Большой) дворец в Царском Селе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Dc2Fr" pitchFamily="82" charset="-5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8" descr="http://www.insider-tour.com/img/plase_to_see/detail/9/tour-places-to-see-catherine-palace-in-pushki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0" y="2143116"/>
            <a:ext cx="8812800" cy="36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71480"/>
            <a:ext cx="3643338" cy="57150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Франческо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Бартоломео</a:t>
            </a:r>
            <a:r>
              <a:rPr lang="ru-RU" sz="2400" b="1" dirty="0" smtClean="0"/>
              <a:t> Растрелли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родился в Италии в семье скульптора. Вместе с отцом приехал в Россию. Состоял на службе у русских монархов. </a:t>
            </a:r>
            <a:br>
              <a:rPr lang="ru-RU" sz="1800" dirty="0" smtClean="0"/>
            </a:br>
            <a:r>
              <a:rPr lang="ru-RU" sz="1800" dirty="0" smtClean="0"/>
              <a:t>Достиг наивысшего звания - </a:t>
            </a:r>
            <a:br>
              <a:rPr lang="ru-RU" sz="1800" dirty="0" smtClean="0"/>
            </a:br>
            <a:r>
              <a:rPr lang="ru-RU" sz="1800" dirty="0" err="1" smtClean="0"/>
              <a:t>обер-архитектора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b="1" i="1" dirty="0" smtClean="0"/>
              <a:t>Крупнейшие произведения: </a:t>
            </a:r>
            <a:r>
              <a:rPr lang="ru-RU" sz="1800" dirty="0" smtClean="0"/>
              <a:t>ансамбль Смольного монастыря    в Петербурге, Зимний дворец в Петербурге, Екатерининский (Большой) дворец в Царском Селе, дворец С.Г. Строганова в Петербурге, Андреевская церковь и </a:t>
            </a:r>
            <a:r>
              <a:rPr lang="ru-RU" sz="1800" dirty="0" err="1" smtClean="0"/>
              <a:t>Мариинский</a:t>
            </a:r>
            <a:r>
              <a:rPr lang="ru-RU" sz="1800" dirty="0" smtClean="0"/>
              <a:t> дворец в Киеве, Большой дворец в Петергофе. 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3554" name="Picture 2" descr="http://www.russkije.lv/files/images/text/Viktor_Gushin/fo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931100" cy="58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292</Words>
  <Application>Microsoft Office PowerPoint</Application>
  <PresentationFormat>Экран (4:3)</PresentationFormat>
  <Paragraphs>65</Paragraphs>
  <Slides>24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Красота спасет мир</vt:lpstr>
      <vt:lpstr>Культура России второй половины XVIII в.</vt:lpstr>
      <vt:lpstr>План</vt:lpstr>
      <vt:lpstr>Летний дворец Петра I архитектор Трезини, 1710-1714 гг. </vt:lpstr>
      <vt:lpstr>Петропавловский собор архитектор Трезини, 1710-1714 гг. </vt:lpstr>
      <vt:lpstr>Летний дворец Петра I</vt:lpstr>
      <vt:lpstr> Зимний дворец в Санкт-Петербурге </vt:lpstr>
      <vt:lpstr> Екатерининский  (Большой) дворец в Царском Селе  </vt:lpstr>
      <vt:lpstr>Франческо Бартоломео Растрелли родился в Италии в семье скульптора. Вместе с отцом приехал в Россию. Состоял на службе у русских монархов.  Достиг наивысшего звания -  обер-архитектора.  Крупнейшие произведения: ансамбль Смольного монастыря    в Петербурге, Зимний дворец в Петербурге, Екатерининский (Большой) дворец в Царском Селе, дворец С.Г. Строганова в Петербурге, Андреевская церковь и Мариинский дворец в Киеве, Большой дворец в Петергофе.   </vt:lpstr>
      <vt:lpstr>Василий Иванович Баженов  был сыном церковнослужителя. Проявившиеся ещё способности к рисованию определили его жизненный выбор. Он учился в Московском университете, затем в Академии художеств, после окончания которой для совершенствования своего мастерства был отправлен во Францию и Италию. Вернулся в Петербург с мировым именем. Ему предсказывали великое будущее . Но творческая жизнь Баженова сложилась трагично. Многие из разработанных проектов ему  не удалось воплотить в жизнь </vt:lpstr>
      <vt:lpstr>Дом Пашкова в Москве</vt:lpstr>
      <vt:lpstr>Матвей Федорович Казаков Он строил разные по назначению    здания - общественные, частные, императорские дворцы, церкви. Наиболее известные из них:        здание Сената в Кремле, Московский университет, Голицынская больница, Колонный зал Благородного собрания. Многие произведения архитектора сохранились до наших дней и по ним сегодня можно представить Москву конца XVIII в., «казаковскую Москву». </vt:lpstr>
      <vt:lpstr>Слайд 13</vt:lpstr>
      <vt:lpstr>Третьяковская галерея </vt:lpstr>
      <vt:lpstr>Слайд 15</vt:lpstr>
      <vt:lpstr>Самое известное произведение Рокотова - портрет Александры Петровны Струйской  (1772 г.).</vt:lpstr>
      <vt:lpstr>Дмитрий Григорьевич Левицкий писал разные портреты: народные, камерные, костюмированные, детские, семейные.  </vt:lpstr>
      <vt:lpstr>Портрет Прокопия Акинфиевича Демидова - известного российского промышленника, ученого-биолога, мецената.  (1773 г.)   </vt:lpstr>
      <vt:lpstr>Владимир Лукич Боровиковский  принадлежал к модного в конце XVIII в. направлению художественной культуры сентиментализму </vt:lpstr>
      <vt:lpstr>      Портрет М.И. Лопухиной   Она давно прошла, и нет уже тех глаз И той улыбки нет, что молча выражали Страданье - тень любви, и мысли -                                                    тень печали, Но красоту её Боровиковский спас. Так часть души ее от нас не улетела, И будет этот взгляд и эта прелесть тела К ней равнодушное потомство                                                    привлекать, Уча его любить, страдать, прощать,                                                         молчать.                                               Я.П. Полонский  </vt:lpstr>
      <vt:lpstr>Антон Павлович Лосенко</vt:lpstr>
      <vt:lpstr> Я всё хорошо понял, мне было интересно  мне всё понятно, но было не интересно  я не всё понял, но мне было интересно  Я ничего не понял и на уроке скучал</vt:lpstr>
      <vt:lpstr>Интернет-источники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Школа</cp:lastModifiedBy>
  <cp:revision>117</cp:revision>
  <dcterms:created xsi:type="dcterms:W3CDTF">2014-02-26T19:05:57Z</dcterms:created>
  <dcterms:modified xsi:type="dcterms:W3CDTF">2016-11-08T03:37:25Z</dcterms:modified>
</cp:coreProperties>
</file>