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Самостоятельная работа учащихся на уроках </a:t>
            </a:r>
            <a:b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истории и обществознания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9512" y="1164535"/>
            <a:ext cx="878497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То, ремесло, что ты постиг,</a:t>
            </a:r>
            <a:endParaRPr kumimoji="0" lang="ru-RU" sz="3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Ценней богатства всех владык.</a:t>
            </a:r>
            <a:endParaRPr kumimoji="0" lang="ru-RU" sz="3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Познай, что можешь, и свершится чудо,</a:t>
            </a:r>
            <a:endParaRPr kumimoji="0" lang="ru-RU" sz="3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О коем и не ведаешь покуда.</a:t>
            </a:r>
            <a:endParaRPr kumimoji="0" lang="ru-RU" sz="3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728228" y="4692136"/>
            <a:ext cx="14157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Джами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6" descr="picture"/>
          <p:cNvPicPr preferRelativeResize="0">
            <a:picLocks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 l="3520" t="4837" r="5260" b="8072"/>
          <a:stretch>
            <a:fillRect/>
          </a:stretch>
        </p:blipFill>
        <p:spPr>
          <a:xfrm rot="21347656">
            <a:off x="-156160" y="649131"/>
            <a:ext cx="9193527" cy="512609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108520" y="2996952"/>
            <a:ext cx="180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Для чего?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3284984"/>
            <a:ext cx="5940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Учебно-познавательная компетенция</a:t>
            </a:r>
            <a:endParaRPr lang="ru-RU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20030998">
            <a:off x="1157151" y="1563575"/>
            <a:ext cx="6804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Ставить цель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20030998">
            <a:off x="2165263" y="1520392"/>
            <a:ext cx="6804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Планировать работу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20030998">
            <a:off x="3101367" y="1563575"/>
            <a:ext cx="6804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Работать с инструкцией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20030998">
            <a:off x="4181487" y="1563575"/>
            <a:ext cx="6804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Анализ результата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20030998">
            <a:off x="5261607" y="1592400"/>
            <a:ext cx="6804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Рефлексия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643734">
            <a:off x="1128317" y="5172215"/>
            <a:ext cx="6804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Проблемные задания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43734">
            <a:off x="1848397" y="5112552"/>
            <a:ext cx="6804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Загадка, тайна…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643734">
            <a:off x="2712493" y="5172215"/>
            <a:ext cx="6804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Побуждающий диалог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43734">
            <a:off x="3504581" y="5184560"/>
            <a:ext cx="6804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Зигзаг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43734">
            <a:off x="4872733" y="5172215"/>
            <a:ext cx="6804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Анализ документа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643734">
            <a:off x="4152653" y="5172215"/>
            <a:ext cx="6804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Заполнение таблиц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92280" y="2564904"/>
            <a:ext cx="20162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Компе-тентный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выпуск-ник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45"/>
          <p:cNvGrpSpPr/>
          <p:nvPr/>
        </p:nvGrpSpPr>
        <p:grpSpPr>
          <a:xfrm>
            <a:off x="-36511" y="1700808"/>
            <a:ext cx="9180511" cy="3744416"/>
            <a:chOff x="-36511" y="1700808"/>
            <a:chExt cx="9180511" cy="3744416"/>
          </a:xfrm>
        </p:grpSpPr>
        <p:sp>
          <p:nvSpPr>
            <p:cNvPr id="23" name="Oval 11"/>
            <p:cNvSpPr>
              <a:spLocks noChangeArrowheads="1"/>
            </p:cNvSpPr>
            <p:nvPr/>
          </p:nvSpPr>
          <p:spPr bwMode="auto">
            <a:xfrm>
              <a:off x="-36511" y="2924944"/>
              <a:ext cx="1440159" cy="12969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2500" b="1" dirty="0">
                <a:solidFill>
                  <a:srgbClr val="FF3300"/>
                </a:solidFill>
              </a:endParaRPr>
            </a:p>
          </p:txBody>
        </p:sp>
        <p:sp>
          <p:nvSpPr>
            <p:cNvPr id="24" name="AutoShape 16"/>
            <p:cNvSpPr>
              <a:spLocks noChangeArrowheads="1"/>
            </p:cNvSpPr>
            <p:nvPr/>
          </p:nvSpPr>
          <p:spPr bwMode="auto">
            <a:xfrm rot="-5400000">
              <a:off x="5957627" y="2186843"/>
              <a:ext cx="3672408" cy="2700338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ru-RU" sz="2700" b="1" dirty="0">
                <a:solidFill>
                  <a:srgbClr val="FF3300"/>
                </a:solidFill>
              </a:endParaRPr>
            </a:p>
          </p:txBody>
        </p:sp>
        <p:cxnSp>
          <p:nvCxnSpPr>
            <p:cNvPr id="26" name="Прямая соединительная линия 25"/>
            <p:cNvCxnSpPr/>
            <p:nvPr/>
          </p:nvCxnSpPr>
          <p:spPr>
            <a:xfrm flipV="1">
              <a:off x="1763688" y="2492896"/>
              <a:ext cx="1728192" cy="864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flipV="1">
              <a:off x="2627784" y="2060848"/>
              <a:ext cx="2664296" cy="13681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>
              <a:endCxn id="8" idx="2"/>
            </p:cNvCxnSpPr>
            <p:nvPr/>
          </p:nvCxnSpPr>
          <p:spPr>
            <a:xfrm flipV="1">
              <a:off x="3707904" y="2001613"/>
              <a:ext cx="2897320" cy="13553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flipV="1">
              <a:off x="4860032" y="2348880"/>
              <a:ext cx="216024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flipV="1">
              <a:off x="5940152" y="2708920"/>
              <a:ext cx="1368152" cy="6480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>
              <a:off x="1475656" y="4077072"/>
              <a:ext cx="2664296" cy="13681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>
              <a:off x="2267744" y="3933056"/>
              <a:ext cx="2664296" cy="13681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>
              <a:off x="3203848" y="4077072"/>
              <a:ext cx="2664296" cy="13681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>
              <a:off x="3707904" y="3933056"/>
              <a:ext cx="1944216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4355976" y="3933056"/>
              <a:ext cx="2664296" cy="13681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>
              <a:off x="5220072" y="4005064"/>
              <a:ext cx="2304256" cy="12241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4" grpId="0"/>
      <p:bldP spid="15" grpId="0"/>
      <p:bldP spid="16" grpId="0"/>
      <p:bldP spid="17" grpId="0"/>
      <p:bldP spid="18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Коза\Desktop\krasnoperka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6FAF9"/>
              </a:clrFrom>
              <a:clrTo>
                <a:srgbClr val="F6FA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6512" y="980728"/>
            <a:ext cx="9143999" cy="5616624"/>
          </a:xfrm>
          <a:prstGeom prst="rect">
            <a:avLst/>
          </a:prstGeom>
          <a:noFill/>
        </p:spPr>
      </p:pic>
      <p:sp>
        <p:nvSpPr>
          <p:cNvPr id="3" name="Oval 11"/>
          <p:cNvSpPr>
            <a:spLocks noChangeArrowheads="1"/>
          </p:cNvSpPr>
          <p:nvPr/>
        </p:nvSpPr>
        <p:spPr bwMode="auto">
          <a:xfrm>
            <a:off x="250825" y="3284538"/>
            <a:ext cx="2339975" cy="12969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500" b="1">
                <a:solidFill>
                  <a:srgbClr val="FF3300"/>
                </a:solidFill>
              </a:rPr>
              <a:t>Ключевой</a:t>
            </a:r>
          </a:p>
          <a:p>
            <a:r>
              <a:rPr lang="ru-RU" sz="2500" b="1">
                <a:solidFill>
                  <a:srgbClr val="FF3300"/>
                </a:solidFill>
              </a:rPr>
              <a:t>вопрос</a:t>
            </a:r>
          </a:p>
          <a:p>
            <a:r>
              <a:rPr lang="ru-RU" sz="2500" b="1">
                <a:solidFill>
                  <a:srgbClr val="FF3300"/>
                </a:solidFill>
              </a:rPr>
              <a:t>темы</a:t>
            </a: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 rot="-1806824">
            <a:off x="2003425" y="2222500"/>
            <a:ext cx="2520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 eaLnBrk="0" hangingPunct="0"/>
            <a:r>
              <a:rPr lang="ru-RU" sz="3500" b="1">
                <a:solidFill>
                  <a:srgbClr val="FF3300"/>
                </a:solidFill>
              </a:rPr>
              <a:t>Основные</a:t>
            </a: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 rot="-1806824">
            <a:off x="3309938" y="2401888"/>
            <a:ext cx="2016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 eaLnBrk="0" hangingPunct="0"/>
            <a:r>
              <a:rPr lang="ru-RU" sz="3500" b="1">
                <a:solidFill>
                  <a:srgbClr val="FF3300"/>
                </a:solidFill>
              </a:rPr>
              <a:t>понятия</a:t>
            </a: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 rot="-1806824">
            <a:off x="4533900" y="2833688"/>
            <a:ext cx="15113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 eaLnBrk="0" hangingPunct="0"/>
            <a:r>
              <a:rPr lang="ru-RU" sz="3500" b="1">
                <a:solidFill>
                  <a:srgbClr val="FF3300"/>
                </a:solidFill>
              </a:rPr>
              <a:t>темы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 rot="2005863">
            <a:off x="2051050" y="4365625"/>
            <a:ext cx="21605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 eaLnBrk="0" hangingPunct="0"/>
            <a:r>
              <a:rPr lang="ru-RU" sz="3500" b="1">
                <a:solidFill>
                  <a:srgbClr val="FF3300"/>
                </a:solidFill>
              </a:rPr>
              <a:t>Краткое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 rot="2005863">
            <a:off x="3276600" y="4581525"/>
            <a:ext cx="27352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 eaLnBrk="0" hangingPunct="0"/>
            <a:r>
              <a:rPr lang="ru-RU" sz="3500" b="1">
                <a:solidFill>
                  <a:srgbClr val="FF3300"/>
                </a:solidFill>
              </a:rPr>
              <a:t>пояснение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 rot="1780366">
            <a:off x="4859338" y="4292600"/>
            <a:ext cx="2016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 eaLnBrk="0" hangingPunct="0"/>
            <a:r>
              <a:rPr lang="ru-RU" sz="3500" b="1">
                <a:solidFill>
                  <a:srgbClr val="FF3300"/>
                </a:solidFill>
              </a:rPr>
              <a:t>понятий</a:t>
            </a:r>
          </a:p>
        </p:txBody>
      </p:sp>
      <p:sp>
        <p:nvSpPr>
          <p:cNvPr id="10" name="AutoShape 16"/>
          <p:cNvSpPr>
            <a:spLocks noChangeArrowheads="1"/>
          </p:cNvSpPr>
          <p:nvPr/>
        </p:nvSpPr>
        <p:spPr bwMode="auto">
          <a:xfrm rot="-5400000">
            <a:off x="5544112" y="2600908"/>
            <a:ext cx="3888430" cy="2808312"/>
          </a:xfrm>
          <a:prstGeom prst="triangle">
            <a:avLst>
              <a:gd name="adj" fmla="val 5117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r>
              <a:rPr lang="ru-RU" sz="2700" b="1" dirty="0">
                <a:solidFill>
                  <a:srgbClr val="FF3300"/>
                </a:solidFill>
              </a:rPr>
              <a:t>Ответ</a:t>
            </a:r>
          </a:p>
          <a:p>
            <a:r>
              <a:rPr lang="ru-RU" sz="2700" b="1" dirty="0">
                <a:solidFill>
                  <a:srgbClr val="FF3300"/>
                </a:solidFill>
              </a:rPr>
              <a:t> на </a:t>
            </a:r>
          </a:p>
          <a:p>
            <a:r>
              <a:rPr lang="ru-RU" sz="2700" b="1" dirty="0">
                <a:solidFill>
                  <a:srgbClr val="FF3300"/>
                </a:solidFill>
              </a:rPr>
              <a:t>ключевой </a:t>
            </a:r>
          </a:p>
          <a:p>
            <a:r>
              <a:rPr lang="ru-RU" sz="2700" b="1" dirty="0">
                <a:solidFill>
                  <a:srgbClr val="FF3300"/>
                </a:solidFill>
              </a:rPr>
              <a:t>вопрос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051746" y="129406"/>
            <a:ext cx="30405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Фишбоун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  <p:bldP spid="8" grpId="0"/>
      <p:bldP spid="9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6409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Никогда не бойтесь делать то, чего не умеете. </a:t>
            </a:r>
          </a:p>
          <a:p>
            <a:pPr algn="ctr"/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Помните – </a:t>
            </a:r>
          </a:p>
          <a:p>
            <a:pPr algn="ctr"/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Ковчег построил любитель. Профессионалы построили Титаник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PresentationFormat>Экран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Самостоятельная работа учащихся на уроках  истории и обществознания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Самостоятельная работа учащихся на уроках  истории и обществознания</dc:title>
  <dc:creator>iru</dc:creator>
  <cp:lastModifiedBy>iru</cp:lastModifiedBy>
  <cp:revision>1</cp:revision>
  <dcterms:created xsi:type="dcterms:W3CDTF">2017-04-14T01:52:54Z</dcterms:created>
  <dcterms:modified xsi:type="dcterms:W3CDTF">2017-04-14T01:57:30Z</dcterms:modified>
</cp:coreProperties>
</file>