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7" r:id="rId3"/>
    <p:sldId id="288" r:id="rId4"/>
    <p:sldId id="289" r:id="rId5"/>
    <p:sldId id="281" r:id="rId6"/>
    <p:sldId id="258" r:id="rId7"/>
    <p:sldId id="294" r:id="rId8"/>
    <p:sldId id="290" r:id="rId9"/>
    <p:sldId id="291" r:id="rId10"/>
    <p:sldId id="292" r:id="rId11"/>
    <p:sldId id="293" r:id="rId12"/>
    <p:sldId id="262" r:id="rId13"/>
    <p:sldId id="263" r:id="rId14"/>
    <p:sldId id="264" r:id="rId15"/>
    <p:sldId id="265" r:id="rId16"/>
    <p:sldId id="266" r:id="rId17"/>
    <p:sldId id="267" r:id="rId18"/>
    <p:sldId id="295" r:id="rId19"/>
    <p:sldId id="280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Documents%20and%20Settings\Admin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view3D>
      <c:rAngAx val="1"/>
    </c:view3D>
    <c:plotArea>
      <c:layout>
        <c:manualLayout>
          <c:layoutTarget val="inner"/>
          <c:xMode val="edge"/>
          <c:yMode val="edge"/>
          <c:x val="0.14065507436570418"/>
          <c:y val="9.3067220764071354E-2"/>
          <c:w val="0.67729068241469992"/>
          <c:h val="0.643549139690873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Лист1!$B$3:$G$3</c:f>
              <c:strCache>
                <c:ptCount val="6"/>
                <c:pt idx="0">
                  <c:v>Начало года </c:v>
                </c:pt>
                <c:pt idx="1">
                  <c:v>Конец года </c:v>
                </c:pt>
                <c:pt idx="2">
                  <c:v>Начало года </c:v>
                </c:pt>
                <c:pt idx="3">
                  <c:v>Конец года </c:v>
                </c:pt>
                <c:pt idx="4">
                  <c:v>Начало года </c:v>
                </c:pt>
                <c:pt idx="5">
                  <c:v>Конец года </c:v>
                </c:pt>
              </c:strCache>
            </c:strRef>
          </c:cat>
          <c:val>
            <c:numRef>
              <c:f>Лист1!$B$4:$G$4</c:f>
              <c:numCache>
                <c:formatCode>0%</c:formatCode>
                <c:ptCount val="6"/>
                <c:pt idx="0" formatCode="0.00%">
                  <c:v>8.3000000000000018E-2</c:v>
                </c:pt>
                <c:pt idx="1">
                  <c:v>0.67000000000000015</c:v>
                </c:pt>
                <c:pt idx="2" formatCode="General">
                  <c:v>0</c:v>
                </c:pt>
                <c:pt idx="3" formatCode="0.00%">
                  <c:v>0.38500000000000006</c:v>
                </c:pt>
                <c:pt idx="4" formatCode="0.00%">
                  <c:v>0.66700000000000015</c:v>
                </c:pt>
                <c:pt idx="5" formatCode="0.00%">
                  <c:v>0.81799999999999995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Лист1!$B$3:$G$3</c:f>
              <c:strCache>
                <c:ptCount val="6"/>
                <c:pt idx="0">
                  <c:v>Начало года </c:v>
                </c:pt>
                <c:pt idx="1">
                  <c:v>Конец года </c:v>
                </c:pt>
                <c:pt idx="2">
                  <c:v>Начало года </c:v>
                </c:pt>
                <c:pt idx="3">
                  <c:v>Конец года </c:v>
                </c:pt>
                <c:pt idx="4">
                  <c:v>Начало года </c:v>
                </c:pt>
                <c:pt idx="5">
                  <c:v>Конец года </c:v>
                </c:pt>
              </c:strCache>
            </c:strRef>
          </c:cat>
          <c:val>
            <c:numRef>
              <c:f>Лист1!$B$5:$G$5</c:f>
              <c:numCache>
                <c:formatCode>0%</c:formatCode>
                <c:ptCount val="6"/>
                <c:pt idx="0" formatCode="0.00%">
                  <c:v>0.83300000000000007</c:v>
                </c:pt>
                <c:pt idx="1">
                  <c:v>0.33000000000000007</c:v>
                </c:pt>
                <c:pt idx="2" formatCode="0.00%">
                  <c:v>0.92300000000000004</c:v>
                </c:pt>
                <c:pt idx="3" formatCode="0.00%">
                  <c:v>0.6150000000000001</c:v>
                </c:pt>
                <c:pt idx="4" formatCode="0.00%">
                  <c:v>0.33300000000000007</c:v>
                </c:pt>
                <c:pt idx="5" formatCode="0.00%">
                  <c:v>0.18200000000000002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Лист1!$B$3:$G$3</c:f>
              <c:strCache>
                <c:ptCount val="6"/>
                <c:pt idx="0">
                  <c:v>Начало года </c:v>
                </c:pt>
                <c:pt idx="1">
                  <c:v>Конец года </c:v>
                </c:pt>
                <c:pt idx="2">
                  <c:v>Начало года </c:v>
                </c:pt>
                <c:pt idx="3">
                  <c:v>Конец года </c:v>
                </c:pt>
                <c:pt idx="4">
                  <c:v>Начало года </c:v>
                </c:pt>
                <c:pt idx="5">
                  <c:v>Конец года </c:v>
                </c:pt>
              </c:strCache>
            </c:strRef>
          </c:cat>
          <c:val>
            <c:numRef>
              <c:f>Лист1!$B$6:$G$6</c:f>
              <c:numCache>
                <c:formatCode>General</c:formatCode>
                <c:ptCount val="6"/>
                <c:pt idx="0" formatCode="0.00%">
                  <c:v>8.3000000000000018E-2</c:v>
                </c:pt>
                <c:pt idx="1">
                  <c:v>0</c:v>
                </c:pt>
                <c:pt idx="2" formatCode="0.00%">
                  <c:v>7.7000000000000013E-2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65864832"/>
        <c:axId val="65866752"/>
        <c:axId val="0"/>
      </c:bar3DChart>
      <c:catAx>
        <c:axId val="65864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400" dirty="0"/>
                  <a:t>   </a:t>
                </a:r>
                <a:r>
                  <a:rPr lang="ru-RU" sz="1400" dirty="0" smtClean="0"/>
                  <a:t>   </a:t>
                </a:r>
                <a:r>
                  <a:rPr lang="ru-RU" sz="1400" b="0" dirty="0" smtClean="0">
                    <a:latin typeface="Times New Roman" pitchFamily="18" charset="0"/>
                    <a:cs typeface="Times New Roman" pitchFamily="18" charset="0"/>
                  </a:rPr>
                  <a:t>Средняя группа              Старшая группа           Подготовительная группа</a:t>
                </a:r>
                <a:endParaRPr lang="ru-RU" sz="14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16363888888888892"/>
              <c:y val="0.8025400991542726"/>
            </c:manualLayout>
          </c:layout>
        </c:title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866752"/>
        <c:crossesAt val="0"/>
        <c:auto val="1"/>
        <c:lblAlgn val="ctr"/>
        <c:lblOffset val="100"/>
      </c:catAx>
      <c:valAx>
        <c:axId val="65866752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8648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0.1875</cdr:x>
      <cdr:y>0.875</cdr:y>
    </cdr:from>
    <cdr:to>
      <cdr:x>0.3125</cdr:x>
      <cdr:y>0.91667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480" y="6000768"/>
          <a:ext cx="114300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0.17969</cdr:x>
      <cdr:y>0.8563</cdr:y>
    </cdr:from>
    <cdr:to>
      <cdr:x>0.33594</cdr:x>
      <cdr:y>0.93076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3042" y="3286148"/>
          <a:ext cx="142876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2009 – 2010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уч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год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0.38281</cdr:x>
      <cdr:y>0.8563</cdr:y>
    </cdr:from>
    <cdr:to>
      <cdr:x>0.54688</cdr:x>
      <cdr:y>0.9433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00430" y="3286148"/>
          <a:ext cx="1500213" cy="333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2010 – 2011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уч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год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0.60156</cdr:x>
      <cdr:y>0.8563</cdr:y>
    </cdr:from>
    <cdr:to>
      <cdr:x>0.85156</cdr:x>
      <cdr:y>0.96192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00694" y="3286148"/>
          <a:ext cx="2285977" cy="405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2011 – 2012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уч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год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FFB3-5C7F-458B-911B-C1E3AB27B7F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C2A7-9756-44EC-A0A8-7D79DD311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MCgOPp7XJ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9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000240"/>
            <a:ext cx="7358114" cy="436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«Логоритмика как эффективный метод преодоления речевых нарушений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дошкольников»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en-US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МБДОУ «Детский сад № 13»: 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Бахарева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П.С.</a:t>
            </a:r>
          </a:p>
          <a:p>
            <a:pPr algn="r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Курган 2013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7125" y="214290"/>
            <a:ext cx="8572593" cy="409575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Методы обучения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357554" y="714356"/>
            <a:ext cx="2490788" cy="51435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85720" y="1428736"/>
            <a:ext cx="2341563" cy="925513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Наглядные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(используются при обучении движению)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28992" y="1428736"/>
            <a:ext cx="2341563" cy="925513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Словесные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(применяются для осмысления детьми поставленной задачи и осознанного выполнения двигательных упражнений)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572264" y="1428736"/>
            <a:ext cx="2341562" cy="925513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Практические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(обеспечивают проверку правильности восприятия на основе собственных мышечно-моторных ощущений)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14283" y="2643182"/>
            <a:ext cx="8715436" cy="409575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Приёмы работы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14282" y="3214686"/>
            <a:ext cx="2643206" cy="3643314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Наглядно-зрительные приёмы, включающие: показ педагогом движения; подражание образам окружающей жизни; использование зрительных ориентировок при преодолении пространства и наглядных пособий (карточки, фотографии и т.д.).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Приёмы для обеспечения тактильно-мышечной наглядности с применением различных пособий: обручей, кубиков, гимнастических палок, скакалок и т.д.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Наглядно-слуховые приёмы для звуковой регуляции движений: звучание инструментальной музыки и песен; использование бубнов, колокольчиков и др.; декламация коротких стихотворений.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071802" y="3200400"/>
            <a:ext cx="3051175" cy="36576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Краткое одновременное описание и объяснение новых движений с опорой на имеющийся жизненный опыт детей.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Пояснение и показ движения.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Указания при воспроизведении показанного педагогом движения, при самостоятельном выполнении движений детьми.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Беседа при обучении или когда требуется разъяснение двигательных действий, уточнение сюжета игры.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Команды, сигналы для акцентирования внимания и одновременности действий (для этого используются считалки, игровые зачины).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Образный сюжетный рассказ для развития выразительности движений у детей и лучшего перевоплощения в игровой образ.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Словесная инструкция, которая позволяет оживить у детей следы прежних впечатлений в новых сочетаниях, сформировать новые знания и умения.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6357950" y="3200400"/>
            <a:ext cx="2571736" cy="36576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Игровые приёмы.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Соревновательные приёмы.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214422"/>
            <a:ext cx="692948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Средства логопедической ритмики: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ходьба и маршировка в различных направлениях;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упражнения на развитие дыхания, голоса и артикуляции;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упражнения, регулирующие мышечный тонус;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упражнения, активизирующие внимание;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речевые упражнения без музыкального сопровождения;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упражнения для развития музыкального слуха;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ритмические упражнения;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упражнения в игре на инструментах;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импровизация на детских музыкальных инструментах;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игровая деятельность;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творческой инициативы;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заключительные упражнения на расслабление (релаксация).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3186" y="857232"/>
            <a:ext cx="472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Упражнения на развитие артикуляции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929330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Упражнение «Чашечка»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K:\ФОТОГРАФИИ,КАРТИНКИ\фотографии - работа\фото\P324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7"/>
            <a:ext cx="3429024" cy="2571768"/>
          </a:xfrm>
          <a:prstGeom prst="rect">
            <a:avLst/>
          </a:prstGeom>
          <a:noFill/>
        </p:spPr>
      </p:pic>
      <p:pic>
        <p:nvPicPr>
          <p:cNvPr id="3" name="Picture 2" descr="K:\ФОТОГРАФИИ,КАРТИНКИ\фотографии - работа\фото\P324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2" y="3286124"/>
            <a:ext cx="3390768" cy="25430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4071942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Упражнение «Толстячки и худышки»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5" name="Picture 1" descr="K:\ФОТОГРАФИИ,КАРТИНКИ\фотографии - работа\фото\P213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2500402" cy="4310888"/>
          </a:xfrm>
          <a:prstGeom prst="rect">
            <a:avLst/>
          </a:prstGeom>
          <a:noFill/>
        </p:spPr>
      </p:pic>
      <p:pic>
        <p:nvPicPr>
          <p:cNvPr id="16386" name="Picture 2" descr="K:\ФОТОГРАФИИ,КАРТИНКИ\фотографии - работа\фото\P3240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85860"/>
            <a:ext cx="2786082" cy="35523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78579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Упражнения на развитие дыхания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492919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Упражнение «Пёрышки»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6000768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Упражнение «Волшебные снежинки»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1" name="Picture 1" descr="K:\ФОТОГРАФИИ,КАРТИНКИ\фотографии - работа\фото\IMG_1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7"/>
            <a:ext cx="4071965" cy="3053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928670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:\ФОТОГРАФИИ,КАРТИНКИ\фотографии - работа\утренник 3.03.11\Копия P303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571744"/>
            <a:ext cx="2470147" cy="31705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4500570"/>
            <a:ext cx="1373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«Колыбельная»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592933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«Это я…»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7" name="Picture 1" descr="K:\ФОТОГРАФИИ,КАРТИНКИ\фотографии - работа\логоритмика весна, май 2012\DSCF1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3357586" cy="25181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785794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Пальчиковые игры и речедвигательные упражнения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85762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Упражнение «Капель»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:\ФОТОГРАФИИ,КАРТИНКИ\фотографии - работа\фото\P324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357562"/>
            <a:ext cx="3429024" cy="25717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600076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Упражнение «Сколько птиц…»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3" name="Picture 1" descr="K:\ФОТОГРАФИИ,КАРТИНКИ\фотографии - работа\фото\P515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2928958" cy="21965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78579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Коммуникативные игры и танцы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K:\ФОТОГРАФИИ,КАРТИНКИ\фотографии - работа\фото\PB180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2928958" cy="2196532"/>
          </a:xfrm>
          <a:prstGeom prst="rect">
            <a:avLst/>
          </a:prstGeom>
          <a:noFill/>
        </p:spPr>
      </p:pic>
      <p:pic>
        <p:nvPicPr>
          <p:cNvPr id="7" name="Picture 2" descr="K:\ФОТОГРАФИИ,КАРТИНКИ\фотографии - работа\фото\P6010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2981327" cy="22358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350043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Танец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Весна-красна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идёт»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607220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Игра «Ну-ка все берись…»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350043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Танец «Бабка-Ёжка»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K:\ФОТОГРАФИИ,КАРТИНКИ\фотографии - работа\фото\P60101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857628"/>
            <a:ext cx="2961434" cy="222088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85852" y="6072206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Игра «Шапочка»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857232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Упражнения на релаксацию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585789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«Цветы»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:\ФОТОГРАФИИ,КАРТИНКИ\фотографии - работа\логоритмика Весна 15.05.12\Копия P515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3"/>
            <a:ext cx="2786082" cy="4235851"/>
          </a:xfrm>
          <a:prstGeom prst="rect">
            <a:avLst/>
          </a:prstGeom>
          <a:noFill/>
        </p:spPr>
      </p:pic>
      <p:pic>
        <p:nvPicPr>
          <p:cNvPr id="2051" name="Picture 3" descr="K:\ФОТОГРАФИИ,КАРТИНКИ\фотографии - работа\фото\P324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00174"/>
            <a:ext cx="3771738" cy="28288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4429132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«Детки отдыхают»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643050"/>
            <a:ext cx="678661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Требования к проведению логоритмического занятия: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занятие проводится фронтально один раз в две недели;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продолжительность занятия 20-35 минут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зависимости от возраста детей);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одежда должна соответствовать роду логоритмической деятельности;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тематика и цели занятия должны соответствовать текущему этапу коррекционной логопедической работы;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сотрудничество специалистов (логопеда, музыкального руководителя, воспитателя) и родителей в подготовке и проведении логоритмических занятий.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714356"/>
          <a:ext cx="8501121" cy="2258406"/>
        </p:xfrm>
        <a:graphic>
          <a:graphicData uri="http://schemas.openxmlformats.org/drawingml/2006/table">
            <a:tbl>
              <a:tblPr/>
              <a:tblGrid>
                <a:gridCol w="1785950"/>
                <a:gridCol w="1214446"/>
                <a:gridCol w="1244911"/>
                <a:gridCol w="1072095"/>
                <a:gridCol w="1072095"/>
                <a:gridCol w="1072095"/>
                <a:gridCol w="1039529"/>
              </a:tblGrid>
              <a:tr h="8559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Уровни успешности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Средняя группа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2009 - 2010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Старшая группа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2010 – 2011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2011 – 2012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Конец года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Конец года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Конец года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8,3 %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67 %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38,5 %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66,7 %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81,8 %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83,3 %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33 %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92,3 %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61,5 %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33,3 %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18,2 %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8,3 %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7,7 %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619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680" marR="40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214290"/>
            <a:ext cx="8336962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61925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СВОДНАЯ ТАБЛИЦА РЕЗУЛЬТАТОВ МОНИТОРИНГА РЕЧЕВОГО РАЗВИТИЯ ДЕТЕЙ, в %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61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3071810"/>
          <a:ext cx="9144000" cy="369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:\Documents and Settings\Admin\Рабочий стол\фото детей\1324056353_matematic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3714756" cy="2476504"/>
          </a:xfrm>
          <a:prstGeom prst="rect">
            <a:avLst/>
          </a:prstGeom>
          <a:noFill/>
        </p:spPr>
      </p:pic>
      <p:pic>
        <p:nvPicPr>
          <p:cNvPr id="4099" name="Picture 3" descr="H:\Documents and Settings\Admin\Рабочий стол\фото детей\Devochka-s-knizhk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71876"/>
            <a:ext cx="3929090" cy="26200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178592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Здоровые!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785794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Логоритмика, друзья, умная наука!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нею, точно знаю я, не страшна нам скука.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Логоритмика - забава и учёба, и игра!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любит заниматься этим делом детвора.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знают все вокруг, логоритмика - наш друг!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учит, исправляет, с нами весело играет!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Движение, музыка и слово! Всё это связано толково.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что не ясно Вам, приходите в гости к нам!</a:t>
            </a:r>
          </a:p>
          <a:p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/>
          </a:p>
        </p:txBody>
      </p:sp>
      <p:pic>
        <p:nvPicPr>
          <p:cNvPr id="7170" name="Picture 2" descr="K:\ФОТОГРАФИИ,КАРТИНКИ\фотографии - работа\фото\PB18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214686"/>
            <a:ext cx="3714679" cy="27857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:\Documents and Settings\Admin\Рабочий стол\фото детей\vospitanie-doshkolniko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3357586" cy="2522667"/>
          </a:xfrm>
          <a:prstGeom prst="rect">
            <a:avLst/>
          </a:prstGeom>
          <a:noFill/>
        </p:spPr>
      </p:pic>
      <p:pic>
        <p:nvPicPr>
          <p:cNvPr id="5123" name="Picture 3" descr="H:\Documents and Settings\Admin\Рабочий стол\фото детей\f_7444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690656"/>
            <a:ext cx="3671902" cy="24552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185736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Счастливые!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:\Documents and Settings\Admin\Рабочий стол\фото детей\4g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2498044" cy="3357586"/>
          </a:xfrm>
          <a:prstGeom prst="rect">
            <a:avLst/>
          </a:prstGeom>
          <a:noFill/>
        </p:spPr>
      </p:pic>
      <p:pic>
        <p:nvPicPr>
          <p:cNvPr id="3075" name="Picture 3" descr="H:\Documents and Settings\Admin\Рабочий стол\фото детей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214686"/>
            <a:ext cx="4129078" cy="27527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178592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Улыбающиеся!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:\Documents and Settings\Admin\Рабочий стол\фото детей\2e058ec5b8683ea6aeba881db3cd4fc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3429024" cy="2567151"/>
          </a:xfrm>
          <a:prstGeom prst="rect">
            <a:avLst/>
          </a:prstGeom>
          <a:noFill/>
        </p:spPr>
      </p:pic>
      <p:pic>
        <p:nvPicPr>
          <p:cNvPr id="2051" name="Picture 3" descr="H:\Documents and Settings\Admin\Рабочий стол\фото детей\6c9e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71876"/>
            <a:ext cx="3857632" cy="25717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42873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Умеющие общаться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окружающими людьми!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4357694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21442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00108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928802"/>
            <a:ext cx="70009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Логопедическая ритмика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комплексная методика, опирающаяся на связь слова, музыки и движения.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логоритмического воздействия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преодоление речевого нарушения путём развития, воспитания и коррекции у детей с речевой патологией двигательной сферы в сочетании со словом и музыкой и в конечном итоге – адаптация к условиям внешней среды.</a:t>
            </a:r>
            <a:endParaRPr lang="ru-RU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285860"/>
            <a:ext cx="71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Основные задачи логоритмического воздействия: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развитие слухового внимания;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развитие музыкального, звукового, тембрового, динамического слуха;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развитие фонематического слуха;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развитие пространственной организации движений;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развитие общей и тонкой моторики, мимики, пантомимики;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формирование и развитие кинестетических ощущений;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воспитание выразительности и грации движений;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воспитание переключаемости с одного поля деятельности на другое;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формирование, развитие и коррекция слухо-зрительно-двигательной координации;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развитие физиологического и фонационного дыхания;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развитие певческого диапазона голоса;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развитие чувства ритма;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воспитание умения определять характер музыки, согласовывать её с движениями;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воспитание умения перевоплощаться;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15. развитие речевой моторики для формирования артикуляционной базы звуков;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воспитание связи между звуком и его музыкальным образом, буквенным обозначением;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формирование и закрепление навыка правильного употребления звуков в различных формах и видах речи, во всех ситуациях общения.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dmin\Рабочий стол\картинки для работы\Aan4dpkpw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28662" y="1192398"/>
            <a:ext cx="685804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Методологическая основа: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психофизиологии о речевых процессах как о сложной системе сенсомоторных координаций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(И.М. Сеченов, И.П. Павлов, А.Р. Лурия, А.Н. Леонтьев, Н.А. Бернштейн);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Л.С. Выготского о ведущей роли обучения и воспитания в психическом развитии ребёнка;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авторские методики по логоритмике О.А. Новиковской, Г.А. Волковой, М.Ю. Картушиной, Н.В. Микляевой, В.Т. Таран, А.Е. Вороновой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5929322" y="714356"/>
            <a:ext cx="485775" cy="735013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500298" y="714356"/>
            <a:ext cx="481013" cy="735013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643702" y="642918"/>
            <a:ext cx="2362200" cy="8890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коммуникативных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навыков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86116" y="642918"/>
            <a:ext cx="2474913" cy="8890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первичных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произносительных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навыков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14282" y="642918"/>
            <a:ext cx="2068495" cy="857256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429520" y="1643050"/>
            <a:ext cx="1030287" cy="42068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000496" y="1714488"/>
            <a:ext cx="1030288" cy="42068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30225" y="1679575"/>
            <a:ext cx="1030288" cy="42068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45" y="2274888"/>
            <a:ext cx="8858312" cy="409575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работы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74963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педагогической технологии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коррекции речи дошкольников средствами логоритмики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-285784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4888" algn="ctr"/>
                <a:tab pos="76025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42844" y="2857496"/>
            <a:ext cx="2786082" cy="3643338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Создание благоприятных условий для детей, установление контакта с каждым ребёнком с целью выявления его двигательных и музыкальных способностей;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Формирование устойчивого слухового и зрительного внимания;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Воспитание координации движений и ориентирование в пространстве при ходьбе, маршировке, выполнении основных движений;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музыкального, звуковысотного, динамического, тембрового слуха;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голоса, звукообразования, звукоподражания в пении, певческого диапазона;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чувства ритма;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общей, тонкой моторики, мимики;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артикуляционного аппарата;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Формирование у детей подражательности движениям педагога;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Обучение детей навыкам релаксации;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Обогащение активного и пассивного словаря;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Коррекция эмоционально-личностной сферы.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143241" y="2857496"/>
            <a:ext cx="2786082" cy="3643338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Продолжение развития неречевых функций, указанных в подготовительном этапе;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мышления;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Совершенствование речевой моторики для формирования артикуляционной базы звуков;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звуковысотного, динамического и тембрового слуха;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фонематического восприятия;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Формирование связной речи, расширение понимания грамматических форм слов;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Закрепление навыков релаксации;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Обогащение пассивного и активного словаря;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Коррекция эмоционально-личностной сферы.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143636" y="2857496"/>
            <a:ext cx="2786082" cy="36576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Закрепление двигательных умений общей и мелкой моторики;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Дальнейшее развитие музыкального слуха;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певческого диапазона голоса, мимики, пантомимики, просодики речи, фонематического восприятия;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Развитие речевой моторики;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Формирование навыка правильного употребления звуков в различных формах и видах речи;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Накопление пассивного и активного словаря ребёнка;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Дальнейшая коррекция эмоционально-личностной сферы.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857</Words>
  <Application>Microsoft Office PowerPoint</Application>
  <PresentationFormat>Экран (4:3)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2012-11-25T16:45:22Z</dcterms:created>
  <dcterms:modified xsi:type="dcterms:W3CDTF">2013-01-15T16:52:58Z</dcterms:modified>
</cp:coreProperties>
</file>