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image&amp;lr=53" TargetMode="External"/><Relationship Id="rId2" Type="http://schemas.openxmlformats.org/officeDocument/2006/relationships/hyperlink" Target="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a.nazaccent.ru/smirotvorec/2014/sodruzhestvo_evrei.pdf" TargetMode="External"/><Relationship Id="rId4" Type="http://schemas.openxmlformats.org/officeDocument/2006/relationships/hyperlink" Target="http://refleader.ru/jgeujgotrrn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\Downloads\thumb-a79232d0d360aa09a9475ad6d69094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06" y="836712"/>
            <a:ext cx="8943394" cy="55896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1772816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00000"/>
                </a:solidFill>
                <a:latin typeface="Gabriola" pitchFamily="82" charset="0"/>
                <a:cs typeface="Arabic Typesetting" pitchFamily="66" charset="-78"/>
              </a:rPr>
              <a:t>Украинский национальный костюм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56612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выполнили: Копылова Елена, </a:t>
            </a:r>
            <a:r>
              <a:rPr lang="ru-RU" dirty="0" err="1" smtClean="0"/>
              <a:t>Логунова</a:t>
            </a:r>
            <a:r>
              <a:rPr lang="ru-RU" dirty="0" smtClean="0"/>
              <a:t> Полина, Устюжанина Марина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\Downloads\ukrainskaya_nacionalnaya_odezhd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6880"/>
            <a:ext cx="4752528" cy="6581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3888432" cy="564949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rgbClr val="800000"/>
                </a:solidFill>
              </a:rPr>
              <a:t>Зарождение украинской национальной одежды происходило с древних времен. 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800000"/>
                </a:solidFill>
              </a:rPr>
              <a:t>Основу украинского женского костюма составляет рубашка - </a:t>
            </a:r>
            <a:r>
              <a:rPr lang="ru-RU" sz="3100" b="1" dirty="0" err="1" smtClean="0">
                <a:solidFill>
                  <a:srgbClr val="800000"/>
                </a:solidFill>
              </a:rPr>
              <a:t>кошуля</a:t>
            </a:r>
            <a:r>
              <a:rPr lang="ru-RU" sz="3100" b="1" dirty="0" smtClean="0">
                <a:solidFill>
                  <a:srgbClr val="800000"/>
                </a:solidFill>
              </a:rPr>
              <a:t>, сорочка.  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800000"/>
                </a:solidFill>
              </a:rPr>
              <a:t>В зависимости от кроя украинские рубахи подразделяются на три типа: </a:t>
            </a:r>
            <a:r>
              <a:rPr lang="ru-RU" sz="3100" b="1" dirty="0" err="1" smtClean="0">
                <a:solidFill>
                  <a:srgbClr val="800000"/>
                </a:solidFill>
              </a:rPr>
              <a:t>туникообразные</a:t>
            </a:r>
            <a:r>
              <a:rPr lang="ru-RU" sz="3100" b="1" dirty="0" smtClean="0">
                <a:solidFill>
                  <a:srgbClr val="800000"/>
                </a:solidFill>
              </a:rPr>
              <a:t>, </a:t>
            </a:r>
            <a:r>
              <a:rPr lang="ru-RU" sz="3100" b="1" dirty="0" err="1" smtClean="0">
                <a:solidFill>
                  <a:srgbClr val="800000"/>
                </a:solidFill>
              </a:rPr>
              <a:t>поликовые</a:t>
            </a:r>
            <a:r>
              <a:rPr lang="ru-RU" sz="3100" b="1" dirty="0" smtClean="0">
                <a:solidFill>
                  <a:srgbClr val="800000"/>
                </a:solidFill>
              </a:rPr>
              <a:t> на кокетке. Рубахи шились с воротниками и без них. </a:t>
            </a:r>
          </a:p>
          <a:p>
            <a:endParaRPr lang="ru-RU" dirty="0"/>
          </a:p>
        </p:txBody>
      </p:sp>
      <p:pic>
        <p:nvPicPr>
          <p:cNvPr id="2052" name="Picture 4" descr="C:\Users\ЛЮ\Downloads\tumblr_myf4g8uIhD1rkp3y6o1_5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646" y="692697"/>
            <a:ext cx="48144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7920880" cy="17281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800000"/>
                </a:solidFill>
              </a:rPr>
              <a:t>Отличительная особенность украинской женской рубахи - обычай украшения подола, каймы (</a:t>
            </a:r>
            <a:r>
              <a:rPr lang="ru-RU" sz="2600" b="1" dirty="0" err="1" smtClean="0">
                <a:solidFill>
                  <a:srgbClr val="800000"/>
                </a:solidFill>
              </a:rPr>
              <a:t>подподольницы</a:t>
            </a:r>
            <a:r>
              <a:rPr lang="ru-RU" sz="2600" b="1" dirty="0" smtClean="0">
                <a:solidFill>
                  <a:srgbClr val="800000"/>
                </a:solidFill>
              </a:rPr>
              <a:t>) рубашки вышивкой, т.к. он был виден из-под верхней одежды. </a:t>
            </a:r>
            <a:endParaRPr lang="ru-RU" sz="2600" b="1" dirty="0">
              <a:solidFill>
                <a:srgbClr val="800000"/>
              </a:solidFill>
            </a:endParaRPr>
          </a:p>
        </p:txBody>
      </p:sp>
      <p:pic>
        <p:nvPicPr>
          <p:cNvPr id="3074" name="Picture 2" descr="C:\Users\ЛЮ\Downloads\58356_html_58ade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192688" cy="4469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581128"/>
            <a:ext cx="8229600" cy="20162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rgbClr val="800000"/>
                </a:solidFill>
              </a:rPr>
              <a:t>Так же украшались и рукава рубахи, особенно в местах соединения рукава с плечом, где </a:t>
            </a:r>
            <a:r>
              <a:rPr lang="ru-RU" sz="3100" b="1" dirty="0" err="1" smtClean="0">
                <a:solidFill>
                  <a:srgbClr val="800000"/>
                </a:solidFill>
              </a:rPr>
              <a:t>полик</a:t>
            </a:r>
            <a:r>
              <a:rPr lang="ru-RU" sz="3100" b="1" dirty="0" smtClean="0">
                <a:solidFill>
                  <a:srgbClr val="800000"/>
                </a:solidFill>
              </a:rPr>
              <a:t> (</a:t>
            </a:r>
            <a:r>
              <a:rPr lang="ru-RU" sz="3100" b="1" dirty="0" err="1" smtClean="0">
                <a:solidFill>
                  <a:srgbClr val="800000"/>
                </a:solidFill>
              </a:rPr>
              <a:t>уставка</a:t>
            </a:r>
            <a:r>
              <a:rPr lang="ru-RU" sz="3100" b="1" dirty="0" smtClean="0">
                <a:solidFill>
                  <a:srgbClr val="800000"/>
                </a:solidFill>
              </a:rPr>
              <a:t>) представлял собой чаще вышитый кусок материи четырехугольной формы. Широкие рукава рубашки заканчивались </a:t>
            </a:r>
            <a:r>
              <a:rPr lang="ru-RU" sz="3100" b="1" dirty="0" err="1" smtClean="0">
                <a:solidFill>
                  <a:srgbClr val="800000"/>
                </a:solidFill>
              </a:rPr>
              <a:t>манжетом</a:t>
            </a:r>
            <a:r>
              <a:rPr lang="ru-RU" sz="3100" b="1" dirty="0" smtClean="0">
                <a:solidFill>
                  <a:srgbClr val="800000"/>
                </a:solidFill>
              </a:rPr>
              <a:t> (</a:t>
            </a:r>
            <a:r>
              <a:rPr lang="ru-RU" sz="3100" b="1" dirty="0" err="1" smtClean="0">
                <a:solidFill>
                  <a:srgbClr val="800000"/>
                </a:solidFill>
              </a:rPr>
              <a:t>чохла</a:t>
            </a:r>
            <a:r>
              <a:rPr lang="ru-RU" sz="3100" b="1" dirty="0" smtClean="0">
                <a:solidFill>
                  <a:srgbClr val="800000"/>
                </a:solidFill>
              </a:rPr>
              <a:t>) у запястья.</a:t>
            </a:r>
          </a:p>
          <a:p>
            <a:endParaRPr lang="ru-RU" dirty="0"/>
          </a:p>
        </p:txBody>
      </p:sp>
      <p:pic>
        <p:nvPicPr>
          <p:cNvPr id="4098" name="Picture 2" descr="C:\Users\ЛЮ\Downloads\f20130328134523-img_2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3473543" cy="4077072"/>
          </a:xfrm>
          <a:prstGeom prst="rect">
            <a:avLst/>
          </a:prstGeom>
          <a:noFill/>
        </p:spPr>
      </p:pic>
      <p:pic>
        <p:nvPicPr>
          <p:cNvPr id="4099" name="Picture 3" descr="C:\Users\ЛЮ\Downloads\11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2880320" cy="4051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3106688" cy="528945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800000"/>
                </a:solidFill>
              </a:rPr>
              <a:t>Надевание поясной одежды (поневы) связывалось с замужеством и переходом в разряд женщин. Понева - элемент традиционной одежды, прикрывающая тело женщины сзади и закрепляющаяся на талии. </a:t>
            </a:r>
          </a:p>
          <a:p>
            <a:endParaRPr lang="ru-RU" dirty="0"/>
          </a:p>
        </p:txBody>
      </p:sp>
      <p:pic>
        <p:nvPicPr>
          <p:cNvPr id="5122" name="Picture 2" descr="C:\Users\ЛЮ\Downloads\784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6632"/>
            <a:ext cx="432048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\Desktop\Новая папка (2)\IMG_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3519058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Кукла в украинском народном костюме </a:t>
            </a:r>
            <a:r>
              <a:rPr lang="ru-RU" sz="4000" b="1" dirty="0" smtClean="0">
                <a:solidFill>
                  <a:srgbClr val="800000"/>
                </a:solidFill>
              </a:rPr>
              <a:t>выполнена в технике «Смешанной декоративной аппликации»</a:t>
            </a:r>
            <a:endParaRPr lang="ru-RU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Интернет- источники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https://yandex.ru/images/search?img_url=http%3A%2F%2Fbrightwallpapers.com.ua%2FUploads%2F24-6-2015%2Fa7cf36a9-6176-4393-bf77-24d74ed9ead6%2Fthumb-a79232d0d360aa09a9475ad6d690942a.jpg&amp;text=%D1%83%D0%BA%D1%80%D0%B0%D0%B8%D0%BD%D1%81%D0%BA%D0%B8%D0%B9%20%D0%BE%D1%80%D0%BD%D0%B0%D0%BC%D0%B5%D0%BD%D1%82&amp;noreask=1&amp;pos=3&amp;lr=53&amp;rpt</a:t>
            </a:r>
            <a:r>
              <a:rPr lang="en-US" dirty="0" smtClean="0">
                <a:hlinkClick r:id="rId2" action="ppaction://hlinkfile"/>
              </a:rPr>
              <a:t>=simage</a:t>
            </a:r>
            <a:endParaRPr lang="ru-RU" dirty="0" smtClean="0"/>
          </a:p>
          <a:p>
            <a:r>
              <a:rPr lang="en-US" dirty="0" smtClean="0"/>
              <a:t>https://yandex.ru/images/search?img_url=http%3A%2F%2Ftatet.ua%2Fuploads%2F18233%2Fcontent%2Fzx47.jpg&amp;text=%D1%83%D0%BA%D1%80%D0%B0%D0%B8%D0%BD%D1%81%D0%BA%D0%B0%D1%8F%20%D1%80%D1%83%D0%B1%D0%B0%D1%88%D0%BA%D0%B0%20%D0%BA%D0%BE%D1%88%D1%83%D0%BB%D1%8F&amp;noreask=1&amp;pos=14&amp;lr=53&amp;rpt=simage</a:t>
            </a:r>
            <a:endParaRPr lang="ru-RU" dirty="0" smtClean="0"/>
          </a:p>
          <a:p>
            <a:r>
              <a:rPr lang="en-US" dirty="0" smtClean="0"/>
              <a:t>https://yandex.ru/images/search?img_url=http%3A%2F%2Fuchebana5.ru%2Fimages%2F1722%2F3442454%2F17b71c04.jpg&amp;text=%D1%83%D0%BA%D1%80%D0%B0%D0%B8%D0%BD%D1%81%D0%BA%D0%B0%D1%8F%20%D1%80%D1%83%D0%B1%D0%B0%D1%88%D0%BA%D0%B0%20%D0%BA%D0%BE%D1%88%D1%83%D0%BB%D1%8F&amp;noreask=1&amp;pos=5&amp;lr=53&amp;rpt=simage</a:t>
            </a:r>
            <a:endParaRPr lang="ru-RU" dirty="0" smtClean="0"/>
          </a:p>
          <a:p>
            <a:r>
              <a:rPr lang="en-US" dirty="0" smtClean="0"/>
              <a:t>https://yandex.ru/images/search?img_url=http%3A%2F%2Fi.io.ua%2Fimg_su%2Flarge%2F0039%2F99%2F00399974_n1.jpg&amp;p=3&amp;text=%D1%83%D0%BA%D1%80%D0%B0%D0%B8%D0%BD%D1%81%D0%BA%D0%B0%D1%8F%20%D1%80%D1%83%D0%B1%D0%B0%D1%88%D0%BA%D0%B0%20%D0%BA%D0%BE%D1%88%D1%83%D0%BB%D1%8F&amp;noreask=1&amp;pos=115&amp;rpt=</a:t>
            </a:r>
            <a:r>
              <a:rPr lang="en-US" dirty="0" smtClean="0">
                <a:hlinkClick r:id="rId3" action="ppaction://hlinkfile"/>
              </a:rPr>
              <a:t>simage&amp;lr=53</a:t>
            </a:r>
            <a:endParaRPr lang="ru-RU" dirty="0" smtClean="0"/>
          </a:p>
          <a:p>
            <a:r>
              <a:rPr lang="en-US" dirty="0" smtClean="0"/>
              <a:t>https://yandex.ru/images/search?img_url=http%3A%2F%2Finfo-grad.com%2Fwa-data%2Fpublic%2Fshop%2Fproducts%2F54%2F04%2F454%2Fimages%2F784%2F784.970x0.jpg&amp;text=%D1%83%D0%BA%D1%80%D0%B0%D0%B8%D0%BD%D1%81%D0%BA%D0%B0%D1%8F%20%D0%BF%D0%BE%D0%BD%D0%B5%D0%B2%D0%B0&amp;noreask=1&amp;pos=19&amp;lr=53&amp;rpt=simage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http://refleader.ru/jgeujgotrrna.html</a:t>
            </a:r>
            <a:endParaRPr lang="ru-RU" u="sng" dirty="0" smtClean="0"/>
          </a:p>
          <a:p>
            <a:r>
              <a:rPr lang="en-US" dirty="0" smtClean="0"/>
              <a:t>https://yandex.ru/images/search?img_url=http%3A%2F%2Fwww.hllab.dp.ua%2FStore%2Ftexts%2Fcostumes%2FK1F06.jpg&amp;p=2&amp;text=%D1%83%D0%BA%D1%80%D0%B0%D0%B8%D0%BD%D1%81%D0%BA%D0%B0%D1%8F%20%D0%BD%D0%B0%D1%86%D0%B8%D0%BE%D0%BD%D0%B0%D0%BB%D1%8C%D0%BD%D1%8B%D0%B9%20%D0%BA%D0%BE%D1%81%D1%82%D1%8E%D0%BC&amp;noreask=1&amp;pos=85&amp;rpt=simage&amp;lr=53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 smtClean="0">
                <a:hlinkClick r:id="rId5"/>
              </a:rPr>
              <a:t>http://media.nazaccent.ru/smirotvorec/2014/sodruzhestvo_evrei.pdf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Интернет-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</dc:creator>
  <cp:lastModifiedBy>ЛЮ</cp:lastModifiedBy>
  <cp:revision>7</cp:revision>
  <dcterms:created xsi:type="dcterms:W3CDTF">2016-10-27T07:01:38Z</dcterms:created>
  <dcterms:modified xsi:type="dcterms:W3CDTF">2016-11-01T11:10:11Z</dcterms:modified>
</cp:coreProperties>
</file>