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4" r:id="rId7"/>
    <p:sldId id="265" r:id="rId8"/>
    <p:sldId id="276" r:id="rId9"/>
    <p:sldId id="277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4" r:id="rId19"/>
    <p:sldId id="273" r:id="rId20"/>
    <p:sldId id="275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4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3E86-C35B-4A4B-8EBE-145E772F79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1EE339-E381-4092-9727-3DFCFFACF8E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Овсом не кормят, кнутом не гонят, а как </a:t>
          </a:r>
          <a:r>
            <a:rPr lang="ru-RU" sz="2400" dirty="0" smtClean="0">
              <a:latin typeface="+mn-lt"/>
            </a:rPr>
            <a:t>пашет</a:t>
          </a:r>
          <a:r>
            <a:rPr lang="ru-RU" sz="2400" dirty="0" smtClean="0"/>
            <a:t> семь плугов тащит.</a:t>
          </a:r>
        </a:p>
        <a:p>
          <a:pPr algn="l"/>
          <a:r>
            <a:rPr lang="ru-RU" sz="2400" dirty="0" smtClean="0"/>
            <a:t>               (трактор) </a:t>
          </a:r>
          <a:endParaRPr lang="ru-RU" sz="2400" dirty="0"/>
        </a:p>
      </dgm:t>
    </dgm:pt>
    <dgm:pt modelId="{04327F1D-9974-428F-BE4E-A5714501A22D}" type="parTrans" cxnId="{5CA9615A-C7D5-4510-A36F-02B3935715BB}">
      <dgm:prSet/>
      <dgm:spPr/>
      <dgm:t>
        <a:bodyPr/>
        <a:lstStyle/>
        <a:p>
          <a:endParaRPr lang="ru-RU"/>
        </a:p>
      </dgm:t>
    </dgm:pt>
    <dgm:pt modelId="{379A6D79-2416-4864-9C64-1906CFCF91CE}" type="sibTrans" cxnId="{5CA9615A-C7D5-4510-A36F-02B3935715BB}">
      <dgm:prSet/>
      <dgm:spPr/>
      <dgm:t>
        <a:bodyPr/>
        <a:lstStyle/>
        <a:p>
          <a:endParaRPr lang="ru-RU"/>
        </a:p>
      </dgm:t>
    </dgm:pt>
    <dgm:pt modelId="{CBF95520-1309-4C9A-BF21-3B9E8DE76AB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Он идет, волну сечёт, из трубы зерно течёт.                     </a:t>
          </a:r>
        </a:p>
        <a:p>
          <a:pPr algn="l"/>
          <a:r>
            <a:rPr lang="ru-RU" sz="2400" dirty="0" smtClean="0"/>
            <a:t>               (комбайн)</a:t>
          </a:r>
          <a:r>
            <a:rPr lang="ru-RU" sz="1400" dirty="0" smtClean="0"/>
            <a:t>  </a:t>
          </a:r>
          <a:endParaRPr lang="ru-RU" sz="1400" dirty="0"/>
        </a:p>
      </dgm:t>
    </dgm:pt>
    <dgm:pt modelId="{BA11088B-AFBB-4A67-AD5F-C146D6258261}" type="parTrans" cxnId="{D784FDFA-4650-467F-8CD0-627D692CFF1E}">
      <dgm:prSet/>
      <dgm:spPr/>
      <dgm:t>
        <a:bodyPr/>
        <a:lstStyle/>
        <a:p>
          <a:endParaRPr lang="ru-RU"/>
        </a:p>
      </dgm:t>
    </dgm:pt>
    <dgm:pt modelId="{D54E2416-3C4D-4DCA-AFB2-E2C4A031E921}" type="sibTrans" cxnId="{D784FDFA-4650-467F-8CD0-627D692CFF1E}">
      <dgm:prSet/>
      <dgm:spPr/>
      <dgm:t>
        <a:bodyPr/>
        <a:lstStyle/>
        <a:p>
          <a:endParaRPr lang="ru-RU"/>
        </a:p>
      </dgm:t>
    </dgm:pt>
    <dgm:pt modelId="{2C2EAD60-1AFA-4F6B-AB65-05605A0D8D4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400" dirty="0" smtClean="0">
              <a:latin typeface="+mn-lt"/>
            </a:rPr>
            <a:t>Ты не клюй меня, дружок, голосистый петушок. В землю тёплую уйду, к солнцу колосом взойду. В нём тогда, таких как я, будет целая семья. </a:t>
          </a:r>
        </a:p>
        <a:p>
          <a:pPr algn="l"/>
          <a:r>
            <a:rPr lang="ru-RU" sz="2400" dirty="0" smtClean="0">
              <a:latin typeface="+mn-lt"/>
            </a:rPr>
            <a:t>                         (зерно)</a:t>
          </a:r>
          <a:endParaRPr lang="ru-RU" sz="2400" dirty="0">
            <a:latin typeface="+mn-lt"/>
          </a:endParaRPr>
        </a:p>
      </dgm:t>
    </dgm:pt>
    <dgm:pt modelId="{3A0F3872-CFDA-4F1F-A6D2-737B5882FB98}" type="parTrans" cxnId="{EC357229-0686-47A6-8947-A28DEC8959E3}">
      <dgm:prSet/>
      <dgm:spPr/>
      <dgm:t>
        <a:bodyPr/>
        <a:lstStyle/>
        <a:p>
          <a:endParaRPr lang="ru-RU"/>
        </a:p>
      </dgm:t>
    </dgm:pt>
    <dgm:pt modelId="{E1954A4C-366A-42AF-96F5-94F2AEAE6F3B}" type="sibTrans" cxnId="{EC357229-0686-47A6-8947-A28DEC8959E3}">
      <dgm:prSet/>
      <dgm:spPr/>
      <dgm:t>
        <a:bodyPr/>
        <a:lstStyle/>
        <a:p>
          <a:endParaRPr lang="ru-RU"/>
        </a:p>
      </dgm:t>
    </dgm:pt>
    <dgm:pt modelId="{0052FBCF-059C-4999-9DF6-3140EE2DC58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Вырос в поле дом. Полон дом зерном. Стены позолочены. Ставни заколочены. Ходит дом ходуном на столбе золотом.</a:t>
          </a:r>
        </a:p>
        <a:p>
          <a:pPr algn="l"/>
          <a:r>
            <a:rPr lang="ru-RU" sz="2400" dirty="0" smtClean="0"/>
            <a:t>                                (колосок)</a:t>
          </a:r>
          <a:endParaRPr lang="ru-RU" sz="2400" dirty="0"/>
        </a:p>
      </dgm:t>
    </dgm:pt>
    <dgm:pt modelId="{FE1DA582-047F-4646-91D4-230BC21D0573}" type="parTrans" cxnId="{BCFA7970-EB30-4AB9-BB3A-6ADA19AA90FC}">
      <dgm:prSet/>
      <dgm:spPr/>
      <dgm:t>
        <a:bodyPr/>
        <a:lstStyle/>
        <a:p>
          <a:endParaRPr lang="ru-RU"/>
        </a:p>
      </dgm:t>
    </dgm:pt>
    <dgm:pt modelId="{73731093-CE4C-44CD-B0FD-7609FB1511F4}" type="sibTrans" cxnId="{BCFA7970-EB30-4AB9-BB3A-6ADA19AA90FC}">
      <dgm:prSet/>
      <dgm:spPr/>
      <dgm:t>
        <a:bodyPr/>
        <a:lstStyle/>
        <a:p>
          <a:endParaRPr lang="ru-RU"/>
        </a:p>
      </dgm:t>
    </dgm:pt>
    <dgm:pt modelId="{FA63BEAD-F39B-4B72-9B65-001966B952A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Поле пройдёт – урожай соберет.</a:t>
          </a:r>
        </a:p>
        <a:p>
          <a:pPr algn="l"/>
          <a:r>
            <a:rPr lang="ru-RU" sz="2400" dirty="0" smtClean="0"/>
            <a:t>           (комбайн)</a:t>
          </a:r>
          <a:endParaRPr lang="ru-RU" sz="2400" dirty="0"/>
        </a:p>
      </dgm:t>
    </dgm:pt>
    <dgm:pt modelId="{F0022972-130D-4FF8-8039-D2AF89E2FA31}" type="parTrans" cxnId="{BCE1710E-A543-4904-B301-4B32FB3B0DD8}">
      <dgm:prSet/>
      <dgm:spPr/>
      <dgm:t>
        <a:bodyPr/>
        <a:lstStyle/>
        <a:p>
          <a:endParaRPr lang="ru-RU"/>
        </a:p>
      </dgm:t>
    </dgm:pt>
    <dgm:pt modelId="{A91405BB-28A6-4B4D-8C24-194E15B50A86}" type="sibTrans" cxnId="{BCE1710E-A543-4904-B301-4B32FB3B0DD8}">
      <dgm:prSet/>
      <dgm:spPr/>
      <dgm:t>
        <a:bodyPr/>
        <a:lstStyle/>
        <a:p>
          <a:endParaRPr lang="ru-RU"/>
        </a:p>
      </dgm:t>
    </dgm:pt>
    <dgm:pt modelId="{B5D220DF-1640-4BAA-872F-80B586B863FF}" type="pres">
      <dgm:prSet presAssocID="{56613E86-C35B-4A4B-8EBE-145E772F79B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D7831A-92F6-4999-9E9E-9D588C492F32}" type="pres">
      <dgm:prSet presAssocID="{981EE339-E381-4092-9727-3DFCFFACF8EA}" presName="node" presStyleLbl="node1" presStyleIdx="0" presStyleCnt="5" custScaleX="160925" custScaleY="153562" custRadScaleRad="108799" custRadScaleInc="-164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E7BF-EA64-4A2A-95E2-AF6DC5AC059A}" type="pres">
      <dgm:prSet presAssocID="{981EE339-E381-4092-9727-3DFCFFACF8EA}" presName="spNode" presStyleCnt="0"/>
      <dgm:spPr/>
    </dgm:pt>
    <dgm:pt modelId="{97613D56-51E5-4966-95EC-BCAA2000D347}" type="pres">
      <dgm:prSet presAssocID="{379A6D79-2416-4864-9C64-1906CFCF91C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011D08F-0001-454D-8E9C-A4C8D3C30D37}" type="pres">
      <dgm:prSet presAssocID="{CBF95520-1309-4C9A-BF21-3B9E8DE76AB7}" presName="node" presStyleLbl="node1" presStyleIdx="1" presStyleCnt="5" custScaleX="163563" custScaleY="150686" custRadScaleRad="130612" custRadScaleInc="19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00CB-8D88-44A2-AAD7-B63F448B11DF}" type="pres">
      <dgm:prSet presAssocID="{CBF95520-1309-4C9A-BF21-3B9E8DE76AB7}" presName="spNode" presStyleCnt="0"/>
      <dgm:spPr/>
    </dgm:pt>
    <dgm:pt modelId="{63D39744-3B01-4FE3-8EF4-C9A6065001EB}" type="pres">
      <dgm:prSet presAssocID="{D54E2416-3C4D-4DCA-AFB2-E2C4A031E92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344D090-C8D0-4853-88F2-EDA586E86C68}" type="pres">
      <dgm:prSet presAssocID="{2C2EAD60-1AFA-4F6B-AB65-05605A0D8D46}" presName="node" presStyleLbl="node1" presStyleIdx="2" presStyleCnt="5" custScaleX="224688" custScaleY="216781" custRadScaleRad="106763" custRadScaleInc="-35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53F53-02C3-4BA6-A596-25CAF69738DB}" type="pres">
      <dgm:prSet presAssocID="{2C2EAD60-1AFA-4F6B-AB65-05605A0D8D46}" presName="spNode" presStyleCnt="0"/>
      <dgm:spPr/>
    </dgm:pt>
    <dgm:pt modelId="{40E86715-01D2-47E1-9D68-F957AF2F6B19}" type="pres">
      <dgm:prSet presAssocID="{E1954A4C-366A-42AF-96F5-94F2AEAE6F3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11C3AE4-8968-4156-83B9-02A06CE23FF2}" type="pres">
      <dgm:prSet presAssocID="{0052FBCF-059C-4999-9DF6-3140EE2DC589}" presName="node" presStyleLbl="node1" presStyleIdx="3" presStyleCnt="5" custScaleX="272963" custScaleY="163356" custRadScaleRad="105105" custRadScaleInc="68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74CF-A1BF-47AD-BFC0-35940A21B8B1}" type="pres">
      <dgm:prSet presAssocID="{0052FBCF-059C-4999-9DF6-3140EE2DC589}" presName="spNode" presStyleCnt="0"/>
      <dgm:spPr/>
    </dgm:pt>
    <dgm:pt modelId="{631F6E0E-40EA-4F23-982A-2F5FD04460BD}" type="pres">
      <dgm:prSet presAssocID="{73731093-CE4C-44CD-B0FD-7609FB1511F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FE335399-56A7-4C0B-82EE-C123E064A4F8}" type="pres">
      <dgm:prSet presAssocID="{FA63BEAD-F39B-4B72-9B65-001966B952A1}" presName="node" presStyleLbl="node1" presStyleIdx="4" presStyleCnt="5" custScaleX="146518" custScaleY="106718" custRadScaleRad="122728" custRadScaleInc="-5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EB2F2-ACB5-4E18-A59B-4E470C1B54B5}" type="pres">
      <dgm:prSet presAssocID="{FA63BEAD-F39B-4B72-9B65-001966B952A1}" presName="spNode" presStyleCnt="0"/>
      <dgm:spPr/>
    </dgm:pt>
    <dgm:pt modelId="{BF0402F2-2E38-4D75-A1FE-8D48A933BD93}" type="pres">
      <dgm:prSet presAssocID="{A91405BB-28A6-4B4D-8C24-194E15B50A8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CE1710E-A543-4904-B301-4B32FB3B0DD8}" srcId="{56613E86-C35B-4A4B-8EBE-145E772F79BF}" destId="{FA63BEAD-F39B-4B72-9B65-001966B952A1}" srcOrd="4" destOrd="0" parTransId="{F0022972-130D-4FF8-8039-D2AF89E2FA31}" sibTransId="{A91405BB-28A6-4B4D-8C24-194E15B50A86}"/>
    <dgm:cxn modelId="{2A5925B8-00FC-420F-B7E4-190A07233733}" type="presOf" srcId="{D54E2416-3C4D-4DCA-AFB2-E2C4A031E921}" destId="{63D39744-3B01-4FE3-8EF4-C9A6065001EB}" srcOrd="0" destOrd="0" presId="urn:microsoft.com/office/officeart/2005/8/layout/cycle6"/>
    <dgm:cxn modelId="{8BB171F7-504A-42A7-BD49-2ABAED2045C6}" type="presOf" srcId="{981EE339-E381-4092-9727-3DFCFFACF8EA}" destId="{95D7831A-92F6-4999-9E9E-9D588C492F32}" srcOrd="0" destOrd="0" presId="urn:microsoft.com/office/officeart/2005/8/layout/cycle6"/>
    <dgm:cxn modelId="{2A48CE51-E6E6-4CD1-8EFA-08BA03B269CD}" type="presOf" srcId="{2C2EAD60-1AFA-4F6B-AB65-05605A0D8D46}" destId="{C344D090-C8D0-4853-88F2-EDA586E86C68}" srcOrd="0" destOrd="0" presId="urn:microsoft.com/office/officeart/2005/8/layout/cycle6"/>
    <dgm:cxn modelId="{5CA9615A-C7D5-4510-A36F-02B3935715BB}" srcId="{56613E86-C35B-4A4B-8EBE-145E772F79BF}" destId="{981EE339-E381-4092-9727-3DFCFFACF8EA}" srcOrd="0" destOrd="0" parTransId="{04327F1D-9974-428F-BE4E-A5714501A22D}" sibTransId="{379A6D79-2416-4864-9C64-1906CFCF91CE}"/>
    <dgm:cxn modelId="{BCFA7970-EB30-4AB9-BB3A-6ADA19AA90FC}" srcId="{56613E86-C35B-4A4B-8EBE-145E772F79BF}" destId="{0052FBCF-059C-4999-9DF6-3140EE2DC589}" srcOrd="3" destOrd="0" parTransId="{FE1DA582-047F-4646-91D4-230BC21D0573}" sibTransId="{73731093-CE4C-44CD-B0FD-7609FB1511F4}"/>
    <dgm:cxn modelId="{D784FDFA-4650-467F-8CD0-627D692CFF1E}" srcId="{56613E86-C35B-4A4B-8EBE-145E772F79BF}" destId="{CBF95520-1309-4C9A-BF21-3B9E8DE76AB7}" srcOrd="1" destOrd="0" parTransId="{BA11088B-AFBB-4A67-AD5F-C146D6258261}" sibTransId="{D54E2416-3C4D-4DCA-AFB2-E2C4A031E921}"/>
    <dgm:cxn modelId="{DBA0B447-CBC0-4958-A102-865A7C9021B3}" type="presOf" srcId="{73731093-CE4C-44CD-B0FD-7609FB1511F4}" destId="{631F6E0E-40EA-4F23-982A-2F5FD04460BD}" srcOrd="0" destOrd="0" presId="urn:microsoft.com/office/officeart/2005/8/layout/cycle6"/>
    <dgm:cxn modelId="{5FF7B9F8-EA2E-4382-BA76-D81E60123A7E}" type="presOf" srcId="{E1954A4C-366A-42AF-96F5-94F2AEAE6F3B}" destId="{40E86715-01D2-47E1-9D68-F957AF2F6B19}" srcOrd="0" destOrd="0" presId="urn:microsoft.com/office/officeart/2005/8/layout/cycle6"/>
    <dgm:cxn modelId="{B9C86B0D-ACED-4C41-817F-9A4A58CD5AB6}" type="presOf" srcId="{0052FBCF-059C-4999-9DF6-3140EE2DC589}" destId="{911C3AE4-8968-4156-83B9-02A06CE23FF2}" srcOrd="0" destOrd="0" presId="urn:microsoft.com/office/officeart/2005/8/layout/cycle6"/>
    <dgm:cxn modelId="{4DB71376-5BD7-4FA7-B9AE-5DF020E62F49}" type="presOf" srcId="{379A6D79-2416-4864-9C64-1906CFCF91CE}" destId="{97613D56-51E5-4966-95EC-BCAA2000D347}" srcOrd="0" destOrd="0" presId="urn:microsoft.com/office/officeart/2005/8/layout/cycle6"/>
    <dgm:cxn modelId="{EC357229-0686-47A6-8947-A28DEC8959E3}" srcId="{56613E86-C35B-4A4B-8EBE-145E772F79BF}" destId="{2C2EAD60-1AFA-4F6B-AB65-05605A0D8D46}" srcOrd="2" destOrd="0" parTransId="{3A0F3872-CFDA-4F1F-A6D2-737B5882FB98}" sibTransId="{E1954A4C-366A-42AF-96F5-94F2AEAE6F3B}"/>
    <dgm:cxn modelId="{1CF7D27B-FEE6-4DBB-BCDF-FEF492BF6866}" type="presOf" srcId="{FA63BEAD-F39B-4B72-9B65-001966B952A1}" destId="{FE335399-56A7-4C0B-82EE-C123E064A4F8}" srcOrd="0" destOrd="0" presId="urn:microsoft.com/office/officeart/2005/8/layout/cycle6"/>
    <dgm:cxn modelId="{F9C222F6-DD26-4286-A955-5A71D35CA8CF}" type="presOf" srcId="{A91405BB-28A6-4B4D-8C24-194E15B50A86}" destId="{BF0402F2-2E38-4D75-A1FE-8D48A933BD93}" srcOrd="0" destOrd="0" presId="urn:microsoft.com/office/officeart/2005/8/layout/cycle6"/>
    <dgm:cxn modelId="{C64D3353-43AD-407D-95BF-B205A69C85E7}" type="presOf" srcId="{CBF95520-1309-4C9A-BF21-3B9E8DE76AB7}" destId="{1011D08F-0001-454D-8E9C-A4C8D3C30D37}" srcOrd="0" destOrd="0" presId="urn:microsoft.com/office/officeart/2005/8/layout/cycle6"/>
    <dgm:cxn modelId="{EA5864AB-CBBA-478A-8C1D-69B24EA88A92}" type="presOf" srcId="{56613E86-C35B-4A4B-8EBE-145E772F79BF}" destId="{B5D220DF-1640-4BAA-872F-80B586B863FF}" srcOrd="0" destOrd="0" presId="urn:microsoft.com/office/officeart/2005/8/layout/cycle6"/>
    <dgm:cxn modelId="{160FC1D2-4567-44C6-B645-00A0D97DF5F1}" type="presParOf" srcId="{B5D220DF-1640-4BAA-872F-80B586B863FF}" destId="{95D7831A-92F6-4999-9E9E-9D588C492F32}" srcOrd="0" destOrd="0" presId="urn:microsoft.com/office/officeart/2005/8/layout/cycle6"/>
    <dgm:cxn modelId="{B0273D8D-1E7B-4B3B-BF85-41FAE6523D27}" type="presParOf" srcId="{B5D220DF-1640-4BAA-872F-80B586B863FF}" destId="{758EE7BF-EA64-4A2A-95E2-AF6DC5AC059A}" srcOrd="1" destOrd="0" presId="urn:microsoft.com/office/officeart/2005/8/layout/cycle6"/>
    <dgm:cxn modelId="{A2B14AF0-B026-4767-9E8C-653DF6BED343}" type="presParOf" srcId="{B5D220DF-1640-4BAA-872F-80B586B863FF}" destId="{97613D56-51E5-4966-95EC-BCAA2000D347}" srcOrd="2" destOrd="0" presId="urn:microsoft.com/office/officeart/2005/8/layout/cycle6"/>
    <dgm:cxn modelId="{28085D5E-A702-44A0-AE46-7CFF089E8597}" type="presParOf" srcId="{B5D220DF-1640-4BAA-872F-80B586B863FF}" destId="{1011D08F-0001-454D-8E9C-A4C8D3C30D37}" srcOrd="3" destOrd="0" presId="urn:microsoft.com/office/officeart/2005/8/layout/cycle6"/>
    <dgm:cxn modelId="{1CD7B7C7-3760-42A9-975C-CF8D5E7DF801}" type="presParOf" srcId="{B5D220DF-1640-4BAA-872F-80B586B863FF}" destId="{3D0800CB-8D88-44A2-AAD7-B63F448B11DF}" srcOrd="4" destOrd="0" presId="urn:microsoft.com/office/officeart/2005/8/layout/cycle6"/>
    <dgm:cxn modelId="{CAFC9AF5-3AA4-4C9F-96C0-3534A96CDFDB}" type="presParOf" srcId="{B5D220DF-1640-4BAA-872F-80B586B863FF}" destId="{63D39744-3B01-4FE3-8EF4-C9A6065001EB}" srcOrd="5" destOrd="0" presId="urn:microsoft.com/office/officeart/2005/8/layout/cycle6"/>
    <dgm:cxn modelId="{DCD16469-5733-453E-AD24-1ED460140FBF}" type="presParOf" srcId="{B5D220DF-1640-4BAA-872F-80B586B863FF}" destId="{C344D090-C8D0-4853-88F2-EDA586E86C68}" srcOrd="6" destOrd="0" presId="urn:microsoft.com/office/officeart/2005/8/layout/cycle6"/>
    <dgm:cxn modelId="{EFC03B36-2851-4DD0-8B2E-DCB8AC08E917}" type="presParOf" srcId="{B5D220DF-1640-4BAA-872F-80B586B863FF}" destId="{20353F53-02C3-4BA6-A596-25CAF69738DB}" srcOrd="7" destOrd="0" presId="urn:microsoft.com/office/officeart/2005/8/layout/cycle6"/>
    <dgm:cxn modelId="{01136DAB-254C-44C4-BBC0-CEA25D49C4C2}" type="presParOf" srcId="{B5D220DF-1640-4BAA-872F-80B586B863FF}" destId="{40E86715-01D2-47E1-9D68-F957AF2F6B19}" srcOrd="8" destOrd="0" presId="urn:microsoft.com/office/officeart/2005/8/layout/cycle6"/>
    <dgm:cxn modelId="{459BB1F7-BF7E-4A4B-9051-D97BB6455D31}" type="presParOf" srcId="{B5D220DF-1640-4BAA-872F-80B586B863FF}" destId="{911C3AE4-8968-4156-83B9-02A06CE23FF2}" srcOrd="9" destOrd="0" presId="urn:microsoft.com/office/officeart/2005/8/layout/cycle6"/>
    <dgm:cxn modelId="{40AE729D-79A5-41A5-AE36-FD98763FBD02}" type="presParOf" srcId="{B5D220DF-1640-4BAA-872F-80B586B863FF}" destId="{8EDF74CF-A1BF-47AD-BFC0-35940A21B8B1}" srcOrd="10" destOrd="0" presId="urn:microsoft.com/office/officeart/2005/8/layout/cycle6"/>
    <dgm:cxn modelId="{03B2468C-4654-4E5C-9ADA-AB83807A3CDD}" type="presParOf" srcId="{B5D220DF-1640-4BAA-872F-80B586B863FF}" destId="{631F6E0E-40EA-4F23-982A-2F5FD04460BD}" srcOrd="11" destOrd="0" presId="urn:microsoft.com/office/officeart/2005/8/layout/cycle6"/>
    <dgm:cxn modelId="{A48540B8-B1EC-4B51-857D-A096B3DE2772}" type="presParOf" srcId="{B5D220DF-1640-4BAA-872F-80B586B863FF}" destId="{FE335399-56A7-4C0B-82EE-C123E064A4F8}" srcOrd="12" destOrd="0" presId="urn:microsoft.com/office/officeart/2005/8/layout/cycle6"/>
    <dgm:cxn modelId="{B1A4A02F-2DF2-43C2-BDFF-0B96E01BD1C7}" type="presParOf" srcId="{B5D220DF-1640-4BAA-872F-80B586B863FF}" destId="{F85EB2F2-ACB5-4E18-A59B-4E470C1B54B5}" srcOrd="13" destOrd="0" presId="urn:microsoft.com/office/officeart/2005/8/layout/cycle6"/>
    <dgm:cxn modelId="{3FD51405-1549-4C99-9F50-67A61DE49F2F}" type="presParOf" srcId="{B5D220DF-1640-4BAA-872F-80B586B863FF}" destId="{BF0402F2-2E38-4D75-A1FE-8D48A933BD9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3A2743-3596-4640-997E-89DBDDACC13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289EE6-3276-4796-9891-50C520D96A6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>
              <a:solidFill>
                <a:srgbClr val="990000"/>
              </a:solidFill>
              <a:latin typeface="+mj-lt"/>
            </a:rPr>
            <a:t>Загадки </a:t>
          </a:r>
          <a:endParaRPr lang="ru-RU" sz="4000" dirty="0">
            <a:solidFill>
              <a:srgbClr val="990000"/>
            </a:solidFill>
            <a:latin typeface="+mj-lt"/>
          </a:endParaRPr>
        </a:p>
      </dgm:t>
    </dgm:pt>
    <dgm:pt modelId="{97DAD6FA-0FE2-476D-BCC0-532D4A03439F}" type="parTrans" cxnId="{B775CE41-493C-486A-B98E-B7FABD15B1EC}">
      <dgm:prSet/>
      <dgm:spPr/>
      <dgm:t>
        <a:bodyPr/>
        <a:lstStyle/>
        <a:p>
          <a:endParaRPr lang="ru-RU"/>
        </a:p>
      </dgm:t>
    </dgm:pt>
    <dgm:pt modelId="{CA04FDCD-8792-4474-B945-D964DA8A2A05}" type="sibTrans" cxnId="{B775CE41-493C-486A-B98E-B7FABD15B1EC}">
      <dgm:prSet/>
      <dgm:spPr/>
      <dgm:t>
        <a:bodyPr/>
        <a:lstStyle/>
        <a:p>
          <a:endParaRPr lang="ru-RU"/>
        </a:p>
      </dgm:t>
    </dgm:pt>
    <dgm:pt modelId="{9784E430-442E-4C50-8DF5-A1C3461150F6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latin typeface="+mn-lt"/>
            </a:rPr>
            <a:t>У лепёшки каравая, сушки, плюшки, пирожка от рождения седая мать по имени …           (мука)</a:t>
          </a:r>
          <a:endParaRPr lang="ru-RU" sz="2400" dirty="0">
            <a:latin typeface="+mn-lt"/>
          </a:endParaRPr>
        </a:p>
      </dgm:t>
    </dgm:pt>
    <dgm:pt modelId="{5437F712-F841-4B67-B86E-E32570CB5480}" type="parTrans" cxnId="{F9F0A999-B203-469B-A4F8-98D7859D80E7}">
      <dgm:prSet/>
      <dgm:spPr/>
      <dgm:t>
        <a:bodyPr/>
        <a:lstStyle/>
        <a:p>
          <a:endParaRPr lang="ru-RU"/>
        </a:p>
      </dgm:t>
    </dgm:pt>
    <dgm:pt modelId="{45BB169F-40B4-4709-A2AC-3771B8E3631B}" type="sibTrans" cxnId="{F9F0A999-B203-469B-A4F8-98D7859D80E7}">
      <dgm:prSet/>
      <dgm:spPr/>
      <dgm:t>
        <a:bodyPr/>
        <a:lstStyle/>
        <a:p>
          <a:endParaRPr lang="ru-RU"/>
        </a:p>
      </dgm:t>
    </dgm:pt>
    <dgm:pt modelId="{3516B8AF-B320-43A5-B4B4-F247567644A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latin typeface="+mn-lt"/>
            </a:rPr>
            <a:t>Мнут и катают, в печи закаляют, потом за столом режут ножом. (хлеб) </a:t>
          </a:r>
          <a:endParaRPr lang="ru-RU" sz="2400" dirty="0">
            <a:latin typeface="+mn-lt"/>
          </a:endParaRPr>
        </a:p>
      </dgm:t>
    </dgm:pt>
    <dgm:pt modelId="{FFC1458A-A033-449A-9A8E-964DF0ABF597}" type="parTrans" cxnId="{7E03A4E7-D650-4043-AD36-D3DF26ABB003}">
      <dgm:prSet/>
      <dgm:spPr/>
      <dgm:t>
        <a:bodyPr/>
        <a:lstStyle/>
        <a:p>
          <a:endParaRPr lang="ru-RU"/>
        </a:p>
      </dgm:t>
    </dgm:pt>
    <dgm:pt modelId="{4C82215E-7FE1-4CC7-A964-7017D9050AB3}" type="sibTrans" cxnId="{7E03A4E7-D650-4043-AD36-D3DF26ABB003}">
      <dgm:prSet/>
      <dgm:spPr/>
      <dgm:t>
        <a:bodyPr/>
        <a:lstStyle/>
        <a:p>
          <a:endParaRPr lang="ru-RU"/>
        </a:p>
      </dgm:t>
    </dgm:pt>
    <dgm:pt modelId="{2D595838-A65B-4419-A116-F6B23F9B59F4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Не молол он чепуху, а смолол зерно в муку. (мельник) </a:t>
          </a:r>
          <a:endParaRPr lang="ru-RU" sz="2400" dirty="0"/>
        </a:p>
      </dgm:t>
    </dgm:pt>
    <dgm:pt modelId="{133F973B-F72C-40AE-88E2-24C4DE3CA6F7}" type="parTrans" cxnId="{9DD03056-2851-4995-865E-86C9CF3AB91F}">
      <dgm:prSet/>
      <dgm:spPr/>
      <dgm:t>
        <a:bodyPr/>
        <a:lstStyle/>
        <a:p>
          <a:endParaRPr lang="ru-RU"/>
        </a:p>
      </dgm:t>
    </dgm:pt>
    <dgm:pt modelId="{96BDCB3C-2CC9-4C42-B4FF-069542DB6EDD}" type="sibTrans" cxnId="{9DD03056-2851-4995-865E-86C9CF3AB91F}">
      <dgm:prSet/>
      <dgm:spPr/>
      <dgm:t>
        <a:bodyPr/>
        <a:lstStyle/>
        <a:p>
          <a:endParaRPr lang="ru-RU"/>
        </a:p>
      </dgm:t>
    </dgm:pt>
    <dgm:pt modelId="{E55F2146-77AA-45F8-B810-6457E0796D1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Что на сковородку наливают и вчетверо сгибают? (блин)</a:t>
          </a:r>
          <a:endParaRPr lang="ru-RU" sz="2400" dirty="0"/>
        </a:p>
      </dgm:t>
    </dgm:pt>
    <dgm:pt modelId="{CF6504AC-4C2A-4CD6-A691-6D3E012E0F65}" type="parTrans" cxnId="{90D2A9B5-A442-424A-8FA2-AFC4878E8D4D}">
      <dgm:prSet/>
      <dgm:spPr/>
      <dgm:t>
        <a:bodyPr/>
        <a:lstStyle/>
        <a:p>
          <a:endParaRPr lang="ru-RU"/>
        </a:p>
      </dgm:t>
    </dgm:pt>
    <dgm:pt modelId="{9144ED02-1386-4FB6-9893-23E03BE6C8E9}" type="sibTrans" cxnId="{90D2A9B5-A442-424A-8FA2-AFC4878E8D4D}">
      <dgm:prSet/>
      <dgm:spPr/>
      <dgm:t>
        <a:bodyPr/>
        <a:lstStyle/>
        <a:p>
          <a:endParaRPr lang="ru-RU"/>
        </a:p>
      </dgm:t>
    </dgm:pt>
    <dgm:pt modelId="{4D7C8511-9053-47E0-85B6-6B3885441F5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400" dirty="0" smtClean="0"/>
        </a:p>
        <a:p>
          <a:r>
            <a:rPr lang="ru-RU" sz="2400" dirty="0" smtClean="0"/>
            <a:t>Он не грел на печке бок - каравай ребятам пек! (пекарь)</a:t>
          </a:r>
          <a:br>
            <a:rPr lang="ru-RU" sz="2400" dirty="0" smtClean="0"/>
          </a:br>
          <a:endParaRPr lang="ru-RU" sz="2400" dirty="0"/>
        </a:p>
      </dgm:t>
    </dgm:pt>
    <dgm:pt modelId="{FE915733-F5CD-4716-87F8-295A4A01CE0D}" type="parTrans" cxnId="{DC247C06-5B9E-462A-BAEA-3A35FD5820BD}">
      <dgm:prSet/>
      <dgm:spPr/>
      <dgm:t>
        <a:bodyPr/>
        <a:lstStyle/>
        <a:p>
          <a:endParaRPr lang="ru-RU"/>
        </a:p>
      </dgm:t>
    </dgm:pt>
    <dgm:pt modelId="{BF74A4AD-252C-4B69-BCC2-AE095258C331}" type="sibTrans" cxnId="{DC247C06-5B9E-462A-BAEA-3A35FD5820BD}">
      <dgm:prSet/>
      <dgm:spPr/>
      <dgm:t>
        <a:bodyPr/>
        <a:lstStyle/>
        <a:p>
          <a:endParaRPr lang="ru-RU"/>
        </a:p>
      </dgm:t>
    </dgm:pt>
    <dgm:pt modelId="{01F3E47B-240A-4959-B23B-88E675586094}" type="pres">
      <dgm:prSet presAssocID="{8C3A2743-3596-4640-997E-89DBDDACC1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3738D-6148-4ABC-A243-EC079D4E79D8}" type="pres">
      <dgm:prSet presAssocID="{0F289EE6-3276-4796-9891-50C520D96A68}" presName="centerShape" presStyleLbl="node0" presStyleIdx="0" presStyleCnt="1" custScaleX="142993" custScaleY="63361" custLinFactNeighborX="-326" custLinFactNeighborY="-882"/>
      <dgm:spPr/>
      <dgm:t>
        <a:bodyPr/>
        <a:lstStyle/>
        <a:p>
          <a:endParaRPr lang="ru-RU"/>
        </a:p>
      </dgm:t>
    </dgm:pt>
    <dgm:pt modelId="{765039DD-1E18-4358-81DB-02A9B4DB6C2D}" type="pres">
      <dgm:prSet presAssocID="{5437F712-F841-4B67-B86E-E32570CB5480}" presName="Name9" presStyleLbl="parChTrans1D2" presStyleIdx="0" presStyleCnt="5"/>
      <dgm:spPr/>
      <dgm:t>
        <a:bodyPr/>
        <a:lstStyle/>
        <a:p>
          <a:endParaRPr lang="ru-RU"/>
        </a:p>
      </dgm:t>
    </dgm:pt>
    <dgm:pt modelId="{90E88F32-D7D2-41EE-A771-580768290DC6}" type="pres">
      <dgm:prSet presAssocID="{5437F712-F841-4B67-B86E-E32570CB548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02BCA27-8305-47A1-919B-17B5BCA0503A}" type="pres">
      <dgm:prSet presAssocID="{9784E430-442E-4C50-8DF5-A1C3461150F6}" presName="node" presStyleLbl="node1" presStyleIdx="0" presStyleCnt="5" custScaleX="196774" custScaleY="132106" custRadScaleRad="92710" custRadScaleInc="14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8A223-D46D-4C9A-B9E8-878028BD44AE}" type="pres">
      <dgm:prSet presAssocID="{FE915733-F5CD-4716-87F8-295A4A01CE0D}" presName="Name9" presStyleLbl="parChTrans1D2" presStyleIdx="1" presStyleCnt="5"/>
      <dgm:spPr/>
      <dgm:t>
        <a:bodyPr/>
        <a:lstStyle/>
        <a:p>
          <a:endParaRPr lang="ru-RU"/>
        </a:p>
      </dgm:t>
    </dgm:pt>
    <dgm:pt modelId="{4E8F8F4A-BBCD-4CBB-B2FD-93306A279869}" type="pres">
      <dgm:prSet presAssocID="{FE915733-F5CD-4716-87F8-295A4A01CE0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6067F07-D83A-42BD-92E0-C18566DA1BE6}" type="pres">
      <dgm:prSet presAssocID="{4D7C8511-9053-47E0-85B6-6B3885441F57}" presName="node" presStyleLbl="node1" presStyleIdx="1" presStyleCnt="5" custScaleX="162903" custScaleY="100000" custRadScaleRad="118024" custRadScaleInc="1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DAA23-1D20-4B67-ABEC-18CF030AB34E}" type="pres">
      <dgm:prSet presAssocID="{FFC1458A-A033-449A-9A8E-964DF0ABF597}" presName="Name9" presStyleLbl="parChTrans1D2" presStyleIdx="2" presStyleCnt="5"/>
      <dgm:spPr/>
      <dgm:t>
        <a:bodyPr/>
        <a:lstStyle/>
        <a:p>
          <a:endParaRPr lang="ru-RU"/>
        </a:p>
      </dgm:t>
    </dgm:pt>
    <dgm:pt modelId="{DE38C255-97A6-45F9-BEF3-94C19207198C}" type="pres">
      <dgm:prSet presAssocID="{FFC1458A-A033-449A-9A8E-964DF0ABF59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5903EEC-F84D-4EB8-AFF4-A20A9AF7CA23}" type="pres">
      <dgm:prSet presAssocID="{3516B8AF-B320-43A5-B4B4-F247567644AF}" presName="node" presStyleLbl="node1" presStyleIdx="2" presStyleCnt="5" custScaleX="165690" custScaleY="105320" custRadScaleRad="79934" custRadScaleInc="25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85F80-35F0-4794-8900-155D35A5A0F0}" type="pres">
      <dgm:prSet presAssocID="{133F973B-F72C-40AE-88E2-24C4DE3CA6F7}" presName="Name9" presStyleLbl="parChTrans1D2" presStyleIdx="3" presStyleCnt="5"/>
      <dgm:spPr/>
      <dgm:t>
        <a:bodyPr/>
        <a:lstStyle/>
        <a:p>
          <a:endParaRPr lang="ru-RU"/>
        </a:p>
      </dgm:t>
    </dgm:pt>
    <dgm:pt modelId="{063AA18B-6EC9-421D-BBDA-4C728F1A2F3B}" type="pres">
      <dgm:prSet presAssocID="{133F973B-F72C-40AE-88E2-24C4DE3CA6F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9B1016F-8719-40E5-9719-1F44B4311E58}" type="pres">
      <dgm:prSet presAssocID="{2D595838-A65B-4419-A116-F6B23F9B59F4}" presName="node" presStyleLbl="node1" presStyleIdx="3" presStyleCnt="5" custScaleX="173106" custScaleY="82483" custRadScaleRad="120356" custRadScaleInc="71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E227A-99A6-4145-9E48-E3DE54AFA4DF}" type="pres">
      <dgm:prSet presAssocID="{CF6504AC-4C2A-4CD6-A691-6D3E012E0F65}" presName="Name9" presStyleLbl="parChTrans1D2" presStyleIdx="4" presStyleCnt="5"/>
      <dgm:spPr/>
      <dgm:t>
        <a:bodyPr/>
        <a:lstStyle/>
        <a:p>
          <a:endParaRPr lang="ru-RU"/>
        </a:p>
      </dgm:t>
    </dgm:pt>
    <dgm:pt modelId="{493F7845-7431-497F-B93B-06610741631A}" type="pres">
      <dgm:prSet presAssocID="{CF6504AC-4C2A-4CD6-A691-6D3E012E0F6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0463A96-E8F5-4ABB-8F2B-D8EB1256D7F7}" type="pres">
      <dgm:prSet presAssocID="{E55F2146-77AA-45F8-B810-6457E0796D13}" presName="node" presStyleLbl="node1" presStyleIdx="4" presStyleCnt="5" custScaleX="162692" custScaleY="123489" custRadScaleRad="126979" custRadScaleInc="-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81F39C-7EAB-41A5-AD97-EA7FCA5E94A2}" type="presOf" srcId="{5437F712-F841-4B67-B86E-E32570CB5480}" destId="{765039DD-1E18-4358-81DB-02A9B4DB6C2D}" srcOrd="0" destOrd="0" presId="urn:microsoft.com/office/officeart/2005/8/layout/radial1"/>
    <dgm:cxn modelId="{89C8F794-8E8A-4140-8CF7-4AD73330402A}" type="presOf" srcId="{2D595838-A65B-4419-A116-F6B23F9B59F4}" destId="{99B1016F-8719-40E5-9719-1F44B4311E58}" srcOrd="0" destOrd="0" presId="urn:microsoft.com/office/officeart/2005/8/layout/radial1"/>
    <dgm:cxn modelId="{90D2A9B5-A442-424A-8FA2-AFC4878E8D4D}" srcId="{0F289EE6-3276-4796-9891-50C520D96A68}" destId="{E55F2146-77AA-45F8-B810-6457E0796D13}" srcOrd="4" destOrd="0" parTransId="{CF6504AC-4C2A-4CD6-A691-6D3E012E0F65}" sibTransId="{9144ED02-1386-4FB6-9893-23E03BE6C8E9}"/>
    <dgm:cxn modelId="{979296C9-AE61-4555-993A-6DD33DFCD256}" type="presOf" srcId="{8C3A2743-3596-4640-997E-89DBDDACC13A}" destId="{01F3E47B-240A-4959-B23B-88E675586094}" srcOrd="0" destOrd="0" presId="urn:microsoft.com/office/officeart/2005/8/layout/radial1"/>
    <dgm:cxn modelId="{ADF0BDFC-F567-4CCC-B738-9D1FE8EEE81B}" type="presOf" srcId="{3516B8AF-B320-43A5-B4B4-F247567644AF}" destId="{B5903EEC-F84D-4EB8-AFF4-A20A9AF7CA23}" srcOrd="0" destOrd="0" presId="urn:microsoft.com/office/officeart/2005/8/layout/radial1"/>
    <dgm:cxn modelId="{02B39B60-C253-43ED-8D83-9F0FE175B21C}" type="presOf" srcId="{CF6504AC-4C2A-4CD6-A691-6D3E012E0F65}" destId="{419E227A-99A6-4145-9E48-E3DE54AFA4DF}" srcOrd="0" destOrd="0" presId="urn:microsoft.com/office/officeart/2005/8/layout/radial1"/>
    <dgm:cxn modelId="{C1AFD479-0951-4397-82CD-91FF06D8E5B5}" type="presOf" srcId="{E55F2146-77AA-45F8-B810-6457E0796D13}" destId="{00463A96-E8F5-4ABB-8F2B-D8EB1256D7F7}" srcOrd="0" destOrd="0" presId="urn:microsoft.com/office/officeart/2005/8/layout/radial1"/>
    <dgm:cxn modelId="{D66FFA13-B5FB-4A10-96E4-E5DF7543D656}" type="presOf" srcId="{FE915733-F5CD-4716-87F8-295A4A01CE0D}" destId="{4E8F8F4A-BBCD-4CBB-B2FD-93306A279869}" srcOrd="1" destOrd="0" presId="urn:microsoft.com/office/officeart/2005/8/layout/radial1"/>
    <dgm:cxn modelId="{3569FF92-0730-405A-ACD8-265139321855}" type="presOf" srcId="{133F973B-F72C-40AE-88E2-24C4DE3CA6F7}" destId="{063AA18B-6EC9-421D-BBDA-4C728F1A2F3B}" srcOrd="1" destOrd="0" presId="urn:microsoft.com/office/officeart/2005/8/layout/radial1"/>
    <dgm:cxn modelId="{7E03A4E7-D650-4043-AD36-D3DF26ABB003}" srcId="{0F289EE6-3276-4796-9891-50C520D96A68}" destId="{3516B8AF-B320-43A5-B4B4-F247567644AF}" srcOrd="2" destOrd="0" parTransId="{FFC1458A-A033-449A-9A8E-964DF0ABF597}" sibTransId="{4C82215E-7FE1-4CC7-A964-7017D9050AB3}"/>
    <dgm:cxn modelId="{DB34EE19-0FC9-4C68-B48E-0CB4337ADA0F}" type="presOf" srcId="{4D7C8511-9053-47E0-85B6-6B3885441F57}" destId="{96067F07-D83A-42BD-92E0-C18566DA1BE6}" srcOrd="0" destOrd="0" presId="urn:microsoft.com/office/officeart/2005/8/layout/radial1"/>
    <dgm:cxn modelId="{F9F0A999-B203-469B-A4F8-98D7859D80E7}" srcId="{0F289EE6-3276-4796-9891-50C520D96A68}" destId="{9784E430-442E-4C50-8DF5-A1C3461150F6}" srcOrd="0" destOrd="0" parTransId="{5437F712-F841-4B67-B86E-E32570CB5480}" sibTransId="{45BB169F-40B4-4709-A2AC-3771B8E3631B}"/>
    <dgm:cxn modelId="{819AF31E-091A-40B0-9584-98DCAE548974}" type="presOf" srcId="{FFC1458A-A033-449A-9A8E-964DF0ABF597}" destId="{DE38C255-97A6-45F9-BEF3-94C19207198C}" srcOrd="1" destOrd="0" presId="urn:microsoft.com/office/officeart/2005/8/layout/radial1"/>
    <dgm:cxn modelId="{00F72D7B-48AB-47DD-9C76-496ECC87C80D}" type="presOf" srcId="{CF6504AC-4C2A-4CD6-A691-6D3E012E0F65}" destId="{493F7845-7431-497F-B93B-06610741631A}" srcOrd="1" destOrd="0" presId="urn:microsoft.com/office/officeart/2005/8/layout/radial1"/>
    <dgm:cxn modelId="{80CB218B-EC18-4911-8C3C-6D61B734CE8A}" type="presOf" srcId="{FFC1458A-A033-449A-9A8E-964DF0ABF597}" destId="{605DAA23-1D20-4B67-ABEC-18CF030AB34E}" srcOrd="0" destOrd="0" presId="urn:microsoft.com/office/officeart/2005/8/layout/radial1"/>
    <dgm:cxn modelId="{526D603A-AAC1-4100-A5DC-6DB571B20D4F}" type="presOf" srcId="{9784E430-442E-4C50-8DF5-A1C3461150F6}" destId="{602BCA27-8305-47A1-919B-17B5BCA0503A}" srcOrd="0" destOrd="0" presId="urn:microsoft.com/office/officeart/2005/8/layout/radial1"/>
    <dgm:cxn modelId="{B775CE41-493C-486A-B98E-B7FABD15B1EC}" srcId="{8C3A2743-3596-4640-997E-89DBDDACC13A}" destId="{0F289EE6-3276-4796-9891-50C520D96A68}" srcOrd="0" destOrd="0" parTransId="{97DAD6FA-0FE2-476D-BCC0-532D4A03439F}" sibTransId="{CA04FDCD-8792-4474-B945-D964DA8A2A05}"/>
    <dgm:cxn modelId="{DC247C06-5B9E-462A-BAEA-3A35FD5820BD}" srcId="{0F289EE6-3276-4796-9891-50C520D96A68}" destId="{4D7C8511-9053-47E0-85B6-6B3885441F57}" srcOrd="1" destOrd="0" parTransId="{FE915733-F5CD-4716-87F8-295A4A01CE0D}" sibTransId="{BF74A4AD-252C-4B69-BCC2-AE095258C331}"/>
    <dgm:cxn modelId="{4B0F675E-647C-4163-B068-2A211C53126E}" type="presOf" srcId="{FE915733-F5CD-4716-87F8-295A4A01CE0D}" destId="{2148A223-D46D-4C9A-B9E8-878028BD44AE}" srcOrd="0" destOrd="0" presId="urn:microsoft.com/office/officeart/2005/8/layout/radial1"/>
    <dgm:cxn modelId="{B9EFF947-D34F-4691-98AF-7F1821098485}" type="presOf" srcId="{133F973B-F72C-40AE-88E2-24C4DE3CA6F7}" destId="{09B85F80-35F0-4794-8900-155D35A5A0F0}" srcOrd="0" destOrd="0" presId="urn:microsoft.com/office/officeart/2005/8/layout/radial1"/>
    <dgm:cxn modelId="{9DD03056-2851-4995-865E-86C9CF3AB91F}" srcId="{0F289EE6-3276-4796-9891-50C520D96A68}" destId="{2D595838-A65B-4419-A116-F6B23F9B59F4}" srcOrd="3" destOrd="0" parTransId="{133F973B-F72C-40AE-88E2-24C4DE3CA6F7}" sibTransId="{96BDCB3C-2CC9-4C42-B4FF-069542DB6EDD}"/>
    <dgm:cxn modelId="{554F4648-DB08-450A-A346-738F7319828B}" type="presOf" srcId="{5437F712-F841-4B67-B86E-E32570CB5480}" destId="{90E88F32-D7D2-41EE-A771-580768290DC6}" srcOrd="1" destOrd="0" presId="urn:microsoft.com/office/officeart/2005/8/layout/radial1"/>
    <dgm:cxn modelId="{9288029A-451C-4A98-B827-DD6E957CA6ED}" type="presOf" srcId="{0F289EE6-3276-4796-9891-50C520D96A68}" destId="{E013738D-6148-4ABC-A243-EC079D4E79D8}" srcOrd="0" destOrd="0" presId="urn:microsoft.com/office/officeart/2005/8/layout/radial1"/>
    <dgm:cxn modelId="{C79EC8F8-7A82-4349-A3EA-6AA8FDC499AC}" type="presParOf" srcId="{01F3E47B-240A-4959-B23B-88E675586094}" destId="{E013738D-6148-4ABC-A243-EC079D4E79D8}" srcOrd="0" destOrd="0" presId="urn:microsoft.com/office/officeart/2005/8/layout/radial1"/>
    <dgm:cxn modelId="{E47DF090-D085-4805-A2BE-62B8CD85C695}" type="presParOf" srcId="{01F3E47B-240A-4959-B23B-88E675586094}" destId="{765039DD-1E18-4358-81DB-02A9B4DB6C2D}" srcOrd="1" destOrd="0" presId="urn:microsoft.com/office/officeart/2005/8/layout/radial1"/>
    <dgm:cxn modelId="{3509787A-EB9D-449E-8ED1-4233CA21F849}" type="presParOf" srcId="{765039DD-1E18-4358-81DB-02A9B4DB6C2D}" destId="{90E88F32-D7D2-41EE-A771-580768290DC6}" srcOrd="0" destOrd="0" presId="urn:microsoft.com/office/officeart/2005/8/layout/radial1"/>
    <dgm:cxn modelId="{7932A5CD-BE86-40ED-A848-2A85D3F67F11}" type="presParOf" srcId="{01F3E47B-240A-4959-B23B-88E675586094}" destId="{602BCA27-8305-47A1-919B-17B5BCA0503A}" srcOrd="2" destOrd="0" presId="urn:microsoft.com/office/officeart/2005/8/layout/radial1"/>
    <dgm:cxn modelId="{BD95548C-6C51-4969-B7BB-544E450478A5}" type="presParOf" srcId="{01F3E47B-240A-4959-B23B-88E675586094}" destId="{2148A223-D46D-4C9A-B9E8-878028BD44AE}" srcOrd="3" destOrd="0" presId="urn:microsoft.com/office/officeart/2005/8/layout/radial1"/>
    <dgm:cxn modelId="{A5A2FCC6-DA34-4B07-B47A-755C5422C701}" type="presParOf" srcId="{2148A223-D46D-4C9A-B9E8-878028BD44AE}" destId="{4E8F8F4A-BBCD-4CBB-B2FD-93306A279869}" srcOrd="0" destOrd="0" presId="urn:microsoft.com/office/officeart/2005/8/layout/radial1"/>
    <dgm:cxn modelId="{71DB0901-99ED-4006-9DAE-D8C9C39AFD51}" type="presParOf" srcId="{01F3E47B-240A-4959-B23B-88E675586094}" destId="{96067F07-D83A-42BD-92E0-C18566DA1BE6}" srcOrd="4" destOrd="0" presId="urn:microsoft.com/office/officeart/2005/8/layout/radial1"/>
    <dgm:cxn modelId="{67C182D9-6358-4D6D-ABAC-5FB1201A2604}" type="presParOf" srcId="{01F3E47B-240A-4959-B23B-88E675586094}" destId="{605DAA23-1D20-4B67-ABEC-18CF030AB34E}" srcOrd="5" destOrd="0" presId="urn:microsoft.com/office/officeart/2005/8/layout/radial1"/>
    <dgm:cxn modelId="{85CDFDBD-19DE-4C96-B672-BC1C345F6D9C}" type="presParOf" srcId="{605DAA23-1D20-4B67-ABEC-18CF030AB34E}" destId="{DE38C255-97A6-45F9-BEF3-94C19207198C}" srcOrd="0" destOrd="0" presId="urn:microsoft.com/office/officeart/2005/8/layout/radial1"/>
    <dgm:cxn modelId="{39ACD61E-4813-4D06-8881-43307D99F958}" type="presParOf" srcId="{01F3E47B-240A-4959-B23B-88E675586094}" destId="{B5903EEC-F84D-4EB8-AFF4-A20A9AF7CA23}" srcOrd="6" destOrd="0" presId="urn:microsoft.com/office/officeart/2005/8/layout/radial1"/>
    <dgm:cxn modelId="{E026B72C-22ED-46CC-ABA2-6F9C82CB86EE}" type="presParOf" srcId="{01F3E47B-240A-4959-B23B-88E675586094}" destId="{09B85F80-35F0-4794-8900-155D35A5A0F0}" srcOrd="7" destOrd="0" presId="urn:microsoft.com/office/officeart/2005/8/layout/radial1"/>
    <dgm:cxn modelId="{31B6D579-FCDB-4E00-B10F-28F2701A45EC}" type="presParOf" srcId="{09B85F80-35F0-4794-8900-155D35A5A0F0}" destId="{063AA18B-6EC9-421D-BBDA-4C728F1A2F3B}" srcOrd="0" destOrd="0" presId="urn:microsoft.com/office/officeart/2005/8/layout/radial1"/>
    <dgm:cxn modelId="{FBC7C555-223F-46AE-ABEA-8115CEE25F93}" type="presParOf" srcId="{01F3E47B-240A-4959-B23B-88E675586094}" destId="{99B1016F-8719-40E5-9719-1F44B4311E58}" srcOrd="8" destOrd="0" presId="urn:microsoft.com/office/officeart/2005/8/layout/radial1"/>
    <dgm:cxn modelId="{9BB478DB-CE4F-4D28-BD35-175721C81F72}" type="presParOf" srcId="{01F3E47B-240A-4959-B23B-88E675586094}" destId="{419E227A-99A6-4145-9E48-E3DE54AFA4DF}" srcOrd="9" destOrd="0" presId="urn:microsoft.com/office/officeart/2005/8/layout/radial1"/>
    <dgm:cxn modelId="{3EACA2A7-AF72-410D-8324-3AA1A2EBDBA1}" type="presParOf" srcId="{419E227A-99A6-4145-9E48-E3DE54AFA4DF}" destId="{493F7845-7431-497F-B93B-06610741631A}" srcOrd="0" destOrd="0" presId="urn:microsoft.com/office/officeart/2005/8/layout/radial1"/>
    <dgm:cxn modelId="{E869CE3A-A443-4809-A1B0-F493F0714C2D}" type="presParOf" srcId="{01F3E47B-240A-4959-B23B-88E675586094}" destId="{00463A96-E8F5-4ABB-8F2B-D8EB1256D7F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7831A-92F6-4999-9E9E-9D588C492F32}">
      <dsp:nvSpPr>
        <dsp:cNvPr id="0" name=""/>
        <dsp:cNvSpPr/>
      </dsp:nvSpPr>
      <dsp:spPr>
        <a:xfrm>
          <a:off x="1440163" y="-77131"/>
          <a:ext cx="2813853" cy="1745320"/>
        </a:xfrm>
        <a:prstGeom prst="roundRect">
          <a:avLst/>
        </a:prstGeom>
        <a:gradFill rotWithShape="1">
          <a:gsLst>
            <a:gs pos="0">
              <a:schemeClr val="accent1">
                <a:tint val="30000"/>
                <a:satMod val="250000"/>
              </a:schemeClr>
            </a:gs>
            <a:gs pos="72000">
              <a:schemeClr val="accent1">
                <a:tint val="75000"/>
                <a:satMod val="210000"/>
              </a:schemeClr>
            </a:gs>
            <a:gs pos="100000">
              <a:schemeClr val="accent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Овсом не кормят, кнутом не гонят, а как </a:t>
          </a:r>
          <a:r>
            <a:rPr lang="ru-RU" sz="2400" kern="1200" dirty="0" smtClean="0">
              <a:latin typeface="+mn-lt"/>
            </a:rPr>
            <a:t>пашет</a:t>
          </a:r>
          <a:r>
            <a:rPr lang="ru-RU" sz="2400" kern="1200" dirty="0" smtClean="0"/>
            <a:t> семь плугов тащит.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         (трактор) </a:t>
          </a:r>
          <a:endParaRPr lang="ru-RU" sz="2400" kern="1200" dirty="0"/>
        </a:p>
      </dsp:txBody>
      <dsp:txXfrm>
        <a:off x="1525362" y="8068"/>
        <a:ext cx="2643455" cy="1574922"/>
      </dsp:txXfrm>
    </dsp:sp>
    <dsp:sp modelId="{97613D56-51E5-4966-95EC-BCAA2000D347}">
      <dsp:nvSpPr>
        <dsp:cNvPr id="0" name=""/>
        <dsp:cNvSpPr/>
      </dsp:nvSpPr>
      <dsp:spPr>
        <a:xfrm>
          <a:off x="3016409" y="-14460"/>
          <a:ext cx="4546994" cy="4546994"/>
        </a:xfrm>
        <a:custGeom>
          <a:avLst/>
          <a:gdLst/>
          <a:ahLst/>
          <a:cxnLst/>
          <a:rect l="0" t="0" r="0" b="0"/>
          <a:pathLst>
            <a:path>
              <a:moveTo>
                <a:pt x="1276122" y="230451"/>
              </a:moveTo>
              <a:arcTo wR="2273497" hR="2273497" stAng="14638757" swAng="842182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1D08F-0001-454D-8E9C-A4C8D3C30D37}">
      <dsp:nvSpPr>
        <dsp:cNvPr id="0" name=""/>
        <dsp:cNvSpPr/>
      </dsp:nvSpPr>
      <dsp:spPr>
        <a:xfrm>
          <a:off x="5616633" y="3235233"/>
          <a:ext cx="2859980" cy="1712632"/>
        </a:xfrm>
        <a:prstGeom prst="roundRect">
          <a:avLst/>
        </a:prstGeom>
        <a:gradFill rotWithShape="1">
          <a:gsLst>
            <a:gs pos="0">
              <a:schemeClr val="dk1">
                <a:tint val="30000"/>
                <a:satMod val="250000"/>
              </a:schemeClr>
            </a:gs>
            <a:gs pos="72000">
              <a:schemeClr val="dk1">
                <a:tint val="75000"/>
                <a:satMod val="210000"/>
              </a:schemeClr>
            </a:gs>
            <a:gs pos="100000">
              <a:schemeClr val="dk1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dk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Он идет, волну сечёт, из трубы зерно течёт.                 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         (комбайн)</a:t>
          </a:r>
          <a:r>
            <a:rPr lang="ru-RU" sz="1400" kern="1200" dirty="0" smtClean="0"/>
            <a:t>  </a:t>
          </a:r>
          <a:endParaRPr lang="ru-RU" sz="1400" kern="1200" dirty="0"/>
        </a:p>
      </dsp:txBody>
      <dsp:txXfrm>
        <a:off x="5700237" y="3318837"/>
        <a:ext cx="2692772" cy="1545424"/>
      </dsp:txXfrm>
    </dsp:sp>
    <dsp:sp modelId="{63D39744-3B01-4FE3-8EF4-C9A6065001EB}">
      <dsp:nvSpPr>
        <dsp:cNvPr id="0" name=""/>
        <dsp:cNvSpPr/>
      </dsp:nvSpPr>
      <dsp:spPr>
        <a:xfrm>
          <a:off x="2943683" y="105811"/>
          <a:ext cx="5014798" cy="5014798"/>
        </a:xfrm>
        <a:custGeom>
          <a:avLst/>
          <a:gdLst/>
          <a:ahLst/>
          <a:cxnLst/>
          <a:rect l="0" t="0" r="0" b="0"/>
          <a:pathLst>
            <a:path>
              <a:moveTo>
                <a:pt x="3375095" y="4859877"/>
              </a:moveTo>
              <a:arcTo wR="2507399" hR="2507399" stAng="4185231" swAng="1066249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D090-C8D0-4853-88F2-EDA586E86C68}">
      <dsp:nvSpPr>
        <dsp:cNvPr id="0" name=""/>
        <dsp:cNvSpPr/>
      </dsp:nvSpPr>
      <dsp:spPr>
        <a:xfrm>
          <a:off x="4536513" y="218683"/>
          <a:ext cx="3928781" cy="2463840"/>
        </a:xfrm>
        <a:prstGeom prst="round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Ты не клюй меня, дружок, голосистый петушок. В землю тёплую уйду, к солнцу колосом взойду. В нём тогда, таких как я, будет целая семья.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                         (зерно)</a:t>
          </a:r>
          <a:endParaRPr lang="ru-RU" sz="2400" kern="1200" dirty="0">
            <a:latin typeface="+mn-lt"/>
          </a:endParaRPr>
        </a:p>
      </dsp:txBody>
      <dsp:txXfrm>
        <a:off x="4656788" y="338958"/>
        <a:ext cx="3688231" cy="2223290"/>
      </dsp:txXfrm>
    </dsp:sp>
    <dsp:sp modelId="{40E86715-01D2-47E1-9D68-F957AF2F6B19}">
      <dsp:nvSpPr>
        <dsp:cNvPr id="0" name=""/>
        <dsp:cNvSpPr/>
      </dsp:nvSpPr>
      <dsp:spPr>
        <a:xfrm>
          <a:off x="2304606" y="519184"/>
          <a:ext cx="4546994" cy="4546994"/>
        </a:xfrm>
        <a:custGeom>
          <a:avLst/>
          <a:gdLst/>
          <a:ahLst/>
          <a:cxnLst/>
          <a:rect l="0" t="0" r="0" b="0"/>
          <a:pathLst>
            <a:path>
              <a:moveTo>
                <a:pt x="4545596" y="2193798"/>
              </a:moveTo>
              <a:arcTo wR="2273497" hR="2273497" stAng="21479463" swAng="496022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C3AE4-8968-4156-83B9-02A06CE23FF2}">
      <dsp:nvSpPr>
        <dsp:cNvPr id="0" name=""/>
        <dsp:cNvSpPr/>
      </dsp:nvSpPr>
      <dsp:spPr>
        <a:xfrm>
          <a:off x="144009" y="3235239"/>
          <a:ext cx="4772893" cy="1856634"/>
        </a:xfrm>
        <a:prstGeom prst="round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Вырос в поле дом. Полон дом зерном. Стены позолочены. Ставни заколочены. Ходит дом ходуном на столбе золотом.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                          (колосок)</a:t>
          </a:r>
          <a:endParaRPr lang="ru-RU" sz="2400" kern="1200" dirty="0"/>
        </a:p>
      </dsp:txBody>
      <dsp:txXfrm>
        <a:off x="234642" y="3325872"/>
        <a:ext cx="4591627" cy="1675368"/>
      </dsp:txXfrm>
    </dsp:sp>
    <dsp:sp modelId="{631F6E0E-40EA-4F23-982A-2F5FD04460BD}">
      <dsp:nvSpPr>
        <dsp:cNvPr id="0" name=""/>
        <dsp:cNvSpPr/>
      </dsp:nvSpPr>
      <dsp:spPr>
        <a:xfrm>
          <a:off x="361233" y="-1246076"/>
          <a:ext cx="4546994" cy="4546994"/>
        </a:xfrm>
        <a:custGeom>
          <a:avLst/>
          <a:gdLst/>
          <a:ahLst/>
          <a:cxnLst/>
          <a:rect l="0" t="0" r="0" b="0"/>
          <a:pathLst>
            <a:path>
              <a:moveTo>
                <a:pt x="1726493" y="4480208"/>
              </a:moveTo>
              <a:arcTo wR="2273497" hR="2273497" stAng="6235317" swAng="68576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35399-56A7-4C0B-82EE-C123E064A4F8}">
      <dsp:nvSpPr>
        <dsp:cNvPr id="0" name=""/>
        <dsp:cNvSpPr/>
      </dsp:nvSpPr>
      <dsp:spPr>
        <a:xfrm>
          <a:off x="360035" y="1867085"/>
          <a:ext cx="2561940" cy="1212911"/>
        </a:xfrm>
        <a:prstGeom prst="roundRect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Поле пройдёт – урожай соберет.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     (комбайн)</a:t>
          </a:r>
          <a:endParaRPr lang="ru-RU" sz="2400" kern="1200" dirty="0"/>
        </a:p>
      </dsp:txBody>
      <dsp:txXfrm>
        <a:off x="419244" y="1926294"/>
        <a:ext cx="2443522" cy="1094493"/>
      </dsp:txXfrm>
    </dsp:sp>
    <dsp:sp modelId="{BF0402F2-2E38-4D75-A1FE-8D48A933BD93}">
      <dsp:nvSpPr>
        <dsp:cNvPr id="0" name=""/>
        <dsp:cNvSpPr/>
      </dsp:nvSpPr>
      <dsp:spPr>
        <a:xfrm>
          <a:off x="670724" y="1534149"/>
          <a:ext cx="4546994" cy="4546994"/>
        </a:xfrm>
        <a:custGeom>
          <a:avLst/>
          <a:gdLst/>
          <a:ahLst/>
          <a:cxnLst/>
          <a:rect l="0" t="0" r="0" b="0"/>
          <a:pathLst>
            <a:path>
              <a:moveTo>
                <a:pt x="1092943" y="330540"/>
              </a:moveTo>
              <a:arcTo wR="2273497" hR="2273497" stAng="14323011" swAng="68367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3738D-6148-4ABC-A243-EC079D4E79D8}">
      <dsp:nvSpPr>
        <dsp:cNvPr id="0" name=""/>
        <dsp:cNvSpPr/>
      </dsp:nvSpPr>
      <dsp:spPr>
        <a:xfrm>
          <a:off x="3024341" y="2988321"/>
          <a:ext cx="2773338" cy="1228881"/>
        </a:xfrm>
        <a:prstGeom prst="ellipse">
          <a:avLst/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990000"/>
              </a:solidFill>
              <a:latin typeface="+mj-lt"/>
            </a:rPr>
            <a:t>Загадки </a:t>
          </a:r>
          <a:endParaRPr lang="ru-RU" sz="4000" kern="1200" dirty="0">
            <a:solidFill>
              <a:srgbClr val="990000"/>
            </a:solidFill>
            <a:latin typeface="+mj-lt"/>
          </a:endParaRPr>
        </a:p>
      </dsp:txBody>
      <dsp:txXfrm>
        <a:off x="3430487" y="3168286"/>
        <a:ext cx="1961046" cy="868951"/>
      </dsp:txXfrm>
    </dsp:sp>
    <dsp:sp modelId="{765039DD-1E18-4358-81DB-02A9B4DB6C2D}">
      <dsp:nvSpPr>
        <dsp:cNvPr id="0" name=""/>
        <dsp:cNvSpPr/>
      </dsp:nvSpPr>
      <dsp:spPr>
        <a:xfrm rot="16549991">
          <a:off x="4295927" y="2772362"/>
          <a:ext cx="395808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395808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83936" y="2782175"/>
        <a:ext cx="19790" cy="19790"/>
      </dsp:txXfrm>
    </dsp:sp>
    <dsp:sp modelId="{602BCA27-8305-47A1-919B-17B5BCA0503A}">
      <dsp:nvSpPr>
        <dsp:cNvPr id="0" name=""/>
        <dsp:cNvSpPr/>
      </dsp:nvSpPr>
      <dsp:spPr>
        <a:xfrm>
          <a:off x="2736308" y="36008"/>
          <a:ext cx="3816416" cy="256218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У лепёшки каравая, сушки, плюшки, пирожка от рождения седая мать по имени …           (мука)</a:t>
          </a:r>
          <a:endParaRPr lang="ru-RU" sz="2400" kern="1200" dirty="0">
            <a:latin typeface="+mn-lt"/>
          </a:endParaRPr>
        </a:p>
      </dsp:txBody>
      <dsp:txXfrm>
        <a:off x="3295209" y="411231"/>
        <a:ext cx="2698614" cy="1811739"/>
      </dsp:txXfrm>
    </dsp:sp>
    <dsp:sp modelId="{2148A223-D46D-4C9A-B9E8-878028BD44AE}">
      <dsp:nvSpPr>
        <dsp:cNvPr id="0" name=""/>
        <dsp:cNvSpPr/>
      </dsp:nvSpPr>
      <dsp:spPr>
        <a:xfrm rot="20912712">
          <a:off x="5671009" y="3316882"/>
          <a:ext cx="107164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107164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21913" y="3333911"/>
        <a:ext cx="5358" cy="5358"/>
      </dsp:txXfrm>
    </dsp:sp>
    <dsp:sp modelId="{96067F07-D83A-42BD-92E0-C18566DA1BE6}">
      <dsp:nvSpPr>
        <dsp:cNvPr id="0" name=""/>
        <dsp:cNvSpPr/>
      </dsp:nvSpPr>
      <dsp:spPr>
        <a:xfrm>
          <a:off x="5697492" y="2052229"/>
          <a:ext cx="3159491" cy="1939492"/>
        </a:xfrm>
        <a:prstGeom prst="ellipse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Он не грел на печке бок - каравай ребятам пек! (пекарь)</a:t>
          </a:r>
          <a:br>
            <a:rPr lang="ru-RU" sz="2400" kern="1200" dirty="0" smtClean="0"/>
          </a:br>
          <a:endParaRPr lang="ru-RU" sz="2400" kern="1200" dirty="0"/>
        </a:p>
      </dsp:txBody>
      <dsp:txXfrm>
        <a:off x="6160189" y="2336261"/>
        <a:ext cx="2234097" cy="1371428"/>
      </dsp:txXfrm>
    </dsp:sp>
    <dsp:sp modelId="{605DAA23-1D20-4B67-ABEC-18CF030AB34E}">
      <dsp:nvSpPr>
        <dsp:cNvPr id="0" name=""/>
        <dsp:cNvSpPr/>
      </dsp:nvSpPr>
      <dsp:spPr>
        <a:xfrm rot="3806570">
          <a:off x="4626242" y="4319850"/>
          <a:ext cx="306079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306079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71629" y="4331906"/>
        <a:ext cx="15303" cy="15303"/>
      </dsp:txXfrm>
    </dsp:sp>
    <dsp:sp modelId="{B5903EEC-F84D-4EB8-AFF4-A20A9AF7CA23}">
      <dsp:nvSpPr>
        <dsp:cNvPr id="0" name=""/>
        <dsp:cNvSpPr/>
      </dsp:nvSpPr>
      <dsp:spPr>
        <a:xfrm>
          <a:off x="3727459" y="4428504"/>
          <a:ext cx="3213545" cy="2042673"/>
        </a:xfrm>
        <a:prstGeom prst="ellipse">
          <a:avLst/>
        </a:prstGeom>
        <a:gradFill rotWithShape="1">
          <a:gsLst>
            <a:gs pos="0">
              <a:schemeClr val="accent1">
                <a:tint val="75000"/>
                <a:shade val="85000"/>
                <a:satMod val="230000"/>
              </a:schemeClr>
            </a:gs>
            <a:gs pos="25000">
              <a:schemeClr val="accent1">
                <a:tint val="90000"/>
                <a:shade val="70000"/>
                <a:satMod val="220000"/>
              </a:schemeClr>
            </a:gs>
            <a:gs pos="50000">
              <a:schemeClr val="accent1">
                <a:tint val="90000"/>
                <a:shade val="58000"/>
                <a:satMod val="225000"/>
              </a:schemeClr>
            </a:gs>
            <a:gs pos="65000">
              <a:schemeClr val="accent1">
                <a:tint val="90000"/>
                <a:shade val="58000"/>
                <a:satMod val="225000"/>
              </a:schemeClr>
            </a:gs>
            <a:gs pos="80000">
              <a:schemeClr val="accent1">
                <a:tint val="90000"/>
                <a:shade val="69000"/>
                <a:satMod val="220000"/>
              </a:schemeClr>
            </a:gs>
            <a:gs pos="100000">
              <a:schemeClr val="accent1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shade val="60000"/>
              <a:satMod val="11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</a:rPr>
            <a:t>Мнут и катают, в печи закаляют, потом за столом режут ножом. (хлеб) </a:t>
          </a:r>
          <a:endParaRPr lang="ru-RU" sz="2400" kern="1200" dirty="0">
            <a:latin typeface="+mn-lt"/>
          </a:endParaRPr>
        </a:p>
      </dsp:txBody>
      <dsp:txXfrm>
        <a:off x="4198072" y="4727647"/>
        <a:ext cx="2272319" cy="1444387"/>
      </dsp:txXfrm>
    </dsp:sp>
    <dsp:sp modelId="{09B85F80-35F0-4794-8900-155D35A5A0F0}">
      <dsp:nvSpPr>
        <dsp:cNvPr id="0" name=""/>
        <dsp:cNvSpPr/>
      </dsp:nvSpPr>
      <dsp:spPr>
        <a:xfrm rot="9053132">
          <a:off x="2790982" y="4260371"/>
          <a:ext cx="807703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807703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4641" y="4259887"/>
        <a:ext cx="40385" cy="40385"/>
      </dsp:txXfrm>
    </dsp:sp>
    <dsp:sp modelId="{99B1016F-8719-40E5-9719-1F44B4311E58}">
      <dsp:nvSpPr>
        <dsp:cNvPr id="0" name=""/>
        <dsp:cNvSpPr/>
      </dsp:nvSpPr>
      <dsp:spPr>
        <a:xfrm>
          <a:off x="71999" y="4284483"/>
          <a:ext cx="3357377" cy="1599751"/>
        </a:xfrm>
        <a:prstGeom prst="ellipse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 молол он чепуху, а смолол зерно в муку. (мельник) </a:t>
          </a:r>
          <a:endParaRPr lang="ru-RU" sz="2400" kern="1200" dirty="0"/>
        </a:p>
      </dsp:txBody>
      <dsp:txXfrm>
        <a:off x="563675" y="4518761"/>
        <a:ext cx="2374025" cy="1131195"/>
      </dsp:txXfrm>
    </dsp:sp>
    <dsp:sp modelId="{419E227A-99A6-4145-9E48-E3DE54AFA4DF}">
      <dsp:nvSpPr>
        <dsp:cNvPr id="0" name=""/>
        <dsp:cNvSpPr/>
      </dsp:nvSpPr>
      <dsp:spPr>
        <a:xfrm rot="11783469">
          <a:off x="3044414" y="3212795"/>
          <a:ext cx="215691" cy="39416"/>
        </a:xfrm>
        <a:custGeom>
          <a:avLst/>
          <a:gdLst/>
          <a:ahLst/>
          <a:cxnLst/>
          <a:rect l="0" t="0" r="0" b="0"/>
          <a:pathLst>
            <a:path>
              <a:moveTo>
                <a:pt x="0" y="19708"/>
              </a:moveTo>
              <a:lnTo>
                <a:pt x="215691" y="197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46868" y="3227111"/>
        <a:ext cx="10784" cy="10784"/>
      </dsp:txXfrm>
    </dsp:sp>
    <dsp:sp modelId="{00463A96-E8F5-4ABB-8F2B-D8EB1256D7F7}">
      <dsp:nvSpPr>
        <dsp:cNvPr id="0" name=""/>
        <dsp:cNvSpPr/>
      </dsp:nvSpPr>
      <dsp:spPr>
        <a:xfrm>
          <a:off x="0" y="1571819"/>
          <a:ext cx="3155399" cy="239505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Что на сковородку наливают и вчетверо сгибают? (блин)</a:t>
          </a:r>
          <a:endParaRPr lang="ru-RU" sz="2400" kern="1200" dirty="0"/>
        </a:p>
      </dsp:txBody>
      <dsp:txXfrm>
        <a:off x="462097" y="1922567"/>
        <a:ext cx="2231205" cy="1693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1.jpg"/><Relationship Id="rId7" Type="http://schemas.openxmlformats.org/officeDocument/2006/relationships/image" Target="../media/image3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2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42.jpe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44.png"/><Relationship Id="rId15" Type="http://schemas.openxmlformats.org/officeDocument/2006/relationships/image" Target="../media/image50.jpg"/><Relationship Id="rId10" Type="http://schemas.openxmlformats.org/officeDocument/2006/relationships/image" Target="../media/image47.png"/><Relationship Id="rId4" Type="http://schemas.microsoft.com/office/2007/relationships/hdphoto" Target="../media/hdphoto8.wdp"/><Relationship Id="rId9" Type="http://schemas.openxmlformats.org/officeDocument/2006/relationships/image" Target="../media/image46.jpeg"/><Relationship Id="rId1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Franklin Gothic Medium" pitchFamily="34" charset="0"/>
              </a:rPr>
              <a:t>Муниципальное казённое</a:t>
            </a:r>
          </a:p>
          <a:p>
            <a:pPr algn="ctr"/>
            <a:r>
              <a:rPr lang="ru-RU" sz="2400" dirty="0" smtClean="0">
                <a:latin typeface="Franklin Gothic Medium" pitchFamily="34" charset="0"/>
              </a:rPr>
              <a:t>дошкольное образовательное учреждение</a:t>
            </a:r>
          </a:p>
          <a:p>
            <a:pPr algn="ctr"/>
            <a:r>
              <a:rPr lang="ru-RU" sz="2400" dirty="0">
                <a:latin typeface="Franklin Gothic Medium" pitchFamily="34" charset="0"/>
              </a:rPr>
              <a:t>Д</a:t>
            </a:r>
            <a:r>
              <a:rPr lang="ru-RU" sz="2400" dirty="0" smtClean="0">
                <a:latin typeface="Franklin Gothic Medium" pitchFamily="34" charset="0"/>
              </a:rPr>
              <a:t>етский сад «Колобок»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169" y="1902023"/>
            <a:ext cx="83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</a:rPr>
              <a:t>Конкурс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медиапрезентаций</a:t>
            </a:r>
            <a:r>
              <a:rPr lang="ru-RU" sz="2400" dirty="0" smtClean="0">
                <a:latin typeface="+mj-lt"/>
              </a:rPr>
              <a:t>:  «</a:t>
            </a:r>
            <a:r>
              <a:rPr lang="ru-RU" sz="2800" dirty="0" smtClean="0">
                <a:latin typeface="+mj-lt"/>
              </a:rPr>
              <a:t>Наша дошкольная жизнь». </a:t>
            </a:r>
            <a:endParaRPr lang="ru-RU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870" y="2695761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Номинация:</a:t>
            </a:r>
            <a:r>
              <a:rPr lang="ru-RU" sz="2400" dirty="0" smtClean="0">
                <a:latin typeface="Franklin Gothic Medium" pitchFamily="34" charset="0"/>
              </a:rPr>
              <a:t>  </a:t>
            </a:r>
            <a:r>
              <a:rPr lang="ru-RU" sz="3200" dirty="0" smtClean="0">
                <a:latin typeface="Franklin Gothic Medium" pitchFamily="34" charset="0"/>
              </a:rPr>
              <a:t>«Дошкольники в мире профессий».</a:t>
            </a:r>
            <a:endParaRPr lang="ru-RU" sz="3200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869" y="3510792"/>
            <a:ext cx="871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Тема:</a:t>
            </a:r>
            <a:r>
              <a:rPr lang="ru-RU" sz="3200" dirty="0" smtClean="0">
                <a:latin typeface="Franklin Gothic Medium" pitchFamily="34" charset="0"/>
              </a:rPr>
              <a:t>  «Как хлеб к нам на стол пришёл».</a:t>
            </a:r>
            <a:endParaRPr lang="ru-RU" sz="3200" dirty="0"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377" y="4654768"/>
            <a:ext cx="56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Автор:</a:t>
            </a:r>
            <a:r>
              <a:rPr lang="ru-RU" sz="2400" dirty="0" smtClean="0">
                <a:latin typeface="Franklin Gothic Medium" pitchFamily="34" charset="0"/>
              </a:rPr>
              <a:t>  Налобина  Ирина  Николаевна,</a:t>
            </a:r>
          </a:p>
          <a:p>
            <a:r>
              <a:rPr lang="ru-RU" sz="2400" dirty="0">
                <a:latin typeface="Franklin Gothic Medium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</a:rPr>
              <a:t>             воспитатель первой категории  </a:t>
            </a:r>
            <a:endParaRPr lang="ru-RU" sz="24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381328"/>
            <a:ext cx="8700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г. Петухово,2013г.</a:t>
            </a:r>
            <a:endParaRPr lang="ru-RU" sz="1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2834">
            <a:off x="7430144" y="77727"/>
            <a:ext cx="1588507" cy="15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08" y="1076309"/>
            <a:ext cx="4812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ea typeface="Times New Roman"/>
                <a:cs typeface="Times New Roman"/>
              </a:rPr>
              <a:t>Везут зерно на элеватор.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А там </a:t>
            </a:r>
            <a:r>
              <a:rPr lang="ru-RU" sz="2400" dirty="0" smtClean="0">
                <a:ea typeface="Times New Roman"/>
                <a:cs typeface="Times New Roman"/>
              </a:rPr>
              <a:t>трудяга - </a:t>
            </a:r>
            <a:r>
              <a:rPr lang="ru-RU" sz="2400" b="1" i="1" dirty="0" smtClean="0">
                <a:ea typeface="Times New Roman"/>
                <a:cs typeface="Times New Roman"/>
              </a:rPr>
              <a:t>экскаватор</a:t>
            </a:r>
            <a:r>
              <a:rPr lang="ru-RU" sz="2400" dirty="0">
                <a:ea typeface="Times New Roman"/>
                <a:cs typeface="Times New Roman"/>
              </a:rPr>
              <a:t>…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Перемешает он зерно,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Чтобы проветрилось оно,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Чтобы под солнцем просушилось,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И лучше в зиму сохранилось.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" t="20641" r="54808" b="31923"/>
          <a:stretch/>
        </p:blipFill>
        <p:spPr>
          <a:xfrm>
            <a:off x="4958018" y="1124744"/>
            <a:ext cx="4068000" cy="34208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04" t="45000" b="9615"/>
          <a:stretch/>
        </p:blipFill>
        <p:spPr>
          <a:xfrm>
            <a:off x="86173" y="3717032"/>
            <a:ext cx="4752000" cy="29252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44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8" t="19359" r="48653" b="48846"/>
          <a:stretch/>
        </p:blipFill>
        <p:spPr>
          <a:xfrm>
            <a:off x="3563888" y="764704"/>
            <a:ext cx="5328000" cy="259087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221872"/>
            <a:ext cx="32403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Вот на мельнице пшеница,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Здесь такое с ней творится!                   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оборот её берут!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порошок её сотрут</a:t>
            </a:r>
            <a:r>
              <a:rPr lang="ru-RU" sz="2400" dirty="0" smtClean="0">
                <a:ea typeface="Calibri"/>
                <a:cs typeface="Times New Roman"/>
              </a:rPr>
              <a:t>! 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26795" r="5192" b="9616"/>
          <a:stretch/>
        </p:blipFill>
        <p:spPr>
          <a:xfrm>
            <a:off x="1019980" y="3717032"/>
            <a:ext cx="5087815" cy="2907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55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3208412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/>
                <a:cs typeface="Times New Roman"/>
              </a:rPr>
              <a:t>Белый-белый порошок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Насыпают нам в мешок.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… Вот и есть у нас мука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Из зерна пшеничного.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Как белёшенька, мелка – 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Качества отличного</a:t>
            </a:r>
            <a:r>
              <a:rPr lang="ru-RU" sz="2400" dirty="0" smtClean="0">
                <a:ea typeface="Times New Roman"/>
                <a:cs typeface="Times New Roman"/>
              </a:rPr>
              <a:t>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348000" cy="44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8906" y="0"/>
            <a:ext cx="8010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И зерно в </a:t>
            </a:r>
            <a:r>
              <a:rPr lang="ru-RU" sz="3200" dirty="0" smtClean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амбары потечет </a:t>
            </a:r>
            <a:r>
              <a:rPr lang="ru-RU" sz="3200" dirty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рекою.</a:t>
            </a:r>
            <a:endParaRPr lang="ru-RU" sz="3200" dirty="0">
              <a:ln w="3175">
                <a:noFill/>
              </a:ln>
              <a:solidFill>
                <a:srgbClr val="990000"/>
              </a:solidFill>
              <a:latin typeface="+mj-lt"/>
              <a:ea typeface="Calibri"/>
              <a:cs typeface="Times New Roman"/>
            </a:endParaRPr>
          </a:p>
          <a:p>
            <a:pPr lvl="0"/>
            <a:r>
              <a:rPr lang="ru-RU" sz="3200" dirty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И его </a:t>
            </a:r>
            <a:r>
              <a:rPr lang="ru-RU" sz="3200" b="1" i="1" dirty="0" smtClean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мельник </a:t>
            </a:r>
            <a:r>
              <a:rPr lang="ru-RU" sz="3200" dirty="0" smtClean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сделает </a:t>
            </a:r>
            <a:r>
              <a:rPr lang="ru-RU" sz="3200" dirty="0">
                <a:ln w="3175">
                  <a:noFill/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мукою.</a:t>
            </a:r>
            <a:endParaRPr lang="ru-RU" sz="3200" dirty="0">
              <a:ln w="3175">
                <a:noFill/>
              </a:ln>
              <a:solidFill>
                <a:srgbClr val="99000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10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3414158"/>
            <a:ext cx="4896000" cy="32486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2319" y="3933056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Calibri"/>
              </a:rPr>
              <a:t>Кто всегда в заботе?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b="1" i="1" dirty="0">
                <a:solidFill>
                  <a:srgbClr val="000000"/>
                </a:solidFill>
                <a:ea typeface="Calibri"/>
              </a:rPr>
              <a:t>Хлебопек</a:t>
            </a:r>
            <a:r>
              <a:rPr lang="ru-RU" sz="2400" i="1" dirty="0">
                <a:solidFill>
                  <a:srgbClr val="000000"/>
                </a:solidFill>
                <a:ea typeface="Calibri"/>
              </a:rPr>
              <a:t> 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в заботе.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Мастер он искусный,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Хлеб печет он вкусный.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411" y="159107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Из муки замесим тесто –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формочках  в печи </a:t>
            </a:r>
            <a:r>
              <a:rPr lang="ru-RU" sz="2400" dirty="0" smtClean="0">
                <a:ea typeface="Calibri"/>
                <a:cs typeface="Times New Roman"/>
              </a:rPr>
              <a:t>ему </a:t>
            </a:r>
            <a:r>
              <a:rPr lang="ru-RU" sz="2400" dirty="0">
                <a:ea typeface="Calibri"/>
                <a:cs typeface="Times New Roman"/>
              </a:rPr>
              <a:t>место.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Подрумянился, окреп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жаркой печке вкусный хлеб . 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36" y="1412776"/>
            <a:ext cx="3348000" cy="223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411" y="188640"/>
            <a:ext cx="8873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Есть у пекарей 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секрет терпеливым </a:t>
            </a:r>
            <a:r>
              <a:rPr lang="ru-RU" sz="24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лишь здесь место!</a:t>
            </a:r>
            <a:br>
              <a:rPr lang="ru-RU" sz="24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Чем мы дольше месим тесто </a:t>
            </a:r>
            <a:r>
              <a:rPr lang="ru-RU" sz="24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– тем </a:t>
            </a:r>
            <a:r>
              <a:rPr lang="ru-RU" sz="24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пышнее будет хлеб!</a:t>
            </a:r>
            <a:endParaRPr lang="ru-RU" sz="2400" dirty="0">
              <a:ln>
                <a:solidFill>
                  <a:srgbClr val="990000"/>
                </a:solidFill>
              </a:ln>
              <a:solidFill>
                <a:srgbClr val="99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55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3000">
        <p14:prism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7227" y="479715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нем — земли родимой соки,</a:t>
            </a:r>
            <a:b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Солнца свет веселый в нем…</a:t>
            </a:r>
            <a:b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Уплетай за обе щеки, вырастай богатырем!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6" b="899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" y="214279"/>
            <a:ext cx="3177934" cy="2764803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" y="4605325"/>
            <a:ext cx="2787590" cy="208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34523" y="93440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Вот он Хлебушек душистый,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Вот </a:t>
            </a:r>
            <a:r>
              <a:rPr lang="ru-RU" sz="2400" dirty="0">
                <a:ea typeface="Calibri"/>
                <a:cs typeface="Times New Roman"/>
              </a:rPr>
              <a:t>он теплый, золотистый.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 каждый дом, на каждый стол,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он пожаловал, пришел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914407"/>
            <a:ext cx="3898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В нем здоровье наше, сила, </a:t>
            </a: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нем чудесное тепло.</a:t>
            </a:r>
            <a:b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  <a:cs typeface="Times New Roman"/>
              </a:rPr>
              <a:t>Сколько рук его растило, охраняло, берегло</a:t>
            </a:r>
            <a:r>
              <a:rPr lang="ru-RU" sz="2400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5500" l="5375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04067"/>
            <a:ext cx="264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3000">
        <p14:prism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834" y="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990000"/>
                </a:solidFill>
                <a:latin typeface="+mj-lt"/>
                <a:ea typeface="Calibri"/>
              </a:rPr>
              <a:t>Когда за столом вы, ребята сидите, </a:t>
            </a:r>
            <a:br>
              <a:rPr lang="ru-RU" sz="3200" b="1" dirty="0">
                <a:solidFill>
                  <a:srgbClr val="990000"/>
                </a:solidFill>
                <a:latin typeface="+mj-lt"/>
                <a:ea typeface="Calibri"/>
              </a:rPr>
            </a:br>
            <a:r>
              <a:rPr lang="ru-RU" sz="3200" b="1" dirty="0">
                <a:solidFill>
                  <a:srgbClr val="990000"/>
                </a:solidFill>
                <a:latin typeface="+mj-lt"/>
                <a:ea typeface="Calibri"/>
              </a:rPr>
              <a:t>То помните, кто для вас хлеб создаёт. </a:t>
            </a:r>
            <a:endParaRPr lang="ru-RU" sz="3200" b="1" dirty="0">
              <a:solidFill>
                <a:srgbClr val="9900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0" y="1836288"/>
            <a:ext cx="4480560" cy="33649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r="7811"/>
          <a:stretch/>
        </p:blipFill>
        <p:spPr>
          <a:xfrm>
            <a:off x="5520447" y="1484784"/>
            <a:ext cx="3267920" cy="406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2526" y="5408768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Тем, кто хлеб печет чуть свет, </a:t>
            </a:r>
            <a:r>
              <a:rPr lang="ru-RU" sz="2400" dirty="0" smtClean="0">
                <a:ea typeface="Calibri"/>
                <a:cs typeface="Times New Roman"/>
              </a:rPr>
              <a:t>шлет </a:t>
            </a:r>
            <a:r>
              <a:rPr lang="ru-RU" sz="2400" dirty="0">
                <a:ea typeface="Calibri"/>
                <a:cs typeface="Times New Roman"/>
              </a:rPr>
              <a:t>пшено на кашу,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Тем, кто землю </a:t>
            </a:r>
            <a:r>
              <a:rPr lang="ru-RU" sz="2400" dirty="0" smtClean="0">
                <a:ea typeface="Calibri"/>
                <a:cs typeface="Times New Roman"/>
              </a:rPr>
              <a:t>глубоко острым </a:t>
            </a:r>
            <a:r>
              <a:rPr lang="ru-RU" sz="2400" dirty="0">
                <a:ea typeface="Calibri"/>
                <a:cs typeface="Times New Roman"/>
              </a:rPr>
              <a:t>плугом пашет,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Им спасибо говори </a:t>
            </a:r>
            <a:r>
              <a:rPr lang="ru-RU" sz="2400" dirty="0" smtClean="0">
                <a:ea typeface="Calibri"/>
                <a:cs typeface="Times New Roman"/>
              </a:rPr>
              <a:t>– их </a:t>
            </a:r>
            <a:r>
              <a:rPr lang="ru-RU" sz="2400" dirty="0">
                <a:ea typeface="Calibri"/>
                <a:cs typeface="Times New Roman"/>
              </a:rPr>
              <a:t>за все благодари.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91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5842031"/>
              </p:ext>
            </p:extLst>
          </p:nvPr>
        </p:nvGraphicFramePr>
        <p:xfrm>
          <a:off x="107504" y="188640"/>
          <a:ext cx="885698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8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3000">
        <p14:prism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187" y="404664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+mj-lt"/>
                <a:ea typeface="Calibri"/>
                <a:cs typeface="Times New Roman"/>
              </a:rPr>
              <a:t>Пословицы и </a:t>
            </a:r>
            <a:r>
              <a:rPr lang="ru-RU" sz="3200" b="1" dirty="0" smtClean="0">
                <a:solidFill>
                  <a:srgbClr val="990000"/>
                </a:solidFill>
                <a:latin typeface="+mj-lt"/>
                <a:ea typeface="Calibri"/>
                <a:cs typeface="Times New Roman"/>
              </a:rPr>
              <a:t>поговорки: </a:t>
            </a:r>
            <a:endParaRPr lang="ru-RU" sz="32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ea typeface="Calibri"/>
                <a:cs typeface="Times New Roman"/>
              </a:rPr>
              <a:t>   Была </a:t>
            </a:r>
            <a:r>
              <a:rPr lang="ru-RU" sz="2400" dirty="0">
                <a:ea typeface="Calibri"/>
                <a:cs typeface="Times New Roman"/>
              </a:rPr>
              <a:t>бы голова на плечах, а хлеб будет.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842" y="165841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ea typeface="Calibri"/>
                <a:cs typeface="Times New Roman"/>
              </a:rPr>
              <a:t>   Где </a:t>
            </a:r>
            <a:r>
              <a:rPr lang="ru-RU" sz="2400" dirty="0">
                <a:ea typeface="Calibri"/>
                <a:cs typeface="Times New Roman"/>
              </a:rPr>
              <a:t>хозяин ходит, там земля хлеб родит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842" y="2059017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ea typeface="Calibri"/>
                <a:cs typeface="Times New Roman"/>
              </a:rPr>
              <a:t>   У </a:t>
            </a:r>
            <a:r>
              <a:rPr lang="ru-RU" sz="2400" dirty="0">
                <a:ea typeface="Calibri"/>
                <a:cs typeface="Times New Roman"/>
              </a:rPr>
              <a:t>пахаря рука черна, да хлеб бел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520682"/>
            <a:ext cx="6023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ea typeface="Calibri"/>
                <a:cs typeface="Times New Roman"/>
              </a:rPr>
              <a:t>   Хочешь </a:t>
            </a:r>
            <a:r>
              <a:rPr lang="ru-RU" sz="2400" dirty="0">
                <a:ea typeface="Calibri"/>
                <a:cs typeface="Times New Roman"/>
              </a:rPr>
              <a:t>есть калачи - не сиди на печи. 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8234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ea typeface="Calibri"/>
                <a:cs typeface="Times New Roman"/>
              </a:rPr>
              <a:t>   Сытый </a:t>
            </a:r>
            <a:r>
              <a:rPr lang="ru-RU" sz="2400" dirty="0">
                <a:ea typeface="Calibri"/>
                <a:cs typeface="Times New Roman"/>
              </a:rPr>
              <a:t>считает звёзды на небе, а голодный думает о хлебе. 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2474" y="377927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ea typeface="Calibri"/>
                <a:cs typeface="Times New Roman"/>
              </a:rPr>
              <a:t> </a:t>
            </a:r>
            <a:r>
              <a:rPr lang="ru-RU" sz="2400" dirty="0" smtClean="0">
                <a:ea typeface="Calibri"/>
                <a:cs typeface="Times New Roman"/>
              </a:rPr>
              <a:t> Не </a:t>
            </a:r>
            <a:r>
              <a:rPr lang="ru-RU" sz="2400" dirty="0">
                <a:ea typeface="Calibri"/>
                <a:cs typeface="Times New Roman"/>
              </a:rPr>
              <a:t>шуба греет, а хлеб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  <a:r>
              <a:rPr lang="ru-RU" sz="2400" dirty="0">
                <a:ea typeface="Calibri"/>
                <a:cs typeface="Times New Roman"/>
              </a:rPr>
              <a:t> 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2378" y="4357016"/>
            <a:ext cx="437132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15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Как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посеешь, так пожнешь.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522" y="4713794"/>
            <a:ext cx="792059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5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Кто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летом работает до пота, зимой поест в охоту.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153138"/>
            <a:ext cx="4972580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15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Землю уважай - она даст урожай.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2474" y="5445224"/>
            <a:ext cx="8015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Кто весной не хочет пахать, тот будет зимой голодный спать.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81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14:prism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210" b="43126"/>
          <a:stretch/>
        </p:blipFill>
        <p:spPr>
          <a:xfrm>
            <a:off x="539552" y="1412776"/>
            <a:ext cx="1382346" cy="1697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7" t="13667" r="52517" b="42733"/>
          <a:stretch/>
        </p:blipFill>
        <p:spPr>
          <a:xfrm>
            <a:off x="5868144" y="1451510"/>
            <a:ext cx="1969478" cy="1301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49" t="12999" r="21956" b="42222"/>
          <a:stretch/>
        </p:blipFill>
        <p:spPr>
          <a:xfrm>
            <a:off x="2411760" y="4116288"/>
            <a:ext cx="1969477" cy="1336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13" b="42733"/>
          <a:stretch/>
        </p:blipFill>
        <p:spPr>
          <a:xfrm>
            <a:off x="4932040" y="4889571"/>
            <a:ext cx="1347177" cy="17091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659" r="71983"/>
          <a:stretch/>
        </p:blipFill>
        <p:spPr>
          <a:xfrm>
            <a:off x="6012160" y="3133771"/>
            <a:ext cx="1956958" cy="1263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57267" r="41609"/>
          <a:stretch/>
        </p:blipFill>
        <p:spPr>
          <a:xfrm>
            <a:off x="3053226" y="1858398"/>
            <a:ext cx="2121696" cy="1275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60" t="56481" r="19958"/>
          <a:stretch/>
        </p:blipFill>
        <p:spPr>
          <a:xfrm>
            <a:off x="211728" y="4668216"/>
            <a:ext cx="2037993" cy="176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10" t="56874"/>
          <a:stretch/>
        </p:blipFill>
        <p:spPr>
          <a:xfrm>
            <a:off x="6908924" y="4815082"/>
            <a:ext cx="1817213" cy="169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42274"/>
            <a:ext cx="8655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+mj-lt"/>
              </a:rPr>
              <a:t>Как хлеб на стол </a:t>
            </a:r>
            <a:r>
              <a:rPr lang="ru-RU" sz="3200" b="1" dirty="0" smtClean="0">
                <a:solidFill>
                  <a:srgbClr val="990000"/>
                </a:solidFill>
                <a:latin typeface="+mj-lt"/>
              </a:rPr>
              <a:t>  пришёл</a:t>
            </a:r>
            <a:r>
              <a:rPr lang="ru-RU" sz="3200" b="1" dirty="0" smtClean="0">
                <a:solidFill>
                  <a:srgbClr val="990000"/>
                </a:solidFill>
                <a:latin typeface="+mj-lt"/>
              </a:rPr>
              <a:t>?</a:t>
            </a:r>
          </a:p>
          <a:p>
            <a:pPr algn="ctr"/>
            <a:r>
              <a:rPr lang="ru-RU" dirty="0" smtClean="0"/>
              <a:t>(расположите картинки по порядку)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1021" y="2631361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314" y="2204690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78002" y="4926359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0412" y="5970551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982583" y="3935756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51785" y="2521939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1728" y="5970550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927059" y="5970549"/>
            <a:ext cx="36580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04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2605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Хлеб </a:t>
            </a:r>
            <a:r>
              <a:rPr lang="ru-RU" sz="3200" b="1" dirty="0"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своим появлением обязан </a:t>
            </a:r>
            <a:r>
              <a:rPr lang="ru-RU" sz="3200" b="1" dirty="0" smtClean="0"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людям каких профессий? </a:t>
            </a:r>
          </a:p>
          <a:p>
            <a:pPr lvl="0" algn="ctr"/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(закрасьте </a:t>
            </a: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кружочек возле правильного ответа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):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                                                               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                  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ffectLst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5847" y="2688502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72820" y="3189626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6" name="Овал 5"/>
          <p:cNvSpPr/>
          <p:nvPr/>
        </p:nvSpPr>
        <p:spPr>
          <a:xfrm>
            <a:off x="2357824" y="4358970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7" name="Овал 6"/>
          <p:cNvSpPr/>
          <p:nvPr/>
        </p:nvSpPr>
        <p:spPr>
          <a:xfrm>
            <a:off x="253927" y="4358970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8" name="Овал 7"/>
          <p:cNvSpPr/>
          <p:nvPr/>
        </p:nvSpPr>
        <p:spPr>
          <a:xfrm>
            <a:off x="1929335" y="5914434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9" name="Овал 8"/>
          <p:cNvSpPr/>
          <p:nvPr/>
        </p:nvSpPr>
        <p:spPr>
          <a:xfrm>
            <a:off x="5670049" y="4320681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0" name="Овал 9"/>
          <p:cNvSpPr/>
          <p:nvPr/>
        </p:nvSpPr>
        <p:spPr>
          <a:xfrm>
            <a:off x="5904148" y="5756599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1" name="Овал 10"/>
          <p:cNvSpPr/>
          <p:nvPr/>
        </p:nvSpPr>
        <p:spPr>
          <a:xfrm>
            <a:off x="7047178" y="2654386"/>
            <a:ext cx="180020" cy="169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47413" y="2696085"/>
            <a:ext cx="228600" cy="16916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929335" y="5920630"/>
            <a:ext cx="228600" cy="16916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022888" y="2654386"/>
            <a:ext cx="228600" cy="16916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865994" y="5756599"/>
            <a:ext cx="228600" cy="16916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98" y="2131119"/>
            <a:ext cx="1077119" cy="158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8053" r="8057" b="20832"/>
          <a:stretch/>
        </p:blipFill>
        <p:spPr>
          <a:xfrm>
            <a:off x="7668344" y="2147418"/>
            <a:ext cx="1152000" cy="1311108"/>
          </a:xfrm>
          <a:prstGeom prst="rect">
            <a:avLst/>
          </a:prstGeom>
        </p:spPr>
      </p:pic>
      <p:pic>
        <p:nvPicPr>
          <p:cNvPr id="22" name="Рисунок 21" descr="2 (400x400, 41Kb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24" y="5399806"/>
            <a:ext cx="1260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4 (400x400, 42Kb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20" y="3849600"/>
            <a:ext cx="1224000" cy="13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5 (400x400, 40Kb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2" y="3795554"/>
            <a:ext cx="1224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1 (400x400, 42Kb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198" y="3682104"/>
            <a:ext cx="1224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5659" r="7533" b="8867"/>
          <a:stretch/>
        </p:blipFill>
        <p:spPr>
          <a:xfrm>
            <a:off x="6300190" y="5181600"/>
            <a:ext cx="1026733" cy="1384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92321"/>
            <a:ext cx="1326775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9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7" b="9388"/>
          <a:stretch/>
        </p:blipFill>
        <p:spPr>
          <a:xfrm rot="183706">
            <a:off x="5247218" y="1793271"/>
            <a:ext cx="3564000" cy="3807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4900" y="1268760"/>
            <a:ext cx="4593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Вам и расскажут, и в </a:t>
            </a:r>
            <a:r>
              <a:rPr lang="ru-RU" sz="2400" dirty="0" smtClean="0">
                <a:ea typeface="Calibri"/>
                <a:cs typeface="Times New Roman"/>
              </a:rPr>
              <a:t>книгах прочтёте</a:t>
            </a:r>
            <a:r>
              <a:rPr lang="ru-RU" sz="2400" dirty="0">
                <a:ea typeface="Calibri"/>
                <a:cs typeface="Times New Roman"/>
              </a:rPr>
              <a:t>: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b="1" dirty="0">
                <a:ea typeface="Calibri"/>
                <a:cs typeface="Times New Roman"/>
              </a:rPr>
              <a:t>Хлеб</a:t>
            </a:r>
            <a:r>
              <a:rPr lang="ru-RU" sz="2400" dirty="0">
                <a:ea typeface="Calibri"/>
                <a:cs typeface="Times New Roman"/>
              </a:rPr>
              <a:t> наш насущный всегда был в почёте.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Низкий поклон мастерам урожаев,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Тем, кто зерно в закромах умножает,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И хлебопекам-умельцам искусным,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Всем, кто нас радует хлебушком вкусным.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900" y="239304"/>
            <a:ext cx="8841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28575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</a:rPr>
              <a:t>Хлеб  -  всему  голова !</a:t>
            </a:r>
            <a:endParaRPr lang="ru-RU" sz="4400" b="1" dirty="0">
              <a:ln w="28575">
                <a:solidFill>
                  <a:srgbClr val="993300"/>
                </a:solidFill>
              </a:ln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610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98" y="40030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+mj-lt"/>
              </a:rPr>
              <a:t>Что здесь лишнее:</a:t>
            </a:r>
            <a:endParaRPr lang="ru-RU" sz="3200" b="1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2268000" cy="1510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02245"/>
            <a:ext cx="2270270" cy="151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39" y="1268760"/>
            <a:ext cx="2269419" cy="151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2268000" cy="151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75256"/>
            <a:ext cx="2270270" cy="14782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9059"/>
            <a:ext cx="2304000" cy="20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356" y="1056431"/>
            <a:ext cx="4572000" cy="43042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Times New Roman"/>
                <a:cs typeface="Times New Roman"/>
              </a:rPr>
              <a:t>Хлеб, ребята, берегите!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Никогда им не сорите!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Много рук его растили,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Собирали, молотили,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Отдыха порой не знали,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Долго у печи стояли, 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Чтоб для нас испечь полезный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Хлеб душистый и чудесный! 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Вот так малый колосок</a:t>
            </a:r>
            <a:br>
              <a:rPr lang="ru-RU" sz="2400" dirty="0">
                <a:latin typeface="+mj-lt"/>
                <a:ea typeface="Times New Roman"/>
                <a:cs typeface="Times New Roman"/>
              </a:rPr>
            </a:br>
            <a:r>
              <a:rPr lang="ru-RU" sz="2400" dirty="0">
                <a:latin typeface="+mj-lt"/>
                <a:ea typeface="Times New Roman"/>
                <a:cs typeface="Times New Roman"/>
              </a:rPr>
              <a:t>На стол хлебом прийти смог!</a:t>
            </a:r>
            <a:endParaRPr lang="ru-RU" sz="24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56" y="190266"/>
            <a:ext cx="1044000" cy="78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82" b="91636" l="11408" r="88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13709" r="10049" b="8240"/>
          <a:stretch/>
        </p:blipFill>
        <p:spPr>
          <a:xfrm>
            <a:off x="369834" y="1520752"/>
            <a:ext cx="1332000" cy="895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08" y="1196752"/>
            <a:ext cx="1296000" cy="97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93907"/>
            <a:ext cx="1173120" cy="93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08" y="3121425"/>
            <a:ext cx="1057284" cy="86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100000" l="46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1" y="0"/>
            <a:ext cx="1440000" cy="10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22" y="5360686"/>
            <a:ext cx="2268000" cy="1417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" y="2929907"/>
            <a:ext cx="1598400" cy="133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50" y="4892686"/>
            <a:ext cx="1248000" cy="93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" y="5030761"/>
            <a:ext cx="158603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prism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14513"/>
            <a:ext cx="3231650" cy="1160839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СПАСИБО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068960"/>
            <a:ext cx="1368151" cy="7287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ЗА</a:t>
            </a:r>
            <a:endParaRPr lang="ru-RU" sz="32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198147"/>
            <a:ext cx="4032448" cy="94481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ВНИМАНИЕ !</a:t>
            </a:r>
            <a:endParaRPr lang="ru-RU" sz="3200" b="1" cap="all" dirty="0">
              <a:ln w="0">
                <a:solidFill>
                  <a:srgbClr val="00206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83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89" y="21142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Дружно взялись все за дело</a:t>
            </a:r>
            <a:br>
              <a:rPr lang="ru-RU" sz="4000" dirty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</a:br>
            <a:r>
              <a:rPr lang="ru-RU" sz="4000" dirty="0" smtClean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И </a:t>
            </a:r>
            <a:r>
              <a:rPr lang="ru-RU" sz="4000" dirty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работа закипела</a:t>
            </a:r>
            <a:r>
              <a:rPr lang="ru-RU" sz="4000" dirty="0" smtClean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  <a:ea typeface="Times New Roman"/>
                <a:cs typeface="Times New Roman"/>
              </a:rPr>
              <a:t>!</a:t>
            </a:r>
            <a:endParaRPr lang="ru-RU" sz="4000" dirty="0">
              <a:ln w="12700">
                <a:solidFill>
                  <a:srgbClr val="993300"/>
                </a:solidFill>
              </a:ln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9689" r="53905" b="36929"/>
          <a:stretch/>
        </p:blipFill>
        <p:spPr>
          <a:xfrm>
            <a:off x="332683" y="3327844"/>
            <a:ext cx="4320000" cy="295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8514" y="163528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ea typeface="Times New Roman"/>
                <a:cs typeface="Times New Roman"/>
              </a:rPr>
              <a:t>Вышли в поле </a:t>
            </a:r>
            <a:r>
              <a:rPr lang="ru-RU" sz="2400" b="1" i="1" dirty="0">
                <a:ea typeface="Times New Roman"/>
                <a:cs typeface="Times New Roman"/>
              </a:rPr>
              <a:t>трактора</a:t>
            </a:r>
            <a:r>
              <a:rPr lang="ru-RU" sz="2400" dirty="0">
                <a:ea typeface="Times New Roman"/>
                <a:cs typeface="Times New Roman"/>
              </a:rPr>
              <a:t>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Землю им пахать пора,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Чтоб посеять рожь, пшеницу…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Ведь на поле Хлеб родится!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964">
            <a:off x="5348371" y="2028941"/>
            <a:ext cx="3528000" cy="23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33137" y="5084188"/>
            <a:ext cx="38930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000000"/>
                </a:solidFill>
                <a:ea typeface="Calibri"/>
              </a:rPr>
              <a:t>Тракторист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 всегда в заботе.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Поле он лелеет,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пашет он и сеет.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t="22437" r="5962" b="9872"/>
          <a:stretch/>
        </p:blipFill>
        <p:spPr>
          <a:xfrm>
            <a:off x="4409910" y="3604134"/>
            <a:ext cx="4608000" cy="291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1600000">
            <a:off x="0" y="184666"/>
            <a:ext cx="885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28575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</a:rPr>
              <a:t>«Золотая  нива»</a:t>
            </a:r>
            <a:endParaRPr lang="ru-RU" sz="4800" dirty="0">
              <a:ln w="28575">
                <a:solidFill>
                  <a:srgbClr val="993300"/>
                </a:solidFill>
              </a:ln>
              <a:solidFill>
                <a:srgbClr val="99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902" y="3599686"/>
            <a:ext cx="4211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a typeface="Calibri"/>
                <a:cs typeface="Times New Roman"/>
              </a:rPr>
              <a:t>Над </a:t>
            </a:r>
            <a:r>
              <a:rPr lang="ru-RU" sz="2400" dirty="0">
                <a:ea typeface="Calibri"/>
                <a:cs typeface="Times New Roman"/>
              </a:rPr>
              <a:t>тобою с песней </a:t>
            </a:r>
            <a:r>
              <a:rPr lang="ru-RU" sz="2400" dirty="0" smtClean="0">
                <a:ea typeface="Calibri"/>
                <a:cs typeface="Times New Roman"/>
              </a:rPr>
              <a:t>жаворонок </a:t>
            </a:r>
            <a:r>
              <a:rPr lang="ru-RU" sz="2400" dirty="0">
                <a:ea typeface="Calibri"/>
                <a:cs typeface="Times New Roman"/>
              </a:rPr>
              <a:t>вьется,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Над тобой и туча </a:t>
            </a:r>
            <a:r>
              <a:rPr lang="ru-RU" sz="2400" dirty="0" smtClean="0">
                <a:ea typeface="Calibri"/>
                <a:cs typeface="Times New Roman"/>
              </a:rPr>
              <a:t>грозно </a:t>
            </a:r>
            <a:r>
              <a:rPr lang="ru-RU" sz="2400" dirty="0">
                <a:ea typeface="Calibri"/>
                <a:cs typeface="Times New Roman"/>
              </a:rPr>
              <a:t>пронесется.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Зреешь ты и спеешь, </a:t>
            </a:r>
            <a:r>
              <a:rPr lang="ru-RU" sz="2400" dirty="0" smtClean="0">
                <a:ea typeface="Calibri"/>
                <a:cs typeface="Times New Roman"/>
              </a:rPr>
              <a:t>колос </a:t>
            </a:r>
            <a:r>
              <a:rPr lang="ru-RU" sz="2400" dirty="0">
                <a:ea typeface="Calibri"/>
                <a:cs typeface="Times New Roman"/>
              </a:rPr>
              <a:t>наливая.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Calibri"/>
                <a:cs typeface="Times New Roman"/>
              </a:rPr>
              <a:t>Нива моя, нива, </a:t>
            </a:r>
            <a:r>
              <a:rPr lang="ru-RU" sz="2400" dirty="0" smtClean="0">
                <a:ea typeface="Calibri"/>
                <a:cs typeface="Times New Roman"/>
              </a:rPr>
              <a:t>нива </a:t>
            </a:r>
            <a:r>
              <a:rPr lang="ru-RU" sz="2400" dirty="0">
                <a:ea typeface="Calibri"/>
                <a:cs typeface="Times New Roman"/>
              </a:rPr>
              <a:t>золотая!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1" y="1076233"/>
            <a:ext cx="4212000" cy="236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535528" y="922030"/>
            <a:ext cx="4321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ea typeface="Calibri"/>
                <a:cs typeface="Times New Roman"/>
              </a:rPr>
              <a:t>Нива моя, нива, нива золотая! </a:t>
            </a:r>
          </a:p>
          <a:p>
            <a:pPr lvl="0"/>
            <a:r>
              <a:rPr lang="ru-RU" sz="2400" dirty="0">
                <a:ea typeface="Calibri"/>
                <a:cs typeface="Times New Roman"/>
              </a:rPr>
              <a:t>Зреешь ты на солнце, колос наливая. </a:t>
            </a:r>
          </a:p>
          <a:p>
            <a:pPr lvl="0"/>
            <a:r>
              <a:rPr lang="ru-RU" sz="2400" dirty="0">
                <a:ea typeface="Calibri"/>
                <a:cs typeface="Times New Roman"/>
              </a:rPr>
              <a:t>По тебе от ветру, словно в синем море, </a:t>
            </a:r>
          </a:p>
          <a:p>
            <a:pPr lvl="0"/>
            <a:r>
              <a:rPr lang="ru-RU" sz="2400" dirty="0">
                <a:ea typeface="Calibri"/>
                <a:cs typeface="Times New Roman"/>
              </a:rPr>
              <a:t>Волны так и ходят, ходят на просторе. </a:t>
            </a:r>
          </a:p>
        </p:txBody>
      </p:sp>
    </p:spTree>
    <p:extLst>
      <p:ext uri="{BB962C8B-B14F-4D97-AF65-F5344CB8AC3E}">
        <p14:creationId xmlns:p14="http://schemas.microsoft.com/office/powerpoint/2010/main" val="25839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3000">
        <p14:prism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9507"/>
            <a:ext cx="4572000" cy="24365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dirty="0">
                <a:ea typeface="Times New Roman"/>
                <a:cs typeface="Times New Roman"/>
              </a:rPr>
              <a:t>С ранней зорьки и до ночи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b="1" i="1" dirty="0">
                <a:ea typeface="Times New Roman"/>
                <a:cs typeface="Times New Roman"/>
              </a:rPr>
              <a:t>Комбайна</a:t>
            </a:r>
            <a:r>
              <a:rPr lang="ru-RU" sz="2400" dirty="0">
                <a:ea typeface="Times New Roman"/>
                <a:cs typeface="Times New Roman"/>
              </a:rPr>
              <a:t> двигатель клокочет…</a:t>
            </a:r>
            <a:endParaRPr lang="ru-RU" sz="2400" dirty="0"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dirty="0">
                <a:ea typeface="Times New Roman"/>
                <a:cs typeface="Times New Roman"/>
              </a:rPr>
              <a:t>Он колосья жнёт умело,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Зерно ссыпает в грузовик!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Как благородно это дело!</a:t>
            </a:r>
            <a:br>
              <a:rPr lang="ru-RU" sz="2400" dirty="0">
                <a:ea typeface="Times New Roman"/>
                <a:cs typeface="Times New Roman"/>
              </a:rPr>
            </a:br>
            <a:r>
              <a:rPr lang="ru-RU" sz="2400" dirty="0">
                <a:ea typeface="Times New Roman"/>
                <a:cs typeface="Times New Roman"/>
              </a:rPr>
              <a:t>И хлебороб к труду привык!</a:t>
            </a:r>
            <a:endParaRPr lang="ru-RU" sz="2400" dirty="0">
              <a:effectLst/>
              <a:ea typeface="Calibri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21923" r="48846" b="31154"/>
          <a:stretch/>
        </p:blipFill>
        <p:spPr>
          <a:xfrm>
            <a:off x="4863159" y="1340755"/>
            <a:ext cx="3852000" cy="277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9" t="45769" r="2115" b="13975"/>
          <a:stretch/>
        </p:blipFill>
        <p:spPr>
          <a:xfrm>
            <a:off x="323528" y="3789040"/>
            <a:ext cx="3757755" cy="2448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355976" y="4476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Calibri"/>
              </a:rPr>
              <a:t>Кто всегда в заботе?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b="1" i="1" dirty="0">
                <a:solidFill>
                  <a:srgbClr val="000000"/>
                </a:solidFill>
                <a:ea typeface="Calibri"/>
              </a:rPr>
              <a:t>Комбайнер</a:t>
            </a:r>
            <a:r>
              <a:rPr lang="ru-RU" sz="2400" dirty="0">
                <a:solidFill>
                  <a:srgbClr val="000000"/>
                </a:solidFill>
                <a:ea typeface="Calibri"/>
              </a:rPr>
              <a:t> в заботе.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Рожь он убирает,</a:t>
            </a:r>
            <a:br>
              <a:rPr lang="ru-RU" sz="2400" dirty="0">
                <a:solidFill>
                  <a:srgbClr val="000000"/>
                </a:solidFill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ea typeface="Calibri"/>
              </a:rPr>
              <a:t>Отдыха не знает</a:t>
            </a:r>
            <a:r>
              <a:rPr lang="ru-RU" sz="2400" dirty="0" smtClean="0">
                <a:solidFill>
                  <a:srgbClr val="000000"/>
                </a:solidFill>
                <a:ea typeface="Calibri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6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">
        <p14:prism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72465"/>
            <a:ext cx="4572000" cy="3003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75"/>
              </a:lnSpc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9862" y="692696"/>
            <a:ext cx="8402725" cy="5478958"/>
            <a:chOff x="652119" y="660201"/>
            <a:chExt cx="8402725" cy="5478958"/>
          </a:xfrm>
        </p:grpSpPr>
        <p:sp>
          <p:nvSpPr>
            <p:cNvPr id="5" name="Полилиния 4"/>
            <p:cNvSpPr/>
            <p:nvPr/>
          </p:nvSpPr>
          <p:spPr>
            <a:xfrm>
              <a:off x="4447456" y="2569696"/>
              <a:ext cx="2991250" cy="7805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52937"/>
                  </a:lnTo>
                  <a:lnTo>
                    <a:pt x="2991250" y="552937"/>
                  </a:lnTo>
                  <a:lnTo>
                    <a:pt x="2991250" y="78056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4389770" y="2569696"/>
              <a:ext cx="91440" cy="7805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7686" y="0"/>
                  </a:moveTo>
                  <a:lnTo>
                    <a:pt x="57686" y="552937"/>
                  </a:lnTo>
                  <a:lnTo>
                    <a:pt x="45720" y="552937"/>
                  </a:lnTo>
                  <a:lnTo>
                    <a:pt x="45720" y="78056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432272" y="2569696"/>
              <a:ext cx="3015183" cy="7805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15183" y="0"/>
                  </a:moveTo>
                  <a:lnTo>
                    <a:pt x="3015183" y="552937"/>
                  </a:lnTo>
                  <a:lnTo>
                    <a:pt x="0" y="552937"/>
                  </a:lnTo>
                  <a:lnTo>
                    <a:pt x="0" y="78056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7"/>
            <p:cNvSpPr/>
            <p:nvPr/>
          </p:nvSpPr>
          <p:spPr>
            <a:xfrm>
              <a:off x="3218867" y="660201"/>
              <a:ext cx="2457177" cy="156030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473602" y="994632"/>
              <a:ext cx="2457177" cy="1560307"/>
            </a:xfrm>
            <a:custGeom>
              <a:avLst/>
              <a:gdLst>
                <a:gd name="connsiteX0" fmla="*/ 0 w 2457177"/>
                <a:gd name="connsiteY0" fmla="*/ 156031 h 1560307"/>
                <a:gd name="connsiteX1" fmla="*/ 156031 w 2457177"/>
                <a:gd name="connsiteY1" fmla="*/ 0 h 1560307"/>
                <a:gd name="connsiteX2" fmla="*/ 2301146 w 2457177"/>
                <a:gd name="connsiteY2" fmla="*/ 0 h 1560307"/>
                <a:gd name="connsiteX3" fmla="*/ 2457177 w 2457177"/>
                <a:gd name="connsiteY3" fmla="*/ 156031 h 1560307"/>
                <a:gd name="connsiteX4" fmla="*/ 2457177 w 2457177"/>
                <a:gd name="connsiteY4" fmla="*/ 1404276 h 1560307"/>
                <a:gd name="connsiteX5" fmla="*/ 2301146 w 2457177"/>
                <a:gd name="connsiteY5" fmla="*/ 1560307 h 1560307"/>
                <a:gd name="connsiteX6" fmla="*/ 156031 w 2457177"/>
                <a:gd name="connsiteY6" fmla="*/ 1560307 h 1560307"/>
                <a:gd name="connsiteX7" fmla="*/ 0 w 2457177"/>
                <a:gd name="connsiteY7" fmla="*/ 1404276 h 1560307"/>
                <a:gd name="connsiteX8" fmla="*/ 0 w 2457177"/>
                <a:gd name="connsiteY8" fmla="*/ 156031 h 15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177" h="1560307">
                  <a:moveTo>
                    <a:pt x="0" y="156031"/>
                  </a:moveTo>
                  <a:cubicBezTo>
                    <a:pt x="0" y="69857"/>
                    <a:pt x="69857" y="0"/>
                    <a:pt x="156031" y="0"/>
                  </a:cubicBezTo>
                  <a:lnTo>
                    <a:pt x="2301146" y="0"/>
                  </a:lnTo>
                  <a:cubicBezTo>
                    <a:pt x="2387320" y="0"/>
                    <a:pt x="2457177" y="69857"/>
                    <a:pt x="2457177" y="156031"/>
                  </a:cubicBezTo>
                  <a:lnTo>
                    <a:pt x="2457177" y="1404276"/>
                  </a:lnTo>
                  <a:cubicBezTo>
                    <a:pt x="2457177" y="1490450"/>
                    <a:pt x="2387320" y="1560307"/>
                    <a:pt x="2301146" y="1560307"/>
                  </a:cubicBezTo>
                  <a:lnTo>
                    <a:pt x="156031" y="1560307"/>
                  </a:lnTo>
                  <a:cubicBezTo>
                    <a:pt x="69857" y="1560307"/>
                    <a:pt x="0" y="1490450"/>
                    <a:pt x="0" y="1404276"/>
                  </a:cubicBezTo>
                  <a:lnTo>
                    <a:pt x="0" y="156031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20" tIns="167620" rIns="167620" bIns="1676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smtClean="0">
                  <a:latin typeface="+mn-lt"/>
                </a:rPr>
                <a:t>Земледелец</a:t>
              </a:r>
              <a:r>
                <a:rPr lang="ru-RU" sz="3200" kern="1200" dirty="0" smtClean="0">
                  <a:latin typeface="+mn-lt"/>
                </a:rPr>
                <a:t> </a:t>
              </a:r>
              <a:endParaRPr lang="ru-RU" sz="3200" kern="1200" dirty="0">
                <a:latin typeface="+mn-lt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5400000">
              <a:off x="203684" y="3350264"/>
              <a:ext cx="2457177" cy="156030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652119" y="4578852"/>
              <a:ext cx="2457177" cy="1560307"/>
            </a:xfrm>
            <a:custGeom>
              <a:avLst/>
              <a:gdLst>
                <a:gd name="connsiteX0" fmla="*/ 0 w 2457177"/>
                <a:gd name="connsiteY0" fmla="*/ 156031 h 1560307"/>
                <a:gd name="connsiteX1" fmla="*/ 156031 w 2457177"/>
                <a:gd name="connsiteY1" fmla="*/ 0 h 1560307"/>
                <a:gd name="connsiteX2" fmla="*/ 2301146 w 2457177"/>
                <a:gd name="connsiteY2" fmla="*/ 0 h 1560307"/>
                <a:gd name="connsiteX3" fmla="*/ 2457177 w 2457177"/>
                <a:gd name="connsiteY3" fmla="*/ 156031 h 1560307"/>
                <a:gd name="connsiteX4" fmla="*/ 2457177 w 2457177"/>
                <a:gd name="connsiteY4" fmla="*/ 1404276 h 1560307"/>
                <a:gd name="connsiteX5" fmla="*/ 2301146 w 2457177"/>
                <a:gd name="connsiteY5" fmla="*/ 1560307 h 1560307"/>
                <a:gd name="connsiteX6" fmla="*/ 156031 w 2457177"/>
                <a:gd name="connsiteY6" fmla="*/ 1560307 h 1560307"/>
                <a:gd name="connsiteX7" fmla="*/ 0 w 2457177"/>
                <a:gd name="connsiteY7" fmla="*/ 1404276 h 1560307"/>
                <a:gd name="connsiteX8" fmla="*/ 0 w 2457177"/>
                <a:gd name="connsiteY8" fmla="*/ 156031 h 15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177" h="1560307">
                  <a:moveTo>
                    <a:pt x="0" y="156031"/>
                  </a:moveTo>
                  <a:cubicBezTo>
                    <a:pt x="0" y="69857"/>
                    <a:pt x="69857" y="0"/>
                    <a:pt x="156031" y="0"/>
                  </a:cubicBezTo>
                  <a:lnTo>
                    <a:pt x="2301146" y="0"/>
                  </a:lnTo>
                  <a:cubicBezTo>
                    <a:pt x="2387320" y="0"/>
                    <a:pt x="2457177" y="69857"/>
                    <a:pt x="2457177" y="156031"/>
                  </a:cubicBezTo>
                  <a:lnTo>
                    <a:pt x="2457177" y="1404276"/>
                  </a:lnTo>
                  <a:cubicBezTo>
                    <a:pt x="2457177" y="1490450"/>
                    <a:pt x="2387320" y="1560307"/>
                    <a:pt x="2301146" y="1560307"/>
                  </a:cubicBezTo>
                  <a:lnTo>
                    <a:pt x="156031" y="1560307"/>
                  </a:lnTo>
                  <a:cubicBezTo>
                    <a:pt x="69857" y="1560307"/>
                    <a:pt x="0" y="1490450"/>
                    <a:pt x="0" y="1404276"/>
                  </a:cubicBezTo>
                  <a:lnTo>
                    <a:pt x="0" y="15603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20" tIns="167620" rIns="167620" bIns="1676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0" kern="1200" dirty="0" smtClean="0"/>
                <a:t>Тракторист </a:t>
              </a:r>
              <a:endParaRPr lang="ru-RU" sz="3200" b="0" kern="120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 rot="5400000">
              <a:off x="3206901" y="3350264"/>
              <a:ext cx="2457177" cy="156030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3630712" y="4560289"/>
              <a:ext cx="2457177" cy="1560307"/>
            </a:xfrm>
            <a:custGeom>
              <a:avLst/>
              <a:gdLst>
                <a:gd name="connsiteX0" fmla="*/ 0 w 2457177"/>
                <a:gd name="connsiteY0" fmla="*/ 156031 h 1560307"/>
                <a:gd name="connsiteX1" fmla="*/ 156031 w 2457177"/>
                <a:gd name="connsiteY1" fmla="*/ 0 h 1560307"/>
                <a:gd name="connsiteX2" fmla="*/ 2301146 w 2457177"/>
                <a:gd name="connsiteY2" fmla="*/ 0 h 1560307"/>
                <a:gd name="connsiteX3" fmla="*/ 2457177 w 2457177"/>
                <a:gd name="connsiteY3" fmla="*/ 156031 h 1560307"/>
                <a:gd name="connsiteX4" fmla="*/ 2457177 w 2457177"/>
                <a:gd name="connsiteY4" fmla="*/ 1404276 h 1560307"/>
                <a:gd name="connsiteX5" fmla="*/ 2301146 w 2457177"/>
                <a:gd name="connsiteY5" fmla="*/ 1560307 h 1560307"/>
                <a:gd name="connsiteX6" fmla="*/ 156031 w 2457177"/>
                <a:gd name="connsiteY6" fmla="*/ 1560307 h 1560307"/>
                <a:gd name="connsiteX7" fmla="*/ 0 w 2457177"/>
                <a:gd name="connsiteY7" fmla="*/ 1404276 h 1560307"/>
                <a:gd name="connsiteX8" fmla="*/ 0 w 2457177"/>
                <a:gd name="connsiteY8" fmla="*/ 156031 h 15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177" h="1560307">
                  <a:moveTo>
                    <a:pt x="0" y="156031"/>
                  </a:moveTo>
                  <a:cubicBezTo>
                    <a:pt x="0" y="69857"/>
                    <a:pt x="69857" y="0"/>
                    <a:pt x="156031" y="0"/>
                  </a:cubicBezTo>
                  <a:lnTo>
                    <a:pt x="2301146" y="0"/>
                  </a:lnTo>
                  <a:cubicBezTo>
                    <a:pt x="2387320" y="0"/>
                    <a:pt x="2457177" y="69857"/>
                    <a:pt x="2457177" y="156031"/>
                  </a:cubicBezTo>
                  <a:lnTo>
                    <a:pt x="2457177" y="1404276"/>
                  </a:lnTo>
                  <a:cubicBezTo>
                    <a:pt x="2457177" y="1490450"/>
                    <a:pt x="2387320" y="1560307"/>
                    <a:pt x="2301146" y="1560307"/>
                  </a:cubicBezTo>
                  <a:lnTo>
                    <a:pt x="156031" y="1560307"/>
                  </a:lnTo>
                  <a:cubicBezTo>
                    <a:pt x="69857" y="1560307"/>
                    <a:pt x="0" y="1490450"/>
                    <a:pt x="0" y="1404276"/>
                  </a:cubicBezTo>
                  <a:lnTo>
                    <a:pt x="0" y="15603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20" tIns="167620" rIns="167620" bIns="1676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Шофёр </a:t>
              </a:r>
              <a:endParaRPr lang="ru-RU" sz="3200" kern="1200" dirty="0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5400000">
              <a:off x="6210118" y="3350264"/>
              <a:ext cx="2457177" cy="156030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6597667" y="4578851"/>
              <a:ext cx="2457177" cy="1560307"/>
            </a:xfrm>
            <a:custGeom>
              <a:avLst/>
              <a:gdLst>
                <a:gd name="connsiteX0" fmla="*/ 0 w 2457177"/>
                <a:gd name="connsiteY0" fmla="*/ 156031 h 1560307"/>
                <a:gd name="connsiteX1" fmla="*/ 156031 w 2457177"/>
                <a:gd name="connsiteY1" fmla="*/ 0 h 1560307"/>
                <a:gd name="connsiteX2" fmla="*/ 2301146 w 2457177"/>
                <a:gd name="connsiteY2" fmla="*/ 0 h 1560307"/>
                <a:gd name="connsiteX3" fmla="*/ 2457177 w 2457177"/>
                <a:gd name="connsiteY3" fmla="*/ 156031 h 1560307"/>
                <a:gd name="connsiteX4" fmla="*/ 2457177 w 2457177"/>
                <a:gd name="connsiteY4" fmla="*/ 1404276 h 1560307"/>
                <a:gd name="connsiteX5" fmla="*/ 2301146 w 2457177"/>
                <a:gd name="connsiteY5" fmla="*/ 1560307 h 1560307"/>
                <a:gd name="connsiteX6" fmla="*/ 156031 w 2457177"/>
                <a:gd name="connsiteY6" fmla="*/ 1560307 h 1560307"/>
                <a:gd name="connsiteX7" fmla="*/ 0 w 2457177"/>
                <a:gd name="connsiteY7" fmla="*/ 1404276 h 1560307"/>
                <a:gd name="connsiteX8" fmla="*/ 0 w 2457177"/>
                <a:gd name="connsiteY8" fmla="*/ 156031 h 15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7177" h="1560307">
                  <a:moveTo>
                    <a:pt x="0" y="156031"/>
                  </a:moveTo>
                  <a:cubicBezTo>
                    <a:pt x="0" y="69857"/>
                    <a:pt x="69857" y="0"/>
                    <a:pt x="156031" y="0"/>
                  </a:cubicBezTo>
                  <a:lnTo>
                    <a:pt x="2301146" y="0"/>
                  </a:lnTo>
                  <a:cubicBezTo>
                    <a:pt x="2387320" y="0"/>
                    <a:pt x="2457177" y="69857"/>
                    <a:pt x="2457177" y="156031"/>
                  </a:cubicBezTo>
                  <a:lnTo>
                    <a:pt x="2457177" y="1404276"/>
                  </a:lnTo>
                  <a:cubicBezTo>
                    <a:pt x="2457177" y="1490450"/>
                    <a:pt x="2387320" y="1560307"/>
                    <a:pt x="2301146" y="1560307"/>
                  </a:cubicBezTo>
                  <a:lnTo>
                    <a:pt x="156031" y="1560307"/>
                  </a:lnTo>
                  <a:cubicBezTo>
                    <a:pt x="69857" y="1560307"/>
                    <a:pt x="0" y="1490450"/>
                    <a:pt x="0" y="1404276"/>
                  </a:cubicBezTo>
                  <a:lnTo>
                    <a:pt x="0" y="15603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20" tIns="167620" rIns="167620" bIns="1676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/>
                <a:t>Комбайнёр </a:t>
              </a:r>
              <a:endParaRPr lang="ru-RU" sz="3200" kern="1200" dirty="0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2053" r="8159" b="21864"/>
          <a:stretch/>
        </p:blipFill>
        <p:spPr>
          <a:xfrm>
            <a:off x="284568" y="2949978"/>
            <a:ext cx="1820032" cy="2124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4" t="37529" r="49310" b="33072"/>
          <a:stretch/>
        </p:blipFill>
        <p:spPr>
          <a:xfrm>
            <a:off x="3280220" y="2963971"/>
            <a:ext cx="1872000" cy="20924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7211" r="6044" b="27261"/>
          <a:stretch/>
        </p:blipFill>
        <p:spPr>
          <a:xfrm>
            <a:off x="6207875" y="2949978"/>
            <a:ext cx="2088000" cy="20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4293821"/>
              </p:ext>
            </p:extLst>
          </p:nvPr>
        </p:nvGraphicFramePr>
        <p:xfrm>
          <a:off x="251520" y="1338108"/>
          <a:ext cx="8712968" cy="533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188640"/>
            <a:ext cx="367240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</a:rPr>
              <a:t>Загадки</a:t>
            </a:r>
            <a:r>
              <a:rPr lang="ru-RU" sz="6000" dirty="0" smtClean="0">
                <a:latin typeface="+mj-lt"/>
              </a:rPr>
              <a:t> </a:t>
            </a:r>
            <a:endParaRPr lang="ru-RU" sz="6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3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8000">
        <p14:prism/>
      </p:transition>
    </mc:Choice>
    <mc:Fallback xmlns="">
      <p:transition spd="slow" advClick="0" advTm="2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763" r="56410" b="37587"/>
          <a:stretch/>
        </p:blipFill>
        <p:spPr>
          <a:xfrm>
            <a:off x="711896" y="1500028"/>
            <a:ext cx="3240000" cy="2609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7" t="18266" r="7634" b="39201"/>
          <a:stretch/>
        </p:blipFill>
        <p:spPr>
          <a:xfrm>
            <a:off x="5107596" y="1519227"/>
            <a:ext cx="3856892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270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</a:rPr>
              <a:t>Что общего и чем отличаются:</a:t>
            </a:r>
            <a:endParaRPr lang="ru-RU" sz="4000" dirty="0">
              <a:ln w="12700">
                <a:solidFill>
                  <a:srgbClr val="993300"/>
                </a:solidFill>
              </a:ln>
              <a:solidFill>
                <a:srgbClr val="99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490" y="4110027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пшеница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110026"/>
            <a:ext cx="846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рожь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70882" r="57051" b="5446"/>
          <a:stretch/>
        </p:blipFill>
        <p:spPr>
          <a:xfrm>
            <a:off x="895819" y="4674841"/>
            <a:ext cx="2872155" cy="1441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6" t="71844" r="8975" b="7370"/>
          <a:stretch/>
        </p:blipFill>
        <p:spPr>
          <a:xfrm>
            <a:off x="5649049" y="4674841"/>
            <a:ext cx="3012831" cy="12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9111" r="32051" b="13914"/>
          <a:stretch/>
        </p:blipFill>
        <p:spPr>
          <a:xfrm>
            <a:off x="179515" y="2204864"/>
            <a:ext cx="5434863" cy="385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6738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993300"/>
                  </a:solidFill>
                </a:ln>
                <a:solidFill>
                  <a:srgbClr val="990000"/>
                </a:solidFill>
                <a:latin typeface="+mj-lt"/>
              </a:rPr>
              <a:t>Колос  -  зерно  -  мука.</a:t>
            </a:r>
            <a:endParaRPr lang="ru-RU" sz="4000" b="1" dirty="0">
              <a:ln w="19050">
                <a:solidFill>
                  <a:srgbClr val="993300"/>
                </a:solidFill>
              </a:ln>
              <a:solidFill>
                <a:srgbClr val="99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1700808"/>
            <a:ext cx="32754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Вырос в поле колосок, </a:t>
            </a:r>
          </a:p>
          <a:p>
            <a:r>
              <a:rPr lang="ru-RU" sz="2400" dirty="0" smtClean="0"/>
              <a:t>из земли вбирая сок.</a:t>
            </a:r>
          </a:p>
          <a:p>
            <a:r>
              <a:rPr lang="ru-RU" sz="2400" dirty="0" smtClean="0"/>
              <a:t>Сжатый бережно рукой,</a:t>
            </a:r>
          </a:p>
          <a:p>
            <a:r>
              <a:rPr lang="ru-RU" sz="2400" dirty="0" smtClean="0"/>
              <a:t>Стал на мельнице мукой.</a:t>
            </a:r>
          </a:p>
          <a:p>
            <a:r>
              <a:rPr lang="ru-RU" sz="2400" dirty="0" smtClean="0"/>
              <a:t>Из муки той хлебопек</a:t>
            </a:r>
          </a:p>
          <a:p>
            <a:r>
              <a:rPr lang="ru-RU" sz="2400" dirty="0" smtClean="0"/>
              <a:t>Хлеба мягкого испек. </a:t>
            </a:r>
          </a:p>
          <a:p>
            <a:r>
              <a:rPr lang="ru-RU" sz="2400" dirty="0" smtClean="0"/>
              <a:t>Столько вложено в нем сил,</a:t>
            </a:r>
          </a:p>
          <a:p>
            <a:r>
              <a:rPr lang="ru-RU" sz="2400" dirty="0" smtClean="0"/>
              <a:t>А ты разок лишь откусил?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19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1144</TotalTime>
  <Words>661</Words>
  <Application>Microsoft Office PowerPoint</Application>
  <PresentationFormat>Экран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80</cp:revision>
  <dcterms:created xsi:type="dcterms:W3CDTF">2013-11-17T14:20:13Z</dcterms:created>
  <dcterms:modified xsi:type="dcterms:W3CDTF">2013-11-20T08:00:53Z</dcterms:modified>
</cp:coreProperties>
</file>