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79" r:id="rId3"/>
    <p:sldId id="259" r:id="rId4"/>
    <p:sldId id="261" r:id="rId5"/>
    <p:sldId id="263" r:id="rId6"/>
    <p:sldId id="266" r:id="rId7"/>
    <p:sldId id="267" r:id="rId8"/>
    <p:sldId id="268" r:id="rId9"/>
    <p:sldId id="270" r:id="rId10"/>
    <p:sldId id="272" r:id="rId11"/>
    <p:sldId id="273" r:id="rId12"/>
    <p:sldId id="283" r:id="rId13"/>
    <p:sldId id="276" r:id="rId14"/>
    <p:sldId id="280" r:id="rId15"/>
    <p:sldId id="281" r:id="rId16"/>
    <p:sldId id="278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E211-721B-4E98-A2A2-2DED0634C7EE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12FA5-05DA-479E-958B-4FA021765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5A03D-7AB5-441C-9EAF-306AE69D20C2}" type="slidenum">
              <a:rPr lang="ru-RU" altLang="ru-RU">
                <a:solidFill>
                  <a:prstClr val="black"/>
                </a:solidFill>
              </a:rPr>
              <a:pPr eaLnBrk="1" hangingPunct="1"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CBAAA1-09E1-4C55-A292-3EB71FE0CF5A}" type="slidenum">
              <a:rPr lang="ru-RU" alt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37D9192-DF78-435B-82DC-7ED63DAEB3FB}" type="slidenum">
              <a:rPr 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C949-1300-419D-98FA-290C8C4FB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934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1ECB-0A1D-4BEF-95B9-B87F114BF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37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97D8-8D1C-4524-A376-41E651766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81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6A18-C3CE-4743-AC23-68F33A9C1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278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B3D2-7054-4D71-AC1B-CE4298406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017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28AE-532B-4558-A32E-49F48FC7DF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870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9A5D-9020-4A9C-AAD4-3767B9CCB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277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80D5-A953-47B2-A456-6A7E47516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97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282-A217-4589-AA41-F94717FC0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107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4CD4-99AA-4ED5-8400-5E8D66BEE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644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42F4-559C-45BA-BC83-5A5F3F21C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12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34107-45DF-42D9-9B5D-75E8240765B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9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3;&#1091;&#1079;&#1077;&#1085;&#1082;&#1086;%20&#1053;&#1052;%20&#1060;&#1052;-2015%20&#1090;&#1077;&#1089;&#1090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43;&#1091;&#1079;&#1077;&#1085;&#1082;&#1086;%20&#1053;&#1052;%20&#1060;&#1052;-2015%20&#1088;&#1077;&#1092;&#1083;&#1077;&#1082;&#1089;&#1080;&#1103;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2000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5400" b="1" i="1" dirty="0" smtClean="0"/>
              <a:t>Производство:  </a:t>
            </a:r>
            <a:r>
              <a:rPr lang="ru-RU" altLang="ru-RU" sz="5400" b="1" i="1" dirty="0" err="1" smtClean="0"/>
              <a:t>з_тр_ты</a:t>
            </a:r>
            <a:r>
              <a:rPr lang="ru-RU" altLang="ru-RU" sz="5400" b="1" i="1" dirty="0" smtClean="0"/>
              <a:t>, </a:t>
            </a:r>
            <a:r>
              <a:rPr lang="ru-RU" altLang="ru-RU" sz="5400" b="1" i="1" dirty="0" err="1" smtClean="0"/>
              <a:t>в_р_чк</a:t>
            </a:r>
            <a:r>
              <a:rPr lang="ru-RU" altLang="ru-RU" sz="5400" b="1" i="1" dirty="0" smtClean="0"/>
              <a:t>_, </a:t>
            </a:r>
            <a:r>
              <a:rPr lang="ru-RU" altLang="ru-RU" sz="5400" b="1" i="1" dirty="0" err="1" smtClean="0"/>
              <a:t>пр_б_ль</a:t>
            </a:r>
            <a:r>
              <a:rPr lang="ru-RU" altLang="ru-RU" sz="5400" b="1" i="1" dirty="0" smtClean="0"/>
              <a:t>.</a:t>
            </a:r>
          </a:p>
        </p:txBody>
      </p:sp>
      <p:pic>
        <p:nvPicPr>
          <p:cNvPr id="3075" name="Picture 8" descr="MCj03981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29050"/>
            <a:ext cx="24003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MCj04281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6813"/>
            <a:ext cx="24479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MCj032530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329113"/>
            <a:ext cx="13096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067454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368" y="538567"/>
            <a:ext cx="37444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Постоянные затраты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5211" y="559412"/>
            <a:ext cx="37444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Переменные затраты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84784"/>
            <a:ext cx="8149510" cy="642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1Станки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2оборудование  </a:t>
            </a:r>
            <a:endParaRPr lang="ru-RU" sz="2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3 оплата </a:t>
            </a:r>
            <a:r>
              <a:rPr lang="ru-RU" sz="2400" kern="0" dirty="0">
                <a:solidFill>
                  <a:srgbClr val="000000"/>
                </a:solidFill>
              </a:rPr>
              <a:t>склада  </a:t>
            </a:r>
            <a:r>
              <a:rPr lang="ru-RU" sz="2400" kern="0" dirty="0" smtClean="0">
                <a:solidFill>
                  <a:srgbClr val="000000"/>
                </a:solidFill>
              </a:rPr>
              <a:t>                                 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4 расходы </a:t>
            </a:r>
            <a:r>
              <a:rPr lang="ru-RU" sz="2400" kern="0" dirty="0">
                <a:solidFill>
                  <a:srgbClr val="000000"/>
                </a:solidFill>
              </a:rPr>
              <a:t>на закупку </a:t>
            </a:r>
            <a:r>
              <a:rPr lang="ru-RU" sz="2400" kern="0" dirty="0" smtClean="0">
                <a:solidFill>
                  <a:srgbClr val="000000"/>
                </a:solidFill>
              </a:rPr>
              <a:t>сырья (молоко, яйца</a:t>
            </a:r>
            <a:r>
              <a:rPr lang="ru-RU" sz="2400" kern="0" dirty="0">
                <a:solidFill>
                  <a:srgbClr val="000000"/>
                </a:solidFill>
              </a:rPr>
              <a:t>) </a:t>
            </a:r>
            <a:endParaRPr lang="ru-RU" sz="2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5 транспортные </a:t>
            </a:r>
            <a:r>
              <a:rPr lang="ru-RU" sz="2400" kern="0" dirty="0">
                <a:solidFill>
                  <a:srgbClr val="000000"/>
                </a:solidFill>
              </a:rPr>
              <a:t>расходы </a:t>
            </a:r>
            <a:r>
              <a:rPr lang="ru-RU" sz="2400" kern="0" dirty="0" smtClean="0">
                <a:solidFill>
                  <a:srgbClr val="000000"/>
                </a:solidFill>
              </a:rPr>
              <a:t>                    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6</a:t>
            </a: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  <a:r>
              <a:rPr lang="ru-RU" sz="2400" kern="0" dirty="0">
                <a:solidFill>
                  <a:srgbClr val="000000"/>
                </a:solidFill>
              </a:rPr>
              <a:t>оплата  электроэнергии  </a:t>
            </a: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7 </a:t>
            </a:r>
            <a:r>
              <a:rPr lang="ru-RU" sz="2400" kern="0" dirty="0">
                <a:solidFill>
                  <a:srgbClr val="000000"/>
                </a:solidFill>
              </a:rPr>
              <a:t>оплата труда управляющего персонала (инженер, технолог), </a:t>
            </a:r>
            <a:r>
              <a:rPr lang="ru-RU" sz="2400" kern="0" dirty="0" smtClean="0">
                <a:solidFill>
                  <a:srgbClr val="000000"/>
                </a:solidFill>
              </a:rPr>
              <a:t>                                               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8</a:t>
            </a: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  <a:r>
              <a:rPr lang="ru-RU" sz="2400" kern="0" dirty="0">
                <a:solidFill>
                  <a:srgbClr val="000000"/>
                </a:solidFill>
              </a:rPr>
              <a:t>сдельная заработная плата рабочего   </a:t>
            </a:r>
            <a:r>
              <a:rPr lang="ru-RU" sz="2400" kern="0" dirty="0" smtClean="0">
                <a:solidFill>
                  <a:srgbClr val="000000"/>
                </a:solidFill>
              </a:rPr>
              <a:t>                     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9</a:t>
            </a:r>
            <a:r>
              <a:rPr lang="ru-RU" sz="2400" kern="0" dirty="0" smtClean="0">
                <a:solidFill>
                  <a:srgbClr val="000000"/>
                </a:solidFill>
              </a:rPr>
              <a:t> </a:t>
            </a:r>
            <a:r>
              <a:rPr lang="ru-RU" sz="2400" kern="0" dirty="0">
                <a:solidFill>
                  <a:srgbClr val="000000"/>
                </a:solidFill>
              </a:rPr>
              <a:t>вспомогательные материалы  </a:t>
            </a:r>
            <a:r>
              <a:rPr lang="ru-RU" sz="2400" kern="0" dirty="0" smtClean="0">
                <a:solidFill>
                  <a:srgbClr val="000000"/>
                </a:solidFill>
              </a:rPr>
              <a:t>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10 </a:t>
            </a:r>
            <a:r>
              <a:rPr lang="ru-RU" sz="2400" kern="0" dirty="0">
                <a:solidFill>
                  <a:srgbClr val="000000"/>
                </a:solidFill>
              </a:rPr>
              <a:t>аренда </a:t>
            </a:r>
            <a:r>
              <a:rPr lang="ru-RU" sz="2400" kern="0" dirty="0" smtClean="0">
                <a:solidFill>
                  <a:srgbClr val="000000"/>
                </a:solidFill>
              </a:rPr>
              <a:t>здания                                                            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</a:rPr>
              <a:t>11 </a:t>
            </a:r>
            <a:r>
              <a:rPr lang="ru-RU" sz="2400" kern="0" dirty="0">
                <a:solidFill>
                  <a:srgbClr val="000000"/>
                </a:solidFill>
              </a:rPr>
              <a:t>оплата отопления и воды. </a:t>
            </a:r>
            <a:endParaRPr lang="ru-RU" sz="2400" kern="0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800000"/>
                </a:solidFill>
              </a:rPr>
              <a:t>                                        </a:t>
            </a:r>
            <a:endParaRPr lang="ru-RU" sz="2400" kern="0" dirty="0">
              <a:solidFill>
                <a:srgbClr val="80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-86919"/>
            <a:ext cx="275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Распредели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48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 Проверим себя!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3599232"/>
              </p:ext>
            </p:extLst>
          </p:nvPr>
        </p:nvGraphicFramePr>
        <p:xfrm>
          <a:off x="-5471" y="1370464"/>
          <a:ext cx="9144000" cy="501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3136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Постоянные затраты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Переменные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затраты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3456">
                <a:tc>
                  <a:txBody>
                    <a:bodyPr/>
                    <a:lstStyle/>
                    <a:p>
                      <a:r>
                        <a:rPr lang="ru-RU" dirty="0" smtClean="0"/>
                        <a:t>1Станки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расходы на закупку сырья (молоко, яйца)</a:t>
                      </a:r>
                    </a:p>
                  </a:txBody>
                  <a:tcPr/>
                </a:tc>
              </a:tr>
              <a:tr h="903456">
                <a:tc>
                  <a:txBody>
                    <a:bodyPr/>
                    <a:lstStyle/>
                    <a:p>
                      <a:r>
                        <a:rPr lang="ru-RU" dirty="0" smtClean="0"/>
                        <a:t>2 оборудование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транспортные расходы</a:t>
                      </a:r>
                      <a:endParaRPr lang="ru-RU" dirty="0"/>
                    </a:p>
                  </a:txBody>
                  <a:tcPr/>
                </a:tc>
              </a:tr>
              <a:tr h="714115">
                <a:tc>
                  <a:txBody>
                    <a:bodyPr/>
                    <a:lstStyle/>
                    <a:p>
                      <a:r>
                        <a:rPr lang="ru-RU" dirty="0" smtClean="0"/>
                        <a:t>3 оплата склада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оплата  электроэнергии</a:t>
                      </a:r>
                      <a:endParaRPr lang="ru-RU" dirty="0"/>
                    </a:p>
                  </a:txBody>
                  <a:tcPr/>
                </a:tc>
              </a:tr>
              <a:tr h="1016373">
                <a:tc>
                  <a:txBody>
                    <a:bodyPr/>
                    <a:lstStyle/>
                    <a:p>
                      <a:r>
                        <a:rPr lang="ru-RU" dirty="0" smtClean="0"/>
                        <a:t>7 оплата труда управляющего персонала (инженер, технолог)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сдельная заработная плата рабочих</a:t>
                      </a:r>
                      <a:endParaRPr lang="ru-RU" dirty="0"/>
                    </a:p>
                  </a:txBody>
                  <a:tcPr/>
                </a:tc>
              </a:tr>
              <a:tr h="742096">
                <a:tc>
                  <a:txBody>
                    <a:bodyPr/>
                    <a:lstStyle/>
                    <a:p>
                      <a:r>
                        <a:rPr lang="ru-RU" dirty="0" smtClean="0"/>
                        <a:t>10 здание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вспомогательные материалы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79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2400" dirty="0" smtClean="0"/>
              <a:t>Какие компоненты вам необходимы при производстве мороженого ? (Условие: покупатель согласен приобрести товар по 20 </a:t>
            </a:r>
            <a:r>
              <a:rPr lang="ru-RU" sz="2400" dirty="0" err="1" smtClean="0"/>
              <a:t>усл.ед</a:t>
            </a:r>
            <a:r>
              <a:rPr lang="ru-RU" sz="2400" dirty="0" smtClean="0"/>
              <a:t> за единицу продукции)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6487930"/>
              </p:ext>
            </p:extLst>
          </p:nvPr>
        </p:nvGraphicFramePr>
        <p:xfrm>
          <a:off x="-5471" y="1370464"/>
          <a:ext cx="9144000" cy="57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183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Постоянные затраты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Переменные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затраты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103">
                <a:tc>
                  <a:txBody>
                    <a:bodyPr/>
                    <a:lstStyle/>
                    <a:p>
                      <a:r>
                        <a:rPr lang="ru-RU" dirty="0" smtClean="0"/>
                        <a:t>1 оборудование  (3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расходы на закупку сырья (молоко, яйца)    (3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усл.ед</a:t>
                      </a:r>
                      <a:r>
                        <a:rPr lang="ru-RU" baseline="0" dirty="0" smtClean="0"/>
                        <a:t>)</a:t>
                      </a:r>
                      <a:endParaRPr lang="ru-RU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2 оплата склада (1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транспортные расходы   (1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714115">
                <a:tc>
                  <a:txBody>
                    <a:bodyPr/>
                    <a:lstStyle/>
                    <a:p>
                      <a:r>
                        <a:rPr lang="ru-RU" dirty="0" smtClean="0"/>
                        <a:t>3  Аренда здания  (2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оплата  электроэнергии   (2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34037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сдельная заработная плата рабочего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dirty="0" smtClean="0"/>
                        <a:t>(3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</a:tr>
              <a:tr h="648072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Бумага для обертки мороженого простая без рисунка  (1 </a:t>
                      </a:r>
                      <a:r>
                        <a:rPr lang="ru-RU" baseline="0" dirty="0" err="1" smtClean="0"/>
                        <a:t>усл.ед</a:t>
                      </a:r>
                      <a:r>
                        <a:rPr lang="ru-RU" baseline="0" dirty="0" smtClean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</a:tr>
              <a:tr h="47303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Реклама</a:t>
                      </a:r>
                      <a:r>
                        <a:rPr lang="ru-RU" baseline="0" dirty="0" smtClean="0"/>
                        <a:t> (1 </a:t>
                      </a:r>
                      <a:r>
                        <a:rPr lang="ru-RU" baseline="0" dirty="0" err="1" smtClean="0"/>
                        <a:t>усл.ед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209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Бумага с рисунком (3Д) (3 </a:t>
                      </a:r>
                      <a:r>
                        <a:rPr lang="ru-RU" dirty="0" err="1" smtClean="0"/>
                        <a:t>усл.ед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76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dirty="0" smtClean="0"/>
              <a:t>  </a:t>
            </a: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 marL="0" indent="0">
              <a:buFontTx/>
              <a:buNone/>
              <a:defRPr/>
            </a:pPr>
            <a:endParaRPr lang="ru-RU" sz="2800" dirty="0"/>
          </a:p>
          <a:p>
            <a:pPr marL="0" indent="0">
              <a:buFontTx/>
              <a:buNone/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57200" y="476672"/>
            <a:ext cx="8199438" cy="5924128"/>
            <a:chOff x="457200" y="476672"/>
            <a:chExt cx="8199405" cy="592412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57200" y="476672"/>
              <a:ext cx="8199405" cy="59241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u="sng" dirty="0">
                  <a:solidFill>
                    <a:srgbClr val="FF0000"/>
                  </a:solidFill>
                </a:rPr>
                <a:t>ПРИБЫЛЬ</a:t>
              </a:r>
              <a:r>
                <a:rPr lang="ru-RU" sz="4000" b="1" dirty="0">
                  <a:solidFill>
                    <a:srgbClr val="FF0000"/>
                  </a:solidFill>
                </a:rPr>
                <a:t> </a:t>
              </a:r>
              <a:r>
                <a:rPr lang="ru-RU" sz="4000" b="1" dirty="0">
                  <a:solidFill>
                    <a:srgbClr val="800000"/>
                  </a:solidFill>
                </a:rPr>
                <a:t>- </a:t>
              </a:r>
              <a:r>
                <a:rPr lang="ru-RU" sz="4000" b="1" dirty="0">
                  <a:solidFill>
                    <a:srgbClr val="000000"/>
                  </a:solidFill>
                </a:rPr>
                <a:t>превышение выручки от продажи товаров над их затратами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solidFill>
                    <a:srgbClr val="800000"/>
                  </a:solidFill>
                </a:rPr>
                <a:t>Прибыль = выручка - затраты</a:t>
              </a:r>
              <a:endParaRPr lang="ru-RU" sz="4000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2285993" y="2667000"/>
              <a:ext cx="76200" cy="304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47122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9575488"/>
              </p:ext>
            </p:extLst>
          </p:nvPr>
        </p:nvGraphicFramePr>
        <p:xfrm>
          <a:off x="457200" y="692150"/>
          <a:ext cx="8229600" cy="594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1 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плата за аренду помещения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2 Переменные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превышение выручки от продажи товаров над общей суммой затрат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3 Постоянные</a:t>
                      </a:r>
                      <a:r>
                        <a:rPr lang="ru-RU" baseline="0" dirty="0" smtClean="0"/>
                        <a:t>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изготовить то, что может быть продано с выгодой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4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удовлетворении потребностей человека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5 Выручка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 общая сумма денег, которую получает бизнесмен  в результате своей деятельности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6 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 расходы на сырьё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7 Рациональный мотив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Ё</a:t>
                      </a:r>
                      <a:r>
                        <a:rPr lang="ru-RU" baseline="0" dirty="0" smtClean="0"/>
                        <a:t> совокупность методов и инструментов для достижения желаемого результата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91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1-Г</a:t>
            </a:r>
          </a:p>
          <a:p>
            <a:r>
              <a:rPr lang="ru-RU" dirty="0" smtClean="0"/>
              <a:t>2-Е</a:t>
            </a:r>
          </a:p>
          <a:p>
            <a:r>
              <a:rPr lang="ru-RU" dirty="0" smtClean="0"/>
              <a:t>3-А</a:t>
            </a:r>
          </a:p>
          <a:p>
            <a:r>
              <a:rPr lang="ru-RU" dirty="0" smtClean="0"/>
              <a:t>4-Б</a:t>
            </a:r>
          </a:p>
          <a:p>
            <a:r>
              <a:rPr lang="ru-RU" dirty="0" smtClean="0"/>
              <a:t>5-Д</a:t>
            </a:r>
          </a:p>
          <a:p>
            <a:r>
              <a:rPr lang="ru-RU" dirty="0" smtClean="0"/>
              <a:t>6-Ё</a:t>
            </a:r>
          </a:p>
          <a:p>
            <a:r>
              <a:rPr lang="ru-RU" dirty="0" smtClean="0"/>
              <a:t>7-В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5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61531053"/>
              </p:ext>
            </p:extLst>
          </p:nvPr>
        </p:nvGraphicFramePr>
        <p:xfrm>
          <a:off x="323676" y="126876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Интересно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90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Заполните таблицу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29" name="TextBox 1"/>
          <p:cNvSpPr txBox="1">
            <a:spLocks noChangeArrowheads="1"/>
          </p:cNvSpPr>
          <p:nvPr/>
        </p:nvSpPr>
        <p:spPr bwMode="auto">
          <a:xfrm>
            <a:off x="3132138" y="3490913"/>
            <a:ext cx="3311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что не понравилось на уроке, показалось скучным, вызвало неприязнь, осталось непонятным, или информация, которая, оказалась  не нужной.</a:t>
            </a:r>
          </a:p>
        </p:txBody>
      </p:sp>
      <p:sp>
        <p:nvSpPr>
          <p:cNvPr id="25630" name="Прямоугольник 2"/>
          <p:cNvSpPr>
            <a:spLocks noChangeArrowheads="1"/>
          </p:cNvSpPr>
          <p:nvPr/>
        </p:nvSpPr>
        <p:spPr bwMode="auto">
          <a:xfrm>
            <a:off x="357158" y="3429000"/>
            <a:ext cx="2736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что понравилось на уроке, информация и формы работы,  которые вызвали положительные эмоции.</a:t>
            </a:r>
          </a:p>
        </p:txBody>
      </p:sp>
      <p:sp>
        <p:nvSpPr>
          <p:cNvPr id="25631" name="Прямоугольник 3"/>
          <p:cNvSpPr>
            <a:spLocks noChangeArrowheads="1"/>
          </p:cNvSpPr>
          <p:nvPr/>
        </p:nvSpPr>
        <p:spPr bwMode="auto">
          <a:xfrm>
            <a:off x="6300788" y="3465513"/>
            <a:ext cx="2714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 любопытные факты, о которых узнали на уроке и что бы еще хотелось узнать по данной проблеме, вопросы к учителю.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869219"/>
              </p:ext>
            </p:extLst>
          </p:nvPr>
        </p:nvGraphicFramePr>
        <p:xfrm>
          <a:off x="320243" y="5373216"/>
          <a:ext cx="835273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82"/>
                <a:gridCol w="4248248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Мое настроение на начало урока</a:t>
                      </a:r>
                      <a:endParaRPr lang="ru-RU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Мое настроение на конец урока</a:t>
                      </a:r>
                      <a:endParaRPr lang="ru-RU" sz="1800" dirty="0"/>
                    </a:p>
                  </a:txBody>
                  <a:tcPr marL="91441" marR="91441"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0" marB="4570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9058" y="6357958"/>
            <a:ext cx="77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ТЕСТ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6397227"/>
            <a:ext cx="159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РЕФЛЕКСИЯ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3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 Одна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мастерица связала шерстяной плед и продала его за 500 р. Она потратила 5 мотков шерсти по 60 р. за моток. Другая мастерица изготовила кружевную скатерть и продала её за 700 р. Она потратила на нитки 300 р. и на бисер для украшения 120 р. Какую прибыль получила каждая мастерица? Объясни, почему её размеры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различаются.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 Незнайка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решил стать поэтом и принялся сочинять одну поэму за другой. Он так вошёл в роль, что в понедельник сочинил две поэмы о трудностях поэтического труда, потратив на это целых 2 часа. Во вторник дело пошло веселей, и он сочинил за 1 час три поэмы. Среда прошла в творческих муках, дело шло, но не слишком быстро. Однако к вечеру на столе лежали уже шесть поэм, на которые ушло 4 часа. В четверг ничего не сочинялось, потому что в этот день Незнайка читал свои произведения жителям Цветочного города. Пятница дала ещё одну поэму, на которую ушло всего полчаса. В какой день производительность труда Незнайки была самой высокой?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5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Представьте себе, что вы производитель. (Владелец фабрики или завода)</a:t>
            </a:r>
          </a:p>
          <a:p>
            <a:pPr marL="0" indent="0">
              <a:buNone/>
            </a:pPr>
            <a:r>
              <a:rPr lang="ru-RU" dirty="0" smtClean="0"/>
              <a:t>Подумайте, о том как сделать ваше производство более рациональным, то есть более выходным.  </a:t>
            </a:r>
            <a:r>
              <a:rPr lang="ru-RU" smtClean="0"/>
              <a:t>Опишите не </a:t>
            </a:r>
            <a:r>
              <a:rPr lang="ru-RU" dirty="0" smtClean="0"/>
              <a:t>менее 3 способов с доказательством.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30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576" y="1340768"/>
            <a:ext cx="7772400" cy="2000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4000" b="1" i="1" dirty="0" smtClean="0"/>
              <a:t>Производство: затраты, выручка, прибыль.</a:t>
            </a:r>
            <a:br>
              <a:rPr lang="ru-RU" altLang="ru-RU" sz="4000" b="1" i="1" dirty="0" smtClean="0"/>
            </a:br>
            <a:r>
              <a:rPr lang="ru-RU" altLang="ru-RU" sz="4000" b="1" i="1" dirty="0" smtClean="0"/>
              <a:t>Урок открытия нового знания</a:t>
            </a:r>
          </a:p>
        </p:txBody>
      </p:sp>
      <p:pic>
        <p:nvPicPr>
          <p:cNvPr id="3075" name="Picture 8" descr="MCj03981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29050"/>
            <a:ext cx="24003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MCj04281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6813"/>
            <a:ext cx="24479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MCj032530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329113"/>
            <a:ext cx="13096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10564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0669404"/>
              </p:ext>
            </p:extLst>
          </p:nvPr>
        </p:nvGraphicFramePr>
        <p:xfrm>
          <a:off x="457200" y="692150"/>
          <a:ext cx="8229600" cy="594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1 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плата за аренду помещения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2 Переменные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превышение выручки от продажи товаров над общей суммой затрат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3 Постоянные</a:t>
                      </a:r>
                      <a:r>
                        <a:rPr lang="ru-RU" baseline="0" dirty="0" smtClean="0"/>
                        <a:t>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изготовить то, что может быть продано с выгодой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4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удовлетворении потребностей человека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5 Выручка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 общая сумма денег, которую получает бизнесмен  в результате своей деятельности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6 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 расходы на сырьё</a:t>
                      </a:r>
                      <a:endParaRPr lang="ru-RU" dirty="0"/>
                    </a:p>
                  </a:txBody>
                  <a:tcPr/>
                </a:tc>
              </a:tr>
              <a:tr h="823027">
                <a:tc>
                  <a:txBody>
                    <a:bodyPr/>
                    <a:lstStyle/>
                    <a:p>
                      <a:r>
                        <a:rPr lang="ru-RU" dirty="0" smtClean="0"/>
                        <a:t>7 Рациональный мотив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Ё</a:t>
                      </a:r>
                      <a:r>
                        <a:rPr lang="ru-RU" baseline="0" dirty="0" smtClean="0"/>
                        <a:t> совокупность методов и инструментов для достижения желаемого результата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2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Анализируем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Я знаю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Я не знаю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4568" y="1340768"/>
            <a:ext cx="54102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672408" cy="45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32856"/>
            <a:ext cx="3672408" cy="443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4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2788" y="381000"/>
            <a:ext cx="7772400" cy="1066800"/>
          </a:xfrm>
          <a:prstGeom prst="roundRect">
            <a:avLst/>
          </a:prstGeom>
          <a:solidFill>
            <a:srgbClr val="FFFF99"/>
          </a:solidFill>
          <a:ln>
            <a:solidFill>
              <a:srgbClr val="8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</a:rPr>
              <a:t>Цель экономической деятельности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19600" y="1524000"/>
            <a:ext cx="381000" cy="3524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952625"/>
            <a:ext cx="7772400" cy="714375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</a:rPr>
              <a:t>Удовлетворение потребностей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35475" y="2819400"/>
            <a:ext cx="365125" cy="3778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" y="3276600"/>
            <a:ext cx="7772400" cy="6858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</a:rPr>
              <a:t>ПРОИЗВОДСТВО</a:t>
            </a: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55638" y="4164013"/>
            <a:ext cx="7772400" cy="2084387"/>
            <a:chOff x="655982" y="4164496"/>
            <a:chExt cx="7772401" cy="20839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5982" y="4164496"/>
              <a:ext cx="7772401" cy="208390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u="sng" dirty="0">
                  <a:solidFill>
                    <a:srgbClr val="FF0000"/>
                  </a:solidFill>
                </a:rPr>
                <a:t>ПРОИЗВОДСТВО</a:t>
              </a:r>
              <a:r>
                <a:rPr lang="ru-RU" sz="3600" b="1" dirty="0">
                  <a:solidFill>
                    <a:srgbClr val="000000"/>
                  </a:solidFill>
                </a:rPr>
                <a:t> – это создание экономического продукта (товара или услуги).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972144" y="4164496"/>
              <a:ext cx="76200" cy="1793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5" descr="Как СКАЗАТЬ так, чтобы тебя УСЛЫШАЛИ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27638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37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7800" y="639763"/>
          <a:ext cx="6977064" cy="146367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488532"/>
                <a:gridCol w="3488532"/>
              </a:tblGrid>
              <a:tr h="7318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Экономический продукт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ТОВАРЫ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УСЛУГИ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72088" y="7035800"/>
            <a:ext cx="2470150" cy="476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3250" y="7021513"/>
            <a:ext cx="2498725" cy="4905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37000" y="6746875"/>
            <a:ext cx="531813" cy="231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72088" y="6743700"/>
            <a:ext cx="409575" cy="231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2000" y="2284413"/>
            <a:ext cx="64008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Продукты питания,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 показ кинофильма,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одежда,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обслуживание в ресторане,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мебель,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автомобиль,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ремонт мебели,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</a:rPr>
              <a:t>книги,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ремонт обуви,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перевозка в транспорте пассажиров.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6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Организация бизнеса. Фабрика по производству мороженого.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150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вы будете учитывать как производитель при производстве товара?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9150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2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9"/>
          <p:cNvGrpSpPr>
            <a:grpSpLocks/>
          </p:cNvGrpSpPr>
          <p:nvPr/>
        </p:nvGrpSpPr>
        <p:grpSpPr bwMode="auto">
          <a:xfrm>
            <a:off x="457200" y="466725"/>
            <a:ext cx="8229600" cy="768350"/>
            <a:chOff x="457200" y="602974"/>
            <a:chExt cx="8229600" cy="768626"/>
          </a:xfrm>
        </p:grpSpPr>
        <p:sp>
          <p:nvSpPr>
            <p:cNvPr id="2" name="Заголовок 1"/>
            <p:cNvSpPr txBox="1">
              <a:spLocks/>
            </p:cNvSpPr>
            <p:nvPr/>
          </p:nvSpPr>
          <p:spPr>
            <a:xfrm>
              <a:off x="457200" y="685554"/>
              <a:ext cx="8229600" cy="686046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ru-RU" altLang="ru-RU" sz="4000" b="1" u="sng" kern="0" dirty="0" smtClean="0">
                  <a:solidFill>
                    <a:srgbClr val="FF0000"/>
                  </a:solidFill>
                </a:rPr>
                <a:t>ЗАТРАТЫ ПРОИЗВОДСТВА </a:t>
              </a:r>
              <a:r>
                <a:rPr lang="ru-RU" altLang="ru-RU" sz="4000" b="1" kern="0" dirty="0" smtClean="0">
                  <a:solidFill>
                    <a:srgbClr val="000000"/>
                  </a:solidFill>
                </a:rPr>
                <a:t>– это сумма всех расходов на производство товаров или оказание услуг.</a:t>
              </a: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5867400" y="672849"/>
              <a:ext cx="76200" cy="17786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2438400" y="602974"/>
              <a:ext cx="76200" cy="1794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Лента лицом вниз 4"/>
          <p:cNvSpPr/>
          <p:nvPr/>
        </p:nvSpPr>
        <p:spPr>
          <a:xfrm>
            <a:off x="906463" y="4175125"/>
            <a:ext cx="6913562" cy="685800"/>
          </a:xfrm>
          <a:prstGeom prst="ribbon">
            <a:avLst>
              <a:gd name="adj1" fmla="val 16667"/>
              <a:gd name="adj2" fmla="val 66395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</a:rPr>
              <a:t>Затраты производства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63538" y="5314950"/>
            <a:ext cx="2362200" cy="114300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Общие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затраты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019800" y="5281613"/>
            <a:ext cx="2438400" cy="1120775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Переменные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затраты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7400" y="4876800"/>
            <a:ext cx="468313" cy="3810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ертикальный свиток 10"/>
          <p:cNvSpPr/>
          <p:nvPr/>
        </p:nvSpPr>
        <p:spPr>
          <a:xfrm>
            <a:off x="3144838" y="5268913"/>
            <a:ext cx="2438400" cy="1120775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Постоянные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</a:rPr>
              <a:t>затраты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3088" y="5424785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5424785"/>
            <a:ext cx="588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33900" y="4953000"/>
            <a:ext cx="38100" cy="3619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54750" y="4918075"/>
            <a:ext cx="679450" cy="39687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3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819</Words>
  <Application>Microsoft Office PowerPoint</Application>
  <PresentationFormat>Экран (4:3)</PresentationFormat>
  <Paragraphs>157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2_Custom Design</vt:lpstr>
      <vt:lpstr>Производство:  з_тр_ты, в_р_чк_, пр_б_ль.</vt:lpstr>
      <vt:lpstr>Производство: затраты, выручка, прибыль. Урок открытия нового знания</vt:lpstr>
      <vt:lpstr>Задание</vt:lpstr>
      <vt:lpstr>Анализируем задание</vt:lpstr>
      <vt:lpstr> </vt:lpstr>
      <vt:lpstr>Слайд 6</vt:lpstr>
      <vt:lpstr>Организация бизнеса. Фабрика по производству мороженого.</vt:lpstr>
      <vt:lpstr>Что вы будете учитывать как производитель при производстве товара?</vt:lpstr>
      <vt:lpstr>Слайд 9</vt:lpstr>
      <vt:lpstr> </vt:lpstr>
      <vt:lpstr> Проверим себя!</vt:lpstr>
      <vt:lpstr>Какие компоненты вам необходимы при производстве мороженого ? (Условие: покупатель согласен приобрести товар по 20 усл.ед за единицу продукции)</vt:lpstr>
      <vt:lpstr>Слайд 13</vt:lpstr>
      <vt:lpstr>Задание</vt:lpstr>
      <vt:lpstr>Проверим себя!</vt:lpstr>
      <vt:lpstr>Заполните таблицу 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Производство: затраты, выручка, прибыль.</dc:title>
  <dc:creator>Алена</dc:creator>
  <cp:lastModifiedBy>school</cp:lastModifiedBy>
  <cp:revision>23</cp:revision>
  <dcterms:created xsi:type="dcterms:W3CDTF">2015-02-18T15:04:29Z</dcterms:created>
  <dcterms:modified xsi:type="dcterms:W3CDTF">2015-11-17T07:38:45Z</dcterms:modified>
</cp:coreProperties>
</file>