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7" r:id="rId14"/>
    <p:sldId id="269" r:id="rId15"/>
    <p:sldId id="270" r:id="rId16"/>
    <p:sldId id="271" r:id="rId17"/>
    <p:sldId id="272" r:id="rId18"/>
    <p:sldId id="274" r:id="rId19"/>
    <p:sldId id="275" r:id="rId20"/>
    <p:sldId id="273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B8B9-4EFC-43D1-A1C3-3F3446CDE292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3102-4BC8-4136-964B-3E29E8C392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B8B9-4EFC-43D1-A1C3-3F3446CDE292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3102-4BC8-4136-964B-3E29E8C392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B8B9-4EFC-43D1-A1C3-3F3446CDE292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3102-4BC8-4136-964B-3E29E8C392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B8B9-4EFC-43D1-A1C3-3F3446CDE292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3102-4BC8-4136-964B-3E29E8C392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B8B9-4EFC-43D1-A1C3-3F3446CDE292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3102-4BC8-4136-964B-3E29E8C392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B8B9-4EFC-43D1-A1C3-3F3446CDE292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3102-4BC8-4136-964B-3E29E8C392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B8B9-4EFC-43D1-A1C3-3F3446CDE292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3102-4BC8-4136-964B-3E29E8C392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B8B9-4EFC-43D1-A1C3-3F3446CDE292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3102-4BC8-4136-964B-3E29E8C392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B8B9-4EFC-43D1-A1C3-3F3446CDE292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3102-4BC8-4136-964B-3E29E8C392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B8B9-4EFC-43D1-A1C3-3F3446CDE292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3102-4BC8-4136-964B-3E29E8C392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B8B9-4EFC-43D1-A1C3-3F3446CDE292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3102-4BC8-4136-964B-3E29E8C392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DB8B9-4EFC-43D1-A1C3-3F3446CDE292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E3102-4BC8-4136-964B-3E29E8C392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nachalnaya-shkola/raznoe/2013/01/10/prezentatsii-fizkultminutki-dlya-glaz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articles/644729/" TargetMode="External"/><Relationship Id="rId2" Type="http://schemas.openxmlformats.org/officeDocument/2006/relationships/hyperlink" Target="http://testedu.ru/test/matematika/9-klass/zadachi-na-proczentyi-2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atuha.ru/istoriya-matematiki/istoriya-vozniknoveniya-protsentov" TargetMode="External"/><Relationship Id="rId2" Type="http://schemas.openxmlformats.org/officeDocument/2006/relationships/hyperlink" Target="https://oge.sdamgia.ru/test?theme=79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hportal.ru/egeh-po-matematike/reshenie-zadach-na-procenty-pri-podgotovke-k-ogeh-i-egeh-po-matematike-671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1142984"/>
            <a:ext cx="6858000" cy="3733816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chemeClr val="tx2">
                    <a:lumMod val="75000"/>
                  </a:schemeClr>
                </a:solidFill>
              </a:rPr>
              <a:t>Задачи на проценты</a:t>
            </a:r>
            <a:endParaRPr lang="ru-RU" sz="7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 класс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Проверка самостоятельной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/>
              <a:t>I способ</a:t>
            </a:r>
            <a:r>
              <a:rPr lang="ru-RU" b="1" dirty="0"/>
              <a:t>: </a:t>
            </a:r>
          </a:p>
          <a:p>
            <a:r>
              <a:rPr lang="ru-RU" b="1" dirty="0"/>
              <a:t>20% –  это 5 часть</a:t>
            </a:r>
            <a:br>
              <a:rPr lang="ru-RU" b="1" dirty="0"/>
            </a:br>
            <a:r>
              <a:rPr lang="ru-RU" b="1" dirty="0"/>
              <a:t>4500 : 5 = 900 (руб.) – скидка</a:t>
            </a:r>
            <a:br>
              <a:rPr lang="ru-RU" b="1" dirty="0"/>
            </a:br>
            <a:r>
              <a:rPr lang="ru-RU" b="1" dirty="0"/>
              <a:t>4500 – 900 = 3600 (руб.) – новая цена.</a:t>
            </a:r>
          </a:p>
          <a:p>
            <a:r>
              <a:rPr lang="ru-RU" b="1" i="1" dirty="0"/>
              <a:t>II способ</a:t>
            </a:r>
            <a:r>
              <a:rPr lang="ru-RU" b="1" dirty="0"/>
              <a:t>:</a:t>
            </a:r>
          </a:p>
          <a:p>
            <a:r>
              <a:rPr lang="ru-RU" b="1" dirty="0"/>
              <a:t>100 – 20 = 80 (%) – стоимость после скидки</a:t>
            </a:r>
            <a:br>
              <a:rPr lang="ru-RU" b="1" dirty="0"/>
            </a:br>
            <a:r>
              <a:rPr lang="ru-RU" b="1" dirty="0"/>
              <a:t>4500 </a:t>
            </a:r>
            <a:r>
              <a:rPr lang="ru-RU" b="1" dirty="0" err="1"/>
              <a:t>х</a:t>
            </a:r>
            <a:r>
              <a:rPr lang="ru-RU" b="1" dirty="0"/>
              <a:t> 80/100 = 45 </a:t>
            </a:r>
            <a:r>
              <a:rPr lang="ru-RU" b="1" dirty="0" err="1"/>
              <a:t>х</a:t>
            </a:r>
            <a:r>
              <a:rPr lang="ru-RU" b="1" dirty="0"/>
              <a:t> 80 = 3600 (руб.)</a:t>
            </a:r>
          </a:p>
          <a:p>
            <a:r>
              <a:rPr lang="ru-RU" b="1" i="1" dirty="0"/>
              <a:t>III способ</a:t>
            </a:r>
            <a:r>
              <a:rPr lang="ru-RU" b="1" dirty="0"/>
              <a:t>:</a:t>
            </a:r>
          </a:p>
          <a:p>
            <a:r>
              <a:rPr lang="ru-RU" b="1" dirty="0"/>
              <a:t>4500 </a:t>
            </a:r>
            <a:r>
              <a:rPr lang="ru-RU" b="1" dirty="0" err="1"/>
              <a:t>х</a:t>
            </a:r>
            <a:r>
              <a:rPr lang="ru-RU" b="1" dirty="0"/>
              <a:t> 20/100 = 900 (руб.) – скидка</a:t>
            </a:r>
            <a:br>
              <a:rPr lang="ru-RU" b="1" dirty="0"/>
            </a:br>
            <a:r>
              <a:rPr lang="ru-RU" b="1" dirty="0"/>
              <a:t>4500 – 900 = 3600 (руб.) – новая цена.</a:t>
            </a:r>
          </a:p>
          <a:p>
            <a:r>
              <a:rPr lang="ru-RU" b="1" i="1" dirty="0"/>
              <a:t>IV способ</a:t>
            </a:r>
            <a:r>
              <a:rPr lang="ru-RU" b="1" dirty="0"/>
              <a:t>:</a:t>
            </a:r>
          </a:p>
          <a:p>
            <a:r>
              <a:rPr lang="ru-RU" b="1" dirty="0"/>
              <a:t>4500 : 100 = 45 (руб.) – 1%</a:t>
            </a:r>
            <a:br>
              <a:rPr lang="ru-RU" b="1" dirty="0"/>
            </a:br>
            <a:r>
              <a:rPr lang="ru-RU" b="1" dirty="0"/>
              <a:t>45 </a:t>
            </a:r>
            <a:r>
              <a:rPr lang="ru-RU" b="1" dirty="0" err="1"/>
              <a:t>х</a:t>
            </a:r>
            <a:r>
              <a:rPr lang="ru-RU" b="1" dirty="0"/>
              <a:t> 80 = 3600 (руб.) – новая цена.</a:t>
            </a:r>
          </a:p>
          <a:p>
            <a:r>
              <a:rPr lang="ru-RU" b="1" i="1" dirty="0"/>
              <a:t>V способ</a:t>
            </a:r>
            <a:r>
              <a:rPr lang="ru-RU" b="1" dirty="0"/>
              <a:t>:</a:t>
            </a:r>
          </a:p>
          <a:p>
            <a:r>
              <a:rPr lang="ru-RU" b="1" dirty="0"/>
              <a:t>4500 – 100%</a:t>
            </a:r>
            <a:br>
              <a:rPr lang="ru-RU" b="1" dirty="0"/>
            </a:br>
            <a:r>
              <a:rPr lang="ru-RU" b="1" dirty="0"/>
              <a:t>X – 80%</a:t>
            </a:r>
            <a:br>
              <a:rPr lang="ru-RU" b="1" dirty="0"/>
            </a:br>
            <a:r>
              <a:rPr lang="ru-RU" b="1" dirty="0"/>
              <a:t>X = 4500 </a:t>
            </a:r>
            <a:r>
              <a:rPr lang="ru-RU" b="1" dirty="0" err="1"/>
              <a:t>х</a:t>
            </a:r>
            <a:r>
              <a:rPr lang="ru-RU" b="1" dirty="0"/>
              <a:t> 80 /</a:t>
            </a:r>
            <a:r>
              <a:rPr lang="ru-RU" b="1" dirty="0" smtClean="0"/>
              <a:t>100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Х = 3600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Школьные файлы\ПАПКА  ДЛЯ  СКАЧИВАНИЯ\93817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0" y="0"/>
            <a:ext cx="9525000" cy="736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2"/>
          <p:cNvSpPr>
            <a:spLocks noGrp="1"/>
          </p:cNvSpPr>
          <p:nvPr>
            <p:ph type="ctrTitle"/>
          </p:nvPr>
        </p:nvSpPr>
        <p:spPr>
          <a:xfrm>
            <a:off x="928688" y="1643063"/>
            <a:ext cx="6572250" cy="1928812"/>
          </a:xfrm>
        </p:spPr>
        <p:txBody>
          <a:bodyPr/>
          <a:lstStyle/>
          <a:p>
            <a:pPr eaLnBrk="1" hangingPunct="1"/>
            <a:r>
              <a:rPr lang="ru-RU" sz="6000" dirty="0" smtClean="0">
                <a:cs typeface="Arial" charset="0"/>
              </a:rPr>
              <a:t>Физкультминутка</a:t>
            </a:r>
            <a:br>
              <a:rPr lang="ru-RU" sz="6000" dirty="0" smtClean="0">
                <a:cs typeface="Arial" charset="0"/>
              </a:rPr>
            </a:br>
            <a:r>
              <a:rPr lang="ru-RU" sz="6000" dirty="0" smtClean="0">
                <a:cs typeface="Arial" charset="0"/>
              </a:rPr>
              <a:t>для  глаз</a:t>
            </a:r>
          </a:p>
        </p:txBody>
      </p:sp>
      <p:sp>
        <p:nvSpPr>
          <p:cNvPr id="205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57313" y="3714750"/>
            <a:ext cx="6215062" cy="2214563"/>
          </a:xfrm>
        </p:spPr>
        <p:txBody>
          <a:bodyPr>
            <a:normAutofit/>
          </a:bodyPr>
          <a:lstStyle/>
          <a:p>
            <a:pPr algn="r"/>
            <a:r>
              <a:rPr lang="ru-RU" sz="3600" u="sng" dirty="0">
                <a:hlinkClick r:id="rId3"/>
              </a:rPr>
              <a:t>http://nsportal.ru/nachalnaya-shkola/raznoe/2013/01/10/prezentatsii-fizkultminutki-dlya-glaz</a:t>
            </a:r>
            <a:endParaRPr lang="ru-RU" sz="3600" dirty="0"/>
          </a:p>
          <a:p>
            <a:pPr algn="r" eaLnBrk="1" hangingPunct="1"/>
            <a:endParaRPr lang="ru-RU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 смеси и растворы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Задача1. </a:t>
            </a:r>
          </a:p>
          <a:p>
            <a:pPr>
              <a:buNone/>
            </a:pPr>
            <a:r>
              <a:rPr lang="ru-RU" sz="3600" dirty="0" smtClean="0"/>
              <a:t>Один </a:t>
            </a:r>
            <a:r>
              <a:rPr lang="ru-RU" sz="3600" dirty="0"/>
              <a:t>раствор содержит 30% по объему азотной кислоты, а второй – 55% азотной кислоты. Сколько нужно взять первого и второго раствора, чтобы получить 100л 50%-го раствора азотной кислоты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таблицей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89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8"/>
                <a:gridCol w="1571636"/>
                <a:gridCol w="2428892"/>
                <a:gridCol w="2543164"/>
              </a:tblGrid>
              <a:tr h="110014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Растворы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Объём раствора, л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Концентрация,  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Объём кислоты, л</a:t>
                      </a:r>
                      <a:endParaRPr lang="ru-RU" sz="2400" b="1" dirty="0"/>
                    </a:p>
                  </a:txBody>
                  <a:tcPr/>
                </a:tc>
              </a:tr>
              <a:tr h="110014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 раствор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Х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30% = 0,3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0,3Х</a:t>
                      </a:r>
                      <a:endParaRPr lang="ru-RU" sz="2400" b="1" dirty="0"/>
                    </a:p>
                  </a:txBody>
                  <a:tcPr/>
                </a:tc>
              </a:tr>
              <a:tr h="110014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 раствор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100</a:t>
                      </a:r>
                      <a:r>
                        <a:rPr lang="ru-RU" sz="2400" b="1" baseline="0" dirty="0" smtClean="0"/>
                        <a:t> - Х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55% = 0, 55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0,55 (100 – Х)</a:t>
                      </a:r>
                      <a:endParaRPr lang="ru-RU" sz="2400" b="1" dirty="0"/>
                    </a:p>
                  </a:txBody>
                  <a:tcPr/>
                </a:tc>
              </a:tr>
              <a:tr h="110014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Смесь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100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50 % = 0,5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0,5 Х * 100</a:t>
                      </a:r>
                      <a:r>
                        <a:rPr lang="ru-RU" sz="2400" b="1" baseline="0" dirty="0" smtClean="0"/>
                        <a:t> = 50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Поскольку объем кислоты смеси равен сумме объемов кислоты в растворах, то можно составить уравнение:</a:t>
            </a:r>
          </a:p>
          <a:p>
            <a:r>
              <a:rPr lang="ru-RU" dirty="0" smtClean="0"/>
              <a:t>0,3х </a:t>
            </a:r>
            <a:r>
              <a:rPr lang="ru-RU" dirty="0"/>
              <a:t>+ 0,55(100 – </a:t>
            </a:r>
            <a:r>
              <a:rPr lang="ru-RU" dirty="0" err="1"/>
              <a:t>х</a:t>
            </a:r>
            <a:r>
              <a:rPr lang="ru-RU" dirty="0"/>
              <a:t>) = 50</a:t>
            </a:r>
            <a:br>
              <a:rPr lang="ru-RU" dirty="0"/>
            </a:br>
            <a:r>
              <a:rPr lang="ru-RU" dirty="0"/>
              <a:t>0,3х + 55 – 0,55х = 50</a:t>
            </a:r>
            <a:br>
              <a:rPr lang="ru-RU" dirty="0"/>
            </a:br>
            <a:r>
              <a:rPr lang="ru-RU" dirty="0"/>
              <a:t>0,3х – 0,55х = –  5</a:t>
            </a:r>
            <a:br>
              <a:rPr lang="ru-RU" dirty="0"/>
            </a:br>
            <a:r>
              <a:rPr lang="ru-RU" dirty="0"/>
              <a:t>–  0,25х = –  5</a:t>
            </a:r>
            <a:br>
              <a:rPr lang="ru-RU" dirty="0"/>
            </a:br>
            <a:r>
              <a:rPr lang="ru-RU" dirty="0"/>
              <a:t>0,25х = 5 </a:t>
            </a:r>
            <a:br>
              <a:rPr lang="ru-RU" dirty="0"/>
            </a:br>
            <a:r>
              <a:rPr lang="ru-RU" dirty="0" err="1"/>
              <a:t>х</a:t>
            </a:r>
            <a:r>
              <a:rPr lang="ru-RU" dirty="0"/>
              <a:t> = 500 : 25</a:t>
            </a:r>
            <a:br>
              <a:rPr lang="ru-RU" dirty="0"/>
            </a:br>
            <a:r>
              <a:rPr lang="ru-RU" dirty="0" err="1"/>
              <a:t>х</a:t>
            </a:r>
            <a:r>
              <a:rPr lang="ru-RU" dirty="0"/>
              <a:t> = 20</a:t>
            </a:r>
            <a:br>
              <a:rPr lang="ru-RU" dirty="0"/>
            </a:br>
            <a:r>
              <a:rPr lang="ru-RU" dirty="0"/>
              <a:t>100 – </a:t>
            </a:r>
            <a:r>
              <a:rPr lang="ru-RU" dirty="0" err="1"/>
              <a:t>х</a:t>
            </a:r>
            <a:r>
              <a:rPr lang="ru-RU" dirty="0"/>
              <a:t> = 80</a:t>
            </a:r>
          </a:p>
          <a:p>
            <a:r>
              <a:rPr lang="ru-RU" i="1" dirty="0"/>
              <a:t>Ответ</a:t>
            </a:r>
            <a:r>
              <a:rPr lang="ru-RU" dirty="0"/>
              <a:t>: нужно взять 20л первого раствора и 80л второго раствора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Задача 2.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dirty="0"/>
              <a:t>Имеются два сплава с разным содержанием золота. В первом сплаве содержится 30%, а во втором – 55% золота. В каком отношении надо взять первый и второй сплавы, чтобы получить из них новый сплав, содержащий 40% золота?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>Решение</a:t>
            </a:r>
            <a:r>
              <a:rPr lang="ru-RU" sz="3600" dirty="0" smtClean="0"/>
              <a:t>: 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Пусть </a:t>
            </a:r>
            <a:r>
              <a:rPr lang="ru-RU" dirty="0" err="1"/>
              <a:t>х</a:t>
            </a:r>
            <a:r>
              <a:rPr lang="ru-RU" dirty="0"/>
              <a:t> – масса первого сплава, у – масса второго сплава. Тогда количество золота в первом сплаве 0,3х, а во втором – 0,55у. Масса нового сплава равна </a:t>
            </a:r>
            <a:r>
              <a:rPr lang="ru-RU" dirty="0" err="1"/>
              <a:t>х</a:t>
            </a:r>
            <a:r>
              <a:rPr lang="ru-RU" dirty="0"/>
              <a:t> + у, а количество золота в нём – 0,4(</a:t>
            </a:r>
            <a:r>
              <a:rPr lang="ru-RU" dirty="0" err="1"/>
              <a:t>х</a:t>
            </a:r>
            <a:r>
              <a:rPr lang="ru-RU" dirty="0"/>
              <a:t> + у</a:t>
            </a:r>
            <a:r>
              <a:rPr lang="ru-RU" dirty="0" smtClean="0"/>
              <a:t>).</a:t>
            </a:r>
          </a:p>
          <a:p>
            <a:r>
              <a:rPr lang="ru-RU" dirty="0"/>
              <a:t>Составим уравнение:</a:t>
            </a:r>
          </a:p>
          <a:p>
            <a:r>
              <a:rPr lang="ru-RU" dirty="0"/>
              <a:t>0,3х + 0,55у = 0,4(</a:t>
            </a:r>
            <a:r>
              <a:rPr lang="ru-RU" dirty="0" err="1"/>
              <a:t>х+у</a:t>
            </a:r>
            <a:r>
              <a:rPr lang="ru-RU" dirty="0"/>
              <a:t>)</a:t>
            </a:r>
            <a:br>
              <a:rPr lang="ru-RU" dirty="0"/>
            </a:br>
            <a:r>
              <a:rPr lang="ru-RU" dirty="0"/>
              <a:t>0,3х + 0,55у = 0,4х + 0,4у</a:t>
            </a:r>
            <a:br>
              <a:rPr lang="ru-RU" dirty="0"/>
            </a:br>
            <a:r>
              <a:rPr lang="ru-RU" dirty="0"/>
              <a:t>0,3х – 0,4х = 0,4у – 0,55у</a:t>
            </a:r>
            <a:br>
              <a:rPr lang="ru-RU" dirty="0"/>
            </a:br>
            <a:r>
              <a:rPr lang="ru-RU" dirty="0"/>
              <a:t>– 0,1х = – 0,15у</a:t>
            </a:r>
            <a:br>
              <a:rPr lang="ru-RU" dirty="0"/>
            </a:br>
            <a:r>
              <a:rPr lang="ru-RU" dirty="0"/>
              <a:t>10х = 15у</a:t>
            </a:r>
            <a:br>
              <a:rPr lang="ru-RU" dirty="0"/>
            </a:br>
            <a:r>
              <a:rPr lang="ru-RU" dirty="0"/>
              <a:t>2х = 3у</a:t>
            </a:r>
            <a:br>
              <a:rPr lang="ru-RU" dirty="0"/>
            </a:br>
            <a:r>
              <a:rPr lang="ru-RU" dirty="0" err="1" smtClean="0"/>
              <a:t>х</a:t>
            </a:r>
            <a:r>
              <a:rPr lang="ru-RU" dirty="0" smtClean="0"/>
              <a:t>/у = 3/2</a:t>
            </a: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Проверочный тест  </a:t>
            </a:r>
            <a:r>
              <a:rPr lang="ru-RU" u="sng" dirty="0">
                <a:hlinkClick r:id="rId2"/>
              </a:rPr>
              <a:t>http://</a:t>
            </a:r>
            <a:r>
              <a:rPr lang="ru-RU" u="sng" dirty="0" smtClean="0">
                <a:hlinkClick r:id="rId2"/>
              </a:rPr>
              <a:t>testedu.ru/test/matematika/9-klass/zadachi-na-proczentyi-2.html</a:t>
            </a:r>
            <a:endParaRPr lang="ru-RU" u="sng" dirty="0" smtClean="0"/>
          </a:p>
          <a:p>
            <a:r>
              <a:rPr lang="ru-RU" dirty="0"/>
              <a:t>если при решении теста возникают трудности можно обратиться к </a:t>
            </a:r>
            <a:r>
              <a:rPr lang="ru-RU" dirty="0" err="1"/>
              <a:t>решебнику</a:t>
            </a:r>
            <a:r>
              <a:rPr lang="ru-RU" dirty="0"/>
              <a:t>  </a:t>
            </a:r>
            <a:r>
              <a:rPr lang="ru-RU" u="sng" dirty="0">
                <a:hlinkClick r:id="rId2"/>
              </a:rPr>
              <a:t>http://testedu.ru/test/matematika/9-klass/zadachi-na-proczentyi-2.html</a:t>
            </a:r>
            <a:endParaRPr lang="ru-RU" dirty="0"/>
          </a:p>
          <a:p>
            <a:r>
              <a:rPr lang="ru-RU" dirty="0"/>
              <a:t>или просмотреть презентацию  </a:t>
            </a:r>
            <a:r>
              <a:rPr lang="ru-RU" u="sng" dirty="0">
                <a:hlinkClick r:id="rId3"/>
              </a:rPr>
              <a:t>http://festival.1september.ru/articles/644729/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Поставьте себе оценку за выполнение теста: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95-100% - «5»</a:t>
            </a:r>
          </a:p>
          <a:p>
            <a:r>
              <a:rPr lang="ru-RU" sz="5400" dirty="0" smtClean="0"/>
              <a:t>80-95 % - «4»</a:t>
            </a:r>
          </a:p>
          <a:p>
            <a:r>
              <a:rPr lang="ru-RU" sz="5400" dirty="0" smtClean="0"/>
              <a:t>65-80 % - «3»</a:t>
            </a:r>
          </a:p>
          <a:p>
            <a:r>
              <a:rPr lang="ru-RU" sz="5400" dirty="0" smtClean="0"/>
              <a:t>Меньше 65% - «2»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Какую тему мы сегодня повторили?</a:t>
            </a:r>
          </a:p>
          <a:p>
            <a:r>
              <a:rPr lang="ru-RU" dirty="0"/>
              <a:t>В чем важность и значимость данной темы?</a:t>
            </a:r>
          </a:p>
          <a:p>
            <a:r>
              <a:rPr lang="ru-RU" dirty="0"/>
              <a:t>Какие трудности вы испытывали на уроке?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ru-RU" dirty="0"/>
              <a:t>1. Банк начисляет ежегодно </a:t>
            </a:r>
            <a:r>
              <a:rPr lang="ru-RU" dirty="0" err="1"/>
              <a:t>р</a:t>
            </a:r>
            <a:r>
              <a:rPr lang="ru-RU" dirty="0"/>
              <a:t> % от суммы вклада. Через сколько лет внесенная сумма увеличится в 5 раз?</a:t>
            </a:r>
          </a:p>
          <a:p>
            <a:r>
              <a:rPr lang="ru-RU" dirty="0"/>
              <a:t>2.  После двух последовательных повышений зарплата возросла в 178 раза. На сколько процентов повысилась зарплата в первый раз, если второе повышение было в процентном отношении вдвое больше первого?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VI. Домашнее задание: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) Решить задачи на образовательном портале для подготовки к экзаменам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u="sng" dirty="0">
                <a:hlinkClick r:id="rId2"/>
              </a:rPr>
              <a:t>https://oge.sdamgia.ru/test?theme=79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2) Подготовить сообщение: Почему задачи на проценты относятся к модулю «Реальная математика».</a:t>
            </a:r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/>
              <a:t>Дополнительное задание: реферат «Из истории возникновения процентов»</a:t>
            </a:r>
          </a:p>
          <a:p>
            <a:pPr>
              <a:buNone/>
            </a:pPr>
            <a:r>
              <a:rPr lang="ru-RU" dirty="0"/>
              <a:t>Рекомендуемый материал: </a:t>
            </a:r>
            <a:r>
              <a:rPr lang="ru-RU" u="sng" dirty="0">
                <a:hlinkClick r:id="rId3"/>
              </a:rPr>
              <a:t>http://matuha.ru/istoriya-matematiki/istoriya-vozniknoveniya-protsentov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3"/>
            <a:ext cx="8229600" cy="31432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571612"/>
            <a:ext cx="764386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Triangle">
              <a:avLst/>
            </a:prstTxWarp>
            <a:spAutoFit/>
            <a:scene3d>
              <a:camera prst="perspectiveRigh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9600" b="1" cap="none" spc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за внимание!</a:t>
            </a:r>
            <a:endParaRPr lang="ru-RU" sz="9600" b="1" cap="none" spc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>
                <a:hlinkClick r:id="rId2"/>
              </a:rPr>
              <a:t>http://www.uchportal.ru/egeh-po-matematike/reshenie-zadach-na-procenty-pri-podgotovke-k-ogeh-i-egeh-po-matematike-6711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1. Что такое процент? </a:t>
            </a:r>
          </a:p>
          <a:p>
            <a:pPr>
              <a:buNone/>
            </a:pPr>
            <a:r>
              <a:rPr lang="ru-RU" dirty="0"/>
              <a:t>2. Представьте в виде десятичной </a:t>
            </a:r>
            <a:r>
              <a:rPr lang="ru-RU" dirty="0" smtClean="0"/>
              <a:t>дроби:</a:t>
            </a:r>
            <a:endParaRPr lang="ru-RU" dirty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32</a:t>
            </a:r>
            <a:r>
              <a:rPr lang="ru-RU" b="1" dirty="0"/>
              <a:t>%      </a:t>
            </a:r>
            <a:r>
              <a:rPr lang="ru-RU" b="1" dirty="0" smtClean="0"/>
              <a:t>                     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5%        </a:t>
            </a:r>
            <a:r>
              <a:rPr lang="ru-RU" b="1" dirty="0" smtClean="0"/>
              <a:t>                       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0,9%     </a:t>
            </a:r>
            <a:br>
              <a:rPr lang="ru-RU" b="1" dirty="0"/>
            </a:br>
            <a:r>
              <a:rPr lang="ru-RU" b="1" dirty="0"/>
              <a:t>0,65%</a:t>
            </a:r>
            <a:r>
              <a:rPr lang="ru-RU" dirty="0"/>
              <a:t>  </a:t>
            </a:r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/>
              <a:t>. Выразите в % десятичные дроби (х100):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0,07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0,015 </a:t>
            </a:r>
            <a:br>
              <a:rPr lang="ru-RU" b="1" dirty="0"/>
            </a:br>
            <a:r>
              <a:rPr lang="ru-RU" b="1" dirty="0"/>
              <a:t>0,425 </a:t>
            </a:r>
            <a:br>
              <a:rPr lang="ru-RU" b="1" dirty="0"/>
            </a:br>
            <a:r>
              <a:rPr lang="ru-RU" b="1" dirty="0"/>
              <a:t>0,0008 </a:t>
            </a:r>
          </a:p>
          <a:p>
            <a:pPr>
              <a:buNone/>
            </a:pPr>
            <a:r>
              <a:rPr lang="ru-RU" dirty="0"/>
              <a:t>4. Выразите в % обыкновенные дроби</a:t>
            </a:r>
          </a:p>
          <a:p>
            <a:pPr>
              <a:buNone/>
            </a:pPr>
            <a:r>
              <a:rPr lang="ru-RU" b="1" dirty="0" smtClean="0"/>
              <a:t>    50</a:t>
            </a:r>
            <a:r>
              <a:rPr lang="ru-RU" b="1" dirty="0"/>
              <a:t>% </a:t>
            </a:r>
            <a:br>
              <a:rPr lang="ru-RU" b="1" dirty="0"/>
            </a:br>
            <a:r>
              <a:rPr lang="ru-RU" b="1" dirty="0"/>
              <a:t>25% </a:t>
            </a:r>
            <a:br>
              <a:rPr lang="ru-RU" b="1" dirty="0"/>
            </a:br>
            <a:r>
              <a:rPr lang="ru-RU" b="1" dirty="0"/>
              <a:t>20% </a:t>
            </a:r>
            <a:br>
              <a:rPr lang="ru-RU" b="1" dirty="0"/>
            </a:br>
            <a:r>
              <a:rPr lang="ru-RU" b="1" dirty="0"/>
              <a:t>10</a:t>
            </a:r>
            <a:r>
              <a:rPr lang="ru-RU" b="1" dirty="0" smtClean="0"/>
              <a:t>%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000" dirty="0" smtClean="0"/>
              <a:t>5. Какое из утверждений неверно?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b="1" dirty="0" smtClean="0"/>
              <a:t>    А. 1/20 урожая меньше 20% этого урожая. </a:t>
            </a:r>
          </a:p>
          <a:p>
            <a:pPr>
              <a:buNone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Б. 1/6 урожая меньше 17% этого урожая.</a:t>
            </a:r>
          </a:p>
          <a:p>
            <a:pPr>
              <a:buNone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В. 1/3 урожая меньше 33% этого урожая</a:t>
            </a:r>
          </a:p>
          <a:p>
            <a:pPr>
              <a:buNone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Г. 1/4 урожая меньше 40% этого урожая.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329642" cy="607223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6. </a:t>
            </a:r>
            <a:r>
              <a:rPr lang="ru-RU" sz="3800" dirty="0" smtClean="0"/>
              <a:t>Куриное яйцо относится к отборной категории, если его масса составляет от 65,0 до 74,9 г. Каждая партия яиц должна соответствовать двум требованиям:</a:t>
            </a:r>
            <a:br>
              <a:rPr lang="ru-RU" sz="3800" dirty="0" smtClean="0"/>
            </a:br>
            <a:r>
              <a:rPr lang="ru-RU" sz="3800" dirty="0" smtClean="0"/>
              <a:t>1. В парии не должно быть яиц, у которых отклонение от минимальной массы, установленной для данной категории, превышает 1г.</a:t>
            </a:r>
            <a:br>
              <a:rPr lang="ru-RU" sz="3800" dirty="0" smtClean="0"/>
            </a:br>
            <a:r>
              <a:rPr lang="ru-RU" sz="3800" dirty="0" smtClean="0"/>
              <a:t>2. В партии должно быть не более 6% яиц, которые по массе относятся к низшей категории.</a:t>
            </a:r>
            <a:br>
              <a:rPr lang="ru-RU" sz="3800" dirty="0" smtClean="0"/>
            </a:br>
            <a:r>
              <a:rPr lang="ru-RU" sz="3800" dirty="0" smtClean="0"/>
              <a:t>Проверены четыре партии по 100 яиц. В каждой из них выявлены яйца, массы которых не относятся к отборной категории:</a:t>
            </a:r>
            <a:br>
              <a:rPr lang="ru-RU" sz="3800" dirty="0" smtClean="0"/>
            </a:br>
            <a:r>
              <a:rPr lang="ru-RU" sz="3800" dirty="0" smtClean="0"/>
              <a:t>1) 64,5; 64,7; 64,0; 63,8;</a:t>
            </a:r>
          </a:p>
          <a:p>
            <a:pPr>
              <a:buNone/>
            </a:pPr>
            <a:r>
              <a:rPr lang="ru-RU" sz="3800" dirty="0" smtClean="0"/>
              <a:t>       2) 64,1; 64,7; 64,0; 64,8; 64,5; 64,3; 64,9;</a:t>
            </a:r>
            <a:br>
              <a:rPr lang="ru-RU" sz="3800" dirty="0" smtClean="0"/>
            </a:br>
            <a:r>
              <a:rPr lang="ru-RU" sz="3800" dirty="0" smtClean="0"/>
              <a:t>3) 64,2; 64,7; 64,0; 64,8; 64,1;</a:t>
            </a:r>
            <a:br>
              <a:rPr lang="ru-RU" sz="3800" dirty="0" smtClean="0"/>
            </a:br>
            <a:r>
              <a:rPr lang="ru-RU" sz="3800" dirty="0" smtClean="0"/>
              <a:t>4) 64,1; 64,7; 64,0; 63,8; 64,5; 64,3; 64,9.</a:t>
            </a:r>
            <a:r>
              <a:rPr lang="ru-RU" sz="3800" dirty="0"/>
              <a:t> 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Какая </a:t>
            </a:r>
            <a:r>
              <a:rPr lang="ru-RU" sz="3800" dirty="0"/>
              <a:t>из партий удовлетворяет условиям, предъявляемым к партии яиц отборной категории? </a:t>
            </a:r>
            <a:endParaRPr lang="ru-RU" sz="3800" dirty="0" smtClean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>
              <a:buNone/>
            </a:pPr>
            <a:r>
              <a:rPr lang="ru-RU" b="1" dirty="0" smtClean="0"/>
              <a:t>Ответ</a:t>
            </a:r>
            <a:r>
              <a:rPr lang="ru-RU" b="1" dirty="0"/>
              <a:t>: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Опорные знания: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Процент от числа находится действием умножением.</a:t>
            </a:r>
          </a:p>
          <a:p>
            <a:pPr lvl="0"/>
            <a:r>
              <a:rPr lang="ru-RU" dirty="0"/>
              <a:t>Число по его проценту находится действием делением.</a:t>
            </a:r>
          </a:p>
          <a:p>
            <a:pPr lvl="0"/>
            <a:r>
              <a:rPr lang="ru-RU" dirty="0"/>
              <a:t>Чтобы найти, сколько процентов одно число составляет от другого, надо найти отношение этих чисел и результат умножить на 100%.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7. Для приготовления отвара из лекарственных  трав взяли цветки шалфея и ромашки в отношении 5:6. Какой примерно процент в этой смеси составляют цветки шалфея? </a:t>
            </a:r>
          </a:p>
          <a:p>
            <a:pPr lvl="0"/>
            <a:r>
              <a:rPr lang="ru-RU" dirty="0"/>
              <a:t>55%</a:t>
            </a:r>
          </a:p>
          <a:p>
            <a:pPr lvl="0"/>
            <a:r>
              <a:rPr lang="ru-RU" dirty="0"/>
              <a:t>0,45%</a:t>
            </a:r>
          </a:p>
          <a:p>
            <a:pPr lvl="0"/>
            <a:r>
              <a:rPr lang="ru-RU" dirty="0"/>
              <a:t>45%</a:t>
            </a:r>
          </a:p>
          <a:p>
            <a:pPr lvl="0"/>
            <a:r>
              <a:rPr lang="ru-RU" dirty="0"/>
              <a:t>83%</a:t>
            </a:r>
          </a:p>
          <a:p>
            <a:pPr>
              <a:buNone/>
            </a:pPr>
            <a:r>
              <a:rPr lang="ru-RU" dirty="0" smtClean="0"/>
              <a:t>Как </a:t>
            </a:r>
            <a:r>
              <a:rPr lang="ru-RU" dirty="0"/>
              <a:t>выбрать ответ не производя вычислений</a:t>
            </a:r>
            <a:r>
              <a:rPr lang="ru-RU" dirty="0" smtClean="0"/>
              <a:t>? </a:t>
            </a:r>
          </a:p>
          <a:p>
            <a:pPr>
              <a:buNone/>
            </a:pPr>
            <a:r>
              <a:rPr lang="ru-RU" dirty="0" smtClean="0"/>
              <a:t>       (</a:t>
            </a:r>
            <a:r>
              <a:rPr lang="ru-RU" b="1" dirty="0" smtClean="0"/>
              <a:t>Вся смесь 5 + 6 = 11, 5/11 &lt; 50%)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В период  распродажи магазин женской одежды установил следующие  скидки на свои товары: группа А – 50%, группа Б – 30%, группа В 20%. Сколько будет стоить женский костюм, отнесенный к группе В, если его первоначальная стоимость составляет 4500 рублей?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514</Words>
  <Application>Microsoft Office PowerPoint</Application>
  <PresentationFormat>Экран (4:3)</PresentationFormat>
  <Paragraphs>103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Задачи на проценты</vt:lpstr>
      <vt:lpstr>Слайд 2</vt:lpstr>
      <vt:lpstr>Повторение</vt:lpstr>
      <vt:lpstr>Слайд 4</vt:lpstr>
      <vt:lpstr>Слайд 5</vt:lpstr>
      <vt:lpstr>Слайд 6</vt:lpstr>
      <vt:lpstr>Опорные знания:  </vt:lpstr>
      <vt:lpstr>Слайд 8</vt:lpstr>
      <vt:lpstr>Самостоятельная работа</vt:lpstr>
      <vt:lpstr>Проверка самостоятельной работы</vt:lpstr>
      <vt:lpstr>Физкультминутка для  глаз</vt:lpstr>
      <vt:lpstr>Задачи на смеси и растворы</vt:lpstr>
      <vt:lpstr>Работа с таблицей</vt:lpstr>
      <vt:lpstr>Решение</vt:lpstr>
      <vt:lpstr>Слайд 15</vt:lpstr>
      <vt:lpstr> Решение:  </vt:lpstr>
      <vt:lpstr>Слайд 17</vt:lpstr>
      <vt:lpstr>Поставьте себе оценку за выполнение теста: </vt:lpstr>
      <vt:lpstr>Итог урока</vt:lpstr>
      <vt:lpstr>VI. Домашнее задание: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проценты</dc:title>
  <dc:creator>учитель</dc:creator>
  <cp:lastModifiedBy>учитель</cp:lastModifiedBy>
  <cp:revision>10</cp:revision>
  <dcterms:created xsi:type="dcterms:W3CDTF">2016-11-04T08:11:22Z</dcterms:created>
  <dcterms:modified xsi:type="dcterms:W3CDTF">2016-11-04T10:09:17Z</dcterms:modified>
</cp:coreProperties>
</file>