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60" r:id="rId4"/>
    <p:sldId id="279" r:id="rId5"/>
    <p:sldId id="261" r:id="rId6"/>
    <p:sldId id="262" r:id="rId7"/>
    <p:sldId id="281" r:id="rId8"/>
    <p:sldId id="267" r:id="rId9"/>
    <p:sldId id="270" r:id="rId10"/>
    <p:sldId id="282" r:id="rId11"/>
    <p:sldId id="263" r:id="rId12"/>
    <p:sldId id="264" r:id="rId13"/>
    <p:sldId id="269" r:id="rId14"/>
    <p:sldId id="271" r:id="rId15"/>
    <p:sldId id="278" r:id="rId16"/>
    <p:sldId id="272" r:id="rId17"/>
    <p:sldId id="275" r:id="rId18"/>
    <p:sldId id="273" r:id="rId19"/>
    <p:sldId id="274" r:id="rId20"/>
    <p:sldId id="276" r:id="rId21"/>
    <p:sldId id="280" r:id="rId22"/>
  </p:sldIdLst>
  <p:sldSz cx="9144000" cy="6858000" type="screen4x3"/>
  <p:notesSz cx="6858000" cy="9144000"/>
  <p:defaultTextStyle>
    <a:defPPr>
      <a:defRPr lang="ru-RU"/>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45C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676" autoAdjust="0"/>
  </p:normalViewPr>
  <p:slideViewPr>
    <p:cSldViewPr>
      <p:cViewPr varScale="1">
        <p:scale>
          <a:sx n="70" d="100"/>
          <a:sy n="70" d="100"/>
        </p:scale>
        <p:origin x="-13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4EE85-0C66-4023-A334-28F000027FF4}" type="datetimeFigureOut">
              <a:rPr lang="ru-RU" smtClean="0"/>
              <a:pPr/>
              <a:t>19.11.2013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351F3-8363-4506-BF56-9C03A6C3A865}" type="slidenum">
              <a:rPr lang="ru-RU" smtClean="0"/>
              <a:pPr/>
              <a:t>‹#›</a:t>
            </a:fld>
            <a:endParaRPr lang="ru-RU"/>
          </a:p>
        </p:txBody>
      </p:sp>
    </p:spTree>
    <p:extLst>
      <p:ext uri="{BB962C8B-B14F-4D97-AF65-F5344CB8AC3E}">
        <p14:creationId xmlns="" xmlns:p14="http://schemas.microsoft.com/office/powerpoint/2010/main" val="107431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7351F3-8363-4506-BF56-9C03A6C3A865}" type="slidenum">
              <a:rPr lang="ru-RU" smtClean="0"/>
              <a:pPr/>
              <a:t>4</a:t>
            </a:fld>
            <a:endParaRPr lang="ru-RU"/>
          </a:p>
        </p:txBody>
      </p:sp>
    </p:spTree>
    <p:extLst>
      <p:ext uri="{BB962C8B-B14F-4D97-AF65-F5344CB8AC3E}">
        <p14:creationId xmlns="" xmlns:p14="http://schemas.microsoft.com/office/powerpoint/2010/main" val="185229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7351F3-8363-4506-BF56-9C03A6C3A865}" type="slidenum">
              <a:rPr lang="ru-RU" smtClean="0"/>
              <a:pPr/>
              <a:t>5</a:t>
            </a:fld>
            <a:endParaRPr lang="ru-RU"/>
          </a:p>
        </p:txBody>
      </p:sp>
    </p:spTree>
    <p:extLst>
      <p:ext uri="{BB962C8B-B14F-4D97-AF65-F5344CB8AC3E}">
        <p14:creationId xmlns="" xmlns:p14="http://schemas.microsoft.com/office/powerpoint/2010/main" val="3329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7351F3-8363-4506-BF56-9C03A6C3A865}" type="slidenum">
              <a:rPr lang="ru-RU" smtClean="0"/>
              <a:pPr/>
              <a:t>6</a:t>
            </a:fld>
            <a:endParaRPr lang="ru-RU"/>
          </a:p>
        </p:txBody>
      </p:sp>
    </p:spTree>
    <p:extLst>
      <p:ext uri="{BB962C8B-B14F-4D97-AF65-F5344CB8AC3E}">
        <p14:creationId xmlns="" xmlns:p14="http://schemas.microsoft.com/office/powerpoint/2010/main" val="359503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7351F3-8363-4506-BF56-9C03A6C3A865}" type="slidenum">
              <a:rPr lang="ru-RU" smtClean="0"/>
              <a:pPr/>
              <a:t>21</a:t>
            </a:fld>
            <a:endParaRPr lang="ru-RU"/>
          </a:p>
        </p:txBody>
      </p:sp>
    </p:spTree>
    <p:extLst>
      <p:ext uri="{BB962C8B-B14F-4D97-AF65-F5344CB8AC3E}">
        <p14:creationId xmlns="" xmlns:p14="http://schemas.microsoft.com/office/powerpoint/2010/main" val="72247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useBgFill="1">
        <p:nvSpPr>
          <p:cNvPr id="5" name="Скругленный прямоугольник 4"/>
          <p:cNvSpPr/>
          <p:nvPr/>
        </p:nvSpPr>
        <p:spPr>
          <a:xfrm>
            <a:off x="65088"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6" name="Прямоугольник 5"/>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7" name="Прямоугольник 6"/>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10" name="Прямоугольник 9"/>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145" indent="0" algn="ctr">
              <a:buNone/>
            </a:lvl2pPr>
            <a:lvl3pPr marL="914290" indent="0" algn="ctr">
              <a:buNone/>
            </a:lvl3pPr>
            <a:lvl4pPr marL="1371435" indent="0" algn="ctr">
              <a:buNone/>
            </a:lvl4pPr>
            <a:lvl5pPr marL="1828581" indent="0" algn="ctr">
              <a:buNone/>
            </a:lvl5pPr>
            <a:lvl6pPr marL="2285726" indent="0" algn="ctr">
              <a:buNone/>
            </a:lvl6pPr>
            <a:lvl7pPr marL="2742871" indent="0" algn="ctr">
              <a:buNone/>
            </a:lvl7pPr>
            <a:lvl8pPr marL="3200016" indent="0" algn="ctr">
              <a:buNone/>
            </a:lvl8pPr>
            <a:lvl9pPr marL="3657161"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6"/>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8BED21AA-58DC-4ACC-9CE1-3F7836806709}" type="datetimeFigureOut">
              <a:rPr lang="ru-RU"/>
              <a:pPr>
                <a:defRPr/>
              </a:pPr>
              <a:t>19.11.2013</a:t>
            </a:fld>
            <a:endParaRPr lang="ru-RU"/>
          </a:p>
        </p:txBody>
      </p:sp>
      <p:sp>
        <p:nvSpPr>
          <p:cNvPr id="12" name="Нижний колонтитул 16"/>
          <p:cNvSpPr>
            <a:spLocks noGrp="1"/>
          </p:cNvSpPr>
          <p:nvPr>
            <p:ph type="ftr" sz="quarter" idx="11"/>
          </p:nvPr>
        </p:nvSpPr>
        <p:spPr/>
        <p:txBody>
          <a:bodyPr/>
          <a:lstStyle>
            <a:lvl1pPr>
              <a:defRPr/>
            </a:lvl1pPr>
          </a:lstStyle>
          <a:p>
            <a:pPr>
              <a:defRPr/>
            </a:pPr>
            <a:endParaRPr lang="ru-RU"/>
          </a:p>
        </p:txBody>
      </p:sp>
      <p:sp>
        <p:nvSpPr>
          <p:cNvPr id="13" name="Номер слайда 28"/>
          <p:cNvSpPr>
            <a:spLocks noGrp="1"/>
          </p:cNvSpPr>
          <p:nvPr>
            <p:ph type="sldNum" sz="quarter" idx="12"/>
          </p:nvPr>
        </p:nvSpPr>
        <p:spPr/>
        <p:txBody>
          <a:bodyPr/>
          <a:lstStyle>
            <a:lvl1pPr>
              <a:defRPr sz="1400">
                <a:solidFill>
                  <a:srgbClr val="FFFFFF"/>
                </a:solidFill>
              </a:defRPr>
            </a:lvl1pPr>
          </a:lstStyle>
          <a:p>
            <a:pPr>
              <a:defRPr/>
            </a:pPr>
            <a:fld id="{1DD051B6-9FC5-40B5-82E7-5918C843A79A}" type="slidenum">
              <a:rPr lang="ru-RU"/>
              <a:pPr>
                <a:defRPr/>
              </a:pPr>
              <a:t>‹#›</a:t>
            </a:fld>
            <a:endParaRPr lang="ru-RU"/>
          </a:p>
        </p:txBody>
      </p:sp>
    </p:spTree>
    <p:extLst>
      <p:ext uri="{BB962C8B-B14F-4D97-AF65-F5344CB8AC3E}">
        <p14:creationId xmlns="" xmlns:p14="http://schemas.microsoft.com/office/powerpoint/2010/main" val="107959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D5E489C-7332-4F2D-AC96-724B0F0E693F}" type="datetimeFigureOut">
              <a:rPr lang="ru-RU"/>
              <a:pPr>
                <a:defRPr/>
              </a:pPr>
              <a:t>19.11.2013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4468FF1-DE33-426B-9558-CEF3BCE34728}" type="slidenum">
              <a:rPr lang="ru-RU"/>
              <a:pPr>
                <a:defRPr/>
              </a:pPr>
              <a:t>‹#›</a:t>
            </a:fld>
            <a:endParaRPr lang="ru-RU"/>
          </a:p>
        </p:txBody>
      </p:sp>
    </p:spTree>
    <p:extLst>
      <p:ext uri="{BB962C8B-B14F-4D97-AF65-F5344CB8AC3E}">
        <p14:creationId xmlns="" xmlns:p14="http://schemas.microsoft.com/office/powerpoint/2010/main" val="45714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6"/>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6"/>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F8DDD77-C6BD-4781-9CB2-E647F40E49DB}" type="datetimeFigureOut">
              <a:rPr lang="ru-RU"/>
              <a:pPr>
                <a:defRPr/>
              </a:pPr>
              <a:t>19.11.2013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F8AEF01-E3B3-4C8F-89AB-F3A80D1A9AA2}" type="slidenum">
              <a:rPr lang="ru-RU"/>
              <a:pPr>
                <a:defRPr/>
              </a:pPr>
              <a:t>‹#›</a:t>
            </a:fld>
            <a:endParaRPr lang="ru-RU"/>
          </a:p>
        </p:txBody>
      </p:sp>
    </p:spTree>
    <p:extLst>
      <p:ext uri="{BB962C8B-B14F-4D97-AF65-F5344CB8AC3E}">
        <p14:creationId xmlns="" xmlns:p14="http://schemas.microsoft.com/office/powerpoint/2010/main" val="330210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CBB5CFF-8F9B-41F9-BFB6-4CB434E5970E}" type="datetimeFigureOut">
              <a:rPr lang="ru-RU"/>
              <a:pPr>
                <a:defRPr/>
              </a:pPr>
              <a:t>19.11.2013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AD30858-2066-4728-A3BE-11CDEB5C2CE0}" type="slidenum">
              <a:rPr lang="ru-RU"/>
              <a:pPr>
                <a:defRPr/>
              </a:pPr>
              <a:t>‹#›</a:t>
            </a:fld>
            <a:endParaRPr lang="ru-RU"/>
          </a:p>
        </p:txBody>
      </p:sp>
    </p:spTree>
    <p:extLst>
      <p:ext uri="{BB962C8B-B14F-4D97-AF65-F5344CB8AC3E}">
        <p14:creationId xmlns="" xmlns:p14="http://schemas.microsoft.com/office/powerpoint/2010/main" val="413951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useBgFill="1">
        <p:nvSpPr>
          <p:cNvPr id="5" name="Скругленный прямоугольник 4"/>
          <p:cNvSpPr/>
          <p:nvPr/>
        </p:nvSpPr>
        <p:spPr>
          <a:xfrm>
            <a:off x="65315" y="69762"/>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2" name="Заголовок 1"/>
          <p:cNvSpPr>
            <a:spLocks noGrp="1"/>
          </p:cNvSpPr>
          <p:nvPr>
            <p:ph type="title"/>
          </p:nvPr>
        </p:nvSpPr>
        <p:spPr>
          <a:xfrm>
            <a:off x="722313" y="952504"/>
            <a:ext cx="7772400" cy="1362076"/>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41"/>
            <a:ext cx="7772400" cy="1338263"/>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EED22531-7405-48CB-82A0-46DEC7EF7880}" type="datetimeFigureOut">
              <a:rPr lang="ru-RU"/>
              <a:pPr>
                <a:defRPr/>
              </a:pPr>
              <a:t>19.11.2013</a:t>
            </a:fld>
            <a:endParaRPr lang="ru-RU"/>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endParaRPr lang="ru-RU"/>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B80C812C-8440-4C7C-91E9-464A3EDBDB0D}" type="slidenum">
              <a:rPr lang="ru-RU"/>
              <a:pPr>
                <a:defRPr/>
              </a:pPr>
              <a:t>‹#›</a:t>
            </a:fld>
            <a:endParaRPr lang="ru-RU"/>
          </a:p>
        </p:txBody>
      </p:sp>
    </p:spTree>
    <p:extLst>
      <p:ext uri="{BB962C8B-B14F-4D97-AF65-F5344CB8AC3E}">
        <p14:creationId xmlns="" xmlns:p14="http://schemas.microsoft.com/office/powerpoint/2010/main" val="119786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1"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0C8FC75-F105-4A33-B219-EFF0D5A73D9F}" type="datetimeFigureOut">
              <a:rPr lang="ru-RU"/>
              <a:pPr>
                <a:defRPr/>
              </a:pPr>
              <a:t>19.11.2013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656C11F-308C-4533-9774-61712A585604}" type="slidenum">
              <a:rPr lang="ru-RU"/>
              <a:pPr>
                <a:defRPr/>
              </a:pPr>
              <a:t>‹#›</a:t>
            </a:fld>
            <a:endParaRPr lang="ru-RU"/>
          </a:p>
        </p:txBody>
      </p:sp>
    </p:spTree>
    <p:extLst>
      <p:ext uri="{BB962C8B-B14F-4D97-AF65-F5344CB8AC3E}">
        <p14:creationId xmlns="" xmlns:p14="http://schemas.microsoft.com/office/powerpoint/2010/main" val="125530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2"/>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2CC01F8F-86E3-4569-AB30-6A918DD2ADF5}" type="datetimeFigureOut">
              <a:rPr lang="ru-RU"/>
              <a:pPr>
                <a:defRPr/>
              </a:pPr>
              <a:t>19.11.2013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1337F703-2FDC-4412-9DFD-217F22353AE4}" type="slidenum">
              <a:rPr lang="ru-RU"/>
              <a:pPr>
                <a:defRPr/>
              </a:pPr>
              <a:t>‹#›</a:t>
            </a:fld>
            <a:endParaRPr lang="ru-RU"/>
          </a:p>
        </p:txBody>
      </p:sp>
    </p:spTree>
    <p:extLst>
      <p:ext uri="{BB962C8B-B14F-4D97-AF65-F5344CB8AC3E}">
        <p14:creationId xmlns="" xmlns:p14="http://schemas.microsoft.com/office/powerpoint/2010/main" val="334244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A6CAB357-C638-4E6F-90C4-51B40DDCF120}" type="datetimeFigureOut">
              <a:rPr lang="ru-RU"/>
              <a:pPr>
                <a:defRPr/>
              </a:pPr>
              <a:t>19.11.2013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FD42513-79AB-4344-875A-019A80461724}" type="slidenum">
              <a:rPr lang="ru-RU"/>
              <a:pPr>
                <a:defRPr/>
              </a:pPr>
              <a:t>‹#›</a:t>
            </a:fld>
            <a:endParaRPr lang="ru-RU"/>
          </a:p>
        </p:txBody>
      </p:sp>
    </p:spTree>
    <p:extLst>
      <p:ext uri="{BB962C8B-B14F-4D97-AF65-F5344CB8AC3E}">
        <p14:creationId xmlns="" xmlns:p14="http://schemas.microsoft.com/office/powerpoint/2010/main" val="127697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5963026-3AD1-4EA6-988D-2DF1D5BCD57C}" type="datetimeFigureOut">
              <a:rPr lang="ru-RU"/>
              <a:pPr>
                <a:defRPr/>
              </a:pPr>
              <a:t>19.11.2013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5348EF79-C299-4A90-B692-8D2914360775}" type="slidenum">
              <a:rPr lang="ru-RU"/>
              <a:pPr>
                <a:defRPr/>
              </a:pPr>
              <a:t>‹#›</a:t>
            </a:fld>
            <a:endParaRPr lang="ru-RU"/>
          </a:p>
        </p:txBody>
      </p:sp>
    </p:spTree>
    <p:extLst>
      <p:ext uri="{BB962C8B-B14F-4D97-AF65-F5344CB8AC3E}">
        <p14:creationId xmlns="" xmlns:p14="http://schemas.microsoft.com/office/powerpoint/2010/main" val="49841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2" name="Заголовок 1"/>
          <p:cNvSpPr>
            <a:spLocks noGrp="1"/>
          </p:cNvSpPr>
          <p:nvPr>
            <p:ph type="title"/>
          </p:nvPr>
        </p:nvSpPr>
        <p:spPr>
          <a:xfrm>
            <a:off x="914400" y="273052"/>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9B43344F-C5AA-46C9-AF10-44322F57C64E}" type="datetimeFigureOut">
              <a:rPr lang="ru-RU"/>
              <a:pPr>
                <a:defRPr/>
              </a:pPr>
              <a:t>19.11.2013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7213503D-D794-4D86-B0C7-9B56CC1A77DF}" type="slidenum">
              <a:rPr lang="ru-RU"/>
              <a:pPr>
                <a:defRPr/>
              </a:pPr>
              <a:t>‹#›</a:t>
            </a:fld>
            <a:endParaRPr lang="ru-RU"/>
          </a:p>
        </p:txBody>
      </p:sp>
    </p:spTree>
    <p:extLst>
      <p:ext uri="{BB962C8B-B14F-4D97-AF65-F5344CB8AC3E}">
        <p14:creationId xmlns="" xmlns:p14="http://schemas.microsoft.com/office/powerpoint/2010/main" val="187935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7" name="Прямоугольник 6"/>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2" name="Заголовок 1"/>
          <p:cNvSpPr>
            <a:spLocks noGrp="1"/>
          </p:cNvSpPr>
          <p:nvPr>
            <p:ph type="title"/>
          </p:nvPr>
        </p:nvSpPr>
        <p:spPr>
          <a:xfrm>
            <a:off x="914400" y="4900552"/>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6"/>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16" y="66678"/>
            <a:ext cx="9001873" cy="4581526"/>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4ED0B4C7-6C08-4267-8E9B-7232DD2AE1E2}" type="datetimeFigureOut">
              <a:rPr lang="ru-RU"/>
              <a:pPr>
                <a:defRPr/>
              </a:pPr>
              <a:t>19.11.2013</a:t>
            </a:fld>
            <a:endParaRPr lang="ru-RU"/>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BA696EE5-D5D9-459B-A8C9-3CD444C95127}" type="slidenum">
              <a:rPr lang="ru-RU"/>
              <a:pPr>
                <a:defRPr/>
              </a:pPr>
              <a:t>‹#›</a:t>
            </a:fld>
            <a:endParaRPr lang="ru-RU"/>
          </a:p>
        </p:txBody>
      </p:sp>
    </p:spTree>
    <p:extLst>
      <p:ext uri="{BB962C8B-B14F-4D97-AF65-F5344CB8AC3E}">
        <p14:creationId xmlns="" xmlns:p14="http://schemas.microsoft.com/office/powerpoint/2010/main" val="10589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50000"/>
          </a:srgbClr>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429" tIns="45715" rIns="91429" bIns="45715" anchor="ctr"/>
          <a:lstStyle/>
          <a:p>
            <a:pPr algn="ctr" defTabSz="914290" fontAlgn="auto">
              <a:spcBef>
                <a:spcPts val="0"/>
              </a:spcBef>
              <a:spcAft>
                <a:spcPts val="0"/>
              </a:spcAft>
              <a:defRPr/>
            </a:pPr>
            <a:endParaRPr lang="en-US"/>
          </a:p>
        </p:txBody>
      </p:sp>
      <p:sp>
        <p:nvSpPr>
          <p:cNvPr id="1028" name="Заголовок 21"/>
          <p:cNvSpPr>
            <a:spLocks noGrp="1"/>
          </p:cNvSpPr>
          <p:nvPr>
            <p:ph type="title"/>
          </p:nvPr>
        </p:nvSpPr>
        <p:spPr bwMode="auto">
          <a:xfrm>
            <a:off x="914400" y="274638"/>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5" rIns="91429" bIns="91429" numCol="1" anchor="b" anchorCtr="0" compatLnSpc="1">
            <a:prstTxWarp prst="textNoShape">
              <a:avLst/>
            </a:prstTxWarp>
          </a:bodyPr>
          <a:lstStyle/>
          <a:p>
            <a:pPr lvl="0"/>
            <a:r>
              <a:rPr lang="ru-RU" smtClean="0"/>
              <a:t>Образец заголовка</a:t>
            </a:r>
            <a:endParaRPr lang="en-US" smtClean="0"/>
          </a:p>
        </p:txBody>
      </p:sp>
      <p:sp>
        <p:nvSpPr>
          <p:cNvPr id="1029" name="Текст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lIns="91429" tIns="45715" rIns="91429" bIns="45715" anchor="ctr" anchorCtr="0"/>
          <a:lstStyle>
            <a:lvl1pPr algn="r" defTabSz="914290" eaLnBrk="1" fontAlgn="auto" latinLnBrk="0" hangingPunct="1">
              <a:spcBef>
                <a:spcPts val="0"/>
              </a:spcBef>
              <a:spcAft>
                <a:spcPts val="0"/>
              </a:spcAft>
              <a:defRPr kumimoji="0" sz="1400">
                <a:solidFill>
                  <a:schemeClr val="tx2"/>
                </a:solidFill>
                <a:latin typeface="+mn-lt"/>
              </a:defRPr>
            </a:lvl1pPr>
          </a:lstStyle>
          <a:p>
            <a:pPr>
              <a:defRPr/>
            </a:pPr>
            <a:fld id="{925A4E36-C8DC-4B94-A537-CC26FE9E347B}" type="datetimeFigureOut">
              <a:rPr lang="ru-RU"/>
              <a:pPr>
                <a:defRPr/>
              </a:pPr>
              <a:t>19.11.2013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lIns="91429" tIns="45715" rIns="91429" bIns="45715" anchor="ctr" anchorCtr="0"/>
          <a:lstStyle>
            <a:lvl1pPr defTabSz="914290"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defTabSz="914290"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93B0A9C2-5209-498F-B786-7EEB939E68F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0" r:id="rId1"/>
    <p:sldLayoutId id="2147483733" r:id="rId2"/>
    <p:sldLayoutId id="2147483741" r:id="rId3"/>
    <p:sldLayoutId id="2147483734" r:id="rId4"/>
    <p:sldLayoutId id="2147483735" r:id="rId5"/>
    <p:sldLayoutId id="2147483736" r:id="rId6"/>
    <p:sldLayoutId id="2147483737" r:id="rId7"/>
    <p:sldLayoutId id="2147483742" r:id="rId8"/>
    <p:sldLayoutId id="2147483743" r:id="rId9"/>
    <p:sldLayoutId id="2147483738" r:id="rId10"/>
    <p:sldLayoutId id="214748373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7013"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7013"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7013"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0013" indent="-227013"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722" indent="-228573"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010" indent="-228573"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297" indent="-228573"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584" indent="-228573"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5" algn="l" rtl="0" eaLnBrk="1" latinLnBrk="0" hangingPunct="1">
        <a:defRPr kumimoji="0" kern="1200">
          <a:solidFill>
            <a:schemeClr val="tx1"/>
          </a:solidFill>
          <a:latin typeface="+mn-lt"/>
          <a:ea typeface="+mn-ea"/>
          <a:cs typeface="+mn-cs"/>
        </a:defRPr>
      </a:lvl2pPr>
      <a:lvl3pPr marL="914290" algn="l" rtl="0" eaLnBrk="1" latinLnBrk="0" hangingPunct="1">
        <a:defRPr kumimoji="0" kern="1200">
          <a:solidFill>
            <a:schemeClr val="tx1"/>
          </a:solidFill>
          <a:latin typeface="+mn-lt"/>
          <a:ea typeface="+mn-ea"/>
          <a:cs typeface="+mn-cs"/>
        </a:defRPr>
      </a:lvl3pPr>
      <a:lvl4pPr marL="1371435" algn="l" rtl="0" eaLnBrk="1" latinLnBrk="0" hangingPunct="1">
        <a:defRPr kumimoji="0" kern="1200">
          <a:solidFill>
            <a:schemeClr val="tx1"/>
          </a:solidFill>
          <a:latin typeface="+mn-lt"/>
          <a:ea typeface="+mn-ea"/>
          <a:cs typeface="+mn-cs"/>
        </a:defRPr>
      </a:lvl4pPr>
      <a:lvl5pPr marL="1828581" algn="l" rtl="0" eaLnBrk="1" latinLnBrk="0" hangingPunct="1">
        <a:defRPr kumimoji="0" kern="1200">
          <a:solidFill>
            <a:schemeClr val="tx1"/>
          </a:solidFill>
          <a:latin typeface="+mn-lt"/>
          <a:ea typeface="+mn-ea"/>
          <a:cs typeface="+mn-cs"/>
        </a:defRPr>
      </a:lvl5pPr>
      <a:lvl6pPr marL="2285726" algn="l" rtl="0" eaLnBrk="1" latinLnBrk="0" hangingPunct="1">
        <a:defRPr kumimoji="0" kern="1200">
          <a:solidFill>
            <a:schemeClr val="tx1"/>
          </a:solidFill>
          <a:latin typeface="+mn-lt"/>
          <a:ea typeface="+mn-ea"/>
          <a:cs typeface="+mn-cs"/>
        </a:defRPr>
      </a:lvl6pPr>
      <a:lvl7pPr marL="2742871" algn="l" rtl="0" eaLnBrk="1" latinLnBrk="0" hangingPunct="1">
        <a:defRPr kumimoji="0" kern="1200">
          <a:solidFill>
            <a:schemeClr val="tx1"/>
          </a:solidFill>
          <a:latin typeface="+mn-lt"/>
          <a:ea typeface="+mn-ea"/>
          <a:cs typeface="+mn-cs"/>
        </a:defRPr>
      </a:lvl7pPr>
      <a:lvl8pPr marL="3200016" algn="l" rtl="0" eaLnBrk="1" latinLnBrk="0" hangingPunct="1">
        <a:defRPr kumimoji="0" kern="1200">
          <a:solidFill>
            <a:schemeClr val="tx1"/>
          </a:solidFill>
          <a:latin typeface="+mn-lt"/>
          <a:ea typeface="+mn-ea"/>
          <a:cs typeface="+mn-cs"/>
        </a:defRPr>
      </a:lvl8pPr>
      <a:lvl9pPr marL="365716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274638"/>
            <a:ext cx="8631273" cy="706090"/>
          </a:xfrm>
        </p:spPr>
        <p:txBody>
          <a:bodyPr/>
          <a:lstStyle/>
          <a:p>
            <a:pPr algn="ctr"/>
            <a:r>
              <a:rPr lang="ru-RU" sz="1600" b="1" dirty="0" smtClean="0">
                <a:solidFill>
                  <a:schemeClr val="tx1"/>
                </a:solidFill>
                <a:latin typeface="Times New Roman" pitchFamily="18" charset="0"/>
                <a:cs typeface="Times New Roman" pitchFamily="18" charset="0"/>
              </a:rPr>
              <a:t>Муниципальное  казенное дошкольное образовательное учреждение </a:t>
            </a:r>
            <a:br>
              <a:rPr lang="ru-RU" sz="1600" b="1"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a:t>
            </a:r>
            <a:r>
              <a:rPr lang="ru-RU" sz="1600" b="1" dirty="0" err="1" smtClean="0">
                <a:solidFill>
                  <a:schemeClr val="tx1"/>
                </a:solidFill>
                <a:latin typeface="Times New Roman" pitchFamily="18" charset="0"/>
                <a:cs typeface="Times New Roman" pitchFamily="18" charset="0"/>
              </a:rPr>
              <a:t>Кетовский</a:t>
            </a:r>
            <a:r>
              <a:rPr lang="ru-RU" sz="1600" b="1" dirty="0" smtClean="0">
                <a:solidFill>
                  <a:schemeClr val="tx1"/>
                </a:solidFill>
                <a:latin typeface="Times New Roman" pitchFamily="18" charset="0"/>
                <a:cs typeface="Times New Roman" pitchFamily="18" charset="0"/>
              </a:rPr>
              <a:t> детский сад общеразвивающего вида № 4»</a:t>
            </a:r>
            <a:endParaRPr lang="ru-RU" sz="16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sz="quarter" idx="1"/>
          </p:nvPr>
        </p:nvSpPr>
        <p:spPr>
          <a:xfrm>
            <a:off x="683568" y="1124744"/>
            <a:ext cx="8208912" cy="3816424"/>
          </a:xfrm>
        </p:spPr>
        <p:txBody>
          <a:bodyPr>
            <a:normAutofit/>
          </a:bodyPr>
          <a:lstStyle/>
          <a:p>
            <a:pPr algn="ctr" eaLnBrk="1" fontAlgn="auto" hangingPunct="1">
              <a:spcBef>
                <a:spcPts val="580"/>
              </a:spcBef>
              <a:spcAft>
                <a:spcPts val="0"/>
              </a:spcAft>
              <a:buFont typeface="Wingdings 2"/>
              <a:buNone/>
              <a:defRPr/>
            </a:pPr>
            <a:r>
              <a:rPr lang="ru-RU" sz="2400" b="1" dirty="0" smtClean="0"/>
              <a:t>Конкурс </a:t>
            </a:r>
            <a:r>
              <a:rPr lang="ru-RU" sz="2400" b="1" dirty="0" err="1" smtClean="0"/>
              <a:t>медиапрезентаций</a:t>
            </a:r>
            <a:r>
              <a:rPr lang="ru-RU" sz="2400" b="1" dirty="0" smtClean="0"/>
              <a:t> </a:t>
            </a:r>
          </a:p>
          <a:p>
            <a:pPr algn="ctr" eaLnBrk="1" fontAlgn="auto" hangingPunct="1">
              <a:spcBef>
                <a:spcPts val="580"/>
              </a:spcBef>
              <a:spcAft>
                <a:spcPts val="0"/>
              </a:spcAft>
              <a:buFont typeface="Wingdings 2"/>
              <a:buNone/>
              <a:defRPr/>
            </a:pPr>
            <a:r>
              <a:rPr lang="ru-RU" sz="3200" b="1" dirty="0" smtClean="0">
                <a:solidFill>
                  <a:srgbClr val="C00000"/>
                </a:solidFill>
              </a:rPr>
              <a:t>«Наша дошкольная жизнь».</a:t>
            </a:r>
          </a:p>
          <a:p>
            <a:pPr algn="ctr" eaLnBrk="1" fontAlgn="auto" hangingPunct="1">
              <a:spcBef>
                <a:spcPts val="580"/>
              </a:spcBef>
              <a:spcAft>
                <a:spcPts val="0"/>
              </a:spcAft>
              <a:buFont typeface="Wingdings 2"/>
              <a:buNone/>
              <a:defRPr/>
            </a:pPr>
            <a:r>
              <a:rPr lang="ru-RU" sz="2400" b="1" dirty="0" smtClean="0"/>
              <a:t>Номинация:</a:t>
            </a:r>
            <a:r>
              <a:rPr lang="ru-RU" sz="3200" b="1" dirty="0" smtClean="0"/>
              <a:t> </a:t>
            </a:r>
            <a:r>
              <a:rPr lang="ru-RU" sz="3200" b="1" dirty="0" smtClean="0">
                <a:solidFill>
                  <a:srgbClr val="C00000"/>
                </a:solidFill>
              </a:rPr>
              <a:t>«Растем здоровыми».</a:t>
            </a:r>
          </a:p>
          <a:p>
            <a:pPr algn="ctr" eaLnBrk="1" fontAlgn="auto" hangingPunct="1">
              <a:spcBef>
                <a:spcPts val="580"/>
              </a:spcBef>
              <a:spcAft>
                <a:spcPts val="0"/>
              </a:spcAft>
              <a:buFont typeface="Wingdings 2"/>
              <a:buNone/>
              <a:defRPr/>
            </a:pPr>
            <a:r>
              <a:rPr lang="ru-RU" sz="2400" b="1" dirty="0" smtClean="0"/>
              <a:t>Тема:</a:t>
            </a:r>
            <a:r>
              <a:rPr lang="ru-RU" sz="3200" b="1" dirty="0" smtClean="0"/>
              <a:t> </a:t>
            </a:r>
            <a:r>
              <a:rPr lang="ru-RU" sz="3200" b="1" dirty="0" smtClean="0">
                <a:solidFill>
                  <a:srgbClr val="C00000"/>
                </a:solidFill>
              </a:rPr>
              <a:t>«Развитие мелкой моторики у дошкольников в системе</a:t>
            </a:r>
            <a:r>
              <a:rPr lang="en-US" sz="3200" b="1" dirty="0" smtClean="0">
                <a:solidFill>
                  <a:srgbClr val="C00000"/>
                </a:solidFill>
              </a:rPr>
              <a:t> </a:t>
            </a:r>
            <a:r>
              <a:rPr lang="ru-RU" sz="3200" b="1" dirty="0" smtClean="0">
                <a:solidFill>
                  <a:srgbClr val="C00000"/>
                </a:solidFill>
              </a:rPr>
              <a:t>логопедической и психологической работы в ДОУ»</a:t>
            </a:r>
          </a:p>
          <a:p>
            <a:pPr algn="ctr" eaLnBrk="1" fontAlgn="auto" hangingPunct="1">
              <a:spcBef>
                <a:spcPts val="580"/>
              </a:spcBef>
              <a:spcAft>
                <a:spcPts val="0"/>
              </a:spcAft>
              <a:buFont typeface="Wingdings 2"/>
              <a:buNone/>
              <a:defRPr/>
            </a:pPr>
            <a:endParaRPr lang="ru-RU" sz="3200" b="1" dirty="0" smtClean="0">
              <a:solidFill>
                <a:srgbClr val="C00000"/>
              </a:solidFill>
            </a:endParaRPr>
          </a:p>
          <a:p>
            <a:pPr algn="ctr" eaLnBrk="1" fontAlgn="auto" hangingPunct="1">
              <a:spcBef>
                <a:spcPts val="580"/>
              </a:spcBef>
              <a:spcAft>
                <a:spcPts val="0"/>
              </a:spcAft>
              <a:buFont typeface="Wingdings 2"/>
              <a:buNone/>
              <a:defRPr/>
            </a:pPr>
            <a:endParaRPr lang="ru-RU" sz="3200" b="1" dirty="0">
              <a:solidFill>
                <a:srgbClr val="C00000"/>
              </a:solidFill>
            </a:endParaRPr>
          </a:p>
        </p:txBody>
      </p:sp>
      <p:sp>
        <p:nvSpPr>
          <p:cNvPr id="6" name="Горизонтальный свиток 5"/>
          <p:cNvSpPr/>
          <p:nvPr/>
        </p:nvSpPr>
        <p:spPr>
          <a:xfrm>
            <a:off x="3275857" y="4797152"/>
            <a:ext cx="5296642" cy="183306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tx1"/>
                </a:solidFill>
              </a:rPr>
              <a:t>Тихонова Надежда Михайловна-</a:t>
            </a:r>
          </a:p>
          <a:p>
            <a:pPr algn="ctr">
              <a:defRPr/>
            </a:pPr>
            <a:r>
              <a:rPr lang="ru-RU" b="1" dirty="0" smtClean="0">
                <a:solidFill>
                  <a:schemeClr val="tx1"/>
                </a:solidFill>
              </a:rPr>
              <a:t> учитель-логопед, 2 категория</a:t>
            </a:r>
          </a:p>
          <a:p>
            <a:pPr algn="ctr">
              <a:defRPr/>
            </a:pPr>
            <a:endParaRPr lang="ru-RU" b="1" dirty="0" smtClean="0">
              <a:solidFill>
                <a:schemeClr val="tx1"/>
              </a:solidFill>
            </a:endParaRPr>
          </a:p>
          <a:p>
            <a:pPr algn="ctr">
              <a:defRPr/>
            </a:pPr>
            <a:r>
              <a:rPr lang="ru-RU" b="1" dirty="0" err="1" smtClean="0">
                <a:solidFill>
                  <a:schemeClr val="tx1"/>
                </a:solidFill>
              </a:rPr>
              <a:t>Ботникова</a:t>
            </a:r>
            <a:r>
              <a:rPr lang="ru-RU" b="1" dirty="0" smtClean="0">
                <a:solidFill>
                  <a:schemeClr val="tx1"/>
                </a:solidFill>
              </a:rPr>
              <a:t> Наталья Юрьевна – </a:t>
            </a:r>
          </a:p>
          <a:p>
            <a:pPr algn="ctr">
              <a:defRPr/>
            </a:pPr>
            <a:r>
              <a:rPr lang="ru-RU" b="1" dirty="0" smtClean="0">
                <a:solidFill>
                  <a:schemeClr val="tx1"/>
                </a:solidFill>
              </a:rPr>
              <a:t>педагог-психолог, 2 категория</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97788" y="3643314"/>
            <a:ext cx="3618724" cy="271464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37444" y="3929066"/>
            <a:ext cx="3433247" cy="257176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500430" y="857232"/>
            <a:ext cx="2773363" cy="28162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355" y="395372"/>
            <a:ext cx="2449901" cy="369332"/>
          </a:xfrm>
          <a:prstGeom prst="rect">
            <a:avLst/>
          </a:prstGeom>
          <a:noFill/>
        </p:spPr>
        <p:txBody>
          <a:bodyPr wrap="none" rtlCol="0">
            <a:spAutoFit/>
          </a:bodyPr>
          <a:lstStyle/>
          <a:p>
            <a:r>
              <a:rPr lang="ru-RU" b="1" dirty="0" smtClean="0">
                <a:solidFill>
                  <a:srgbClr val="FF0000"/>
                </a:solidFill>
              </a:rPr>
              <a:t>Игры с предметами</a:t>
            </a:r>
            <a:endParaRPr lang="ru-RU" b="1" dirty="0">
              <a:solidFill>
                <a:srgbClr val="FF0000"/>
              </a:solidFill>
            </a:endParaRPr>
          </a:p>
        </p:txBody>
      </p:sp>
      <p:sp>
        <p:nvSpPr>
          <p:cNvPr id="3" name="TextBox 2"/>
          <p:cNvSpPr txBox="1"/>
          <p:nvPr/>
        </p:nvSpPr>
        <p:spPr>
          <a:xfrm>
            <a:off x="571472" y="2928934"/>
            <a:ext cx="3571900" cy="646331"/>
          </a:xfrm>
          <a:prstGeom prst="rect">
            <a:avLst/>
          </a:prstGeom>
          <a:noFill/>
        </p:spPr>
        <p:txBody>
          <a:bodyPr wrap="square" rtlCol="0">
            <a:spAutoFit/>
          </a:bodyPr>
          <a:lstStyle/>
          <a:p>
            <a:pPr algn="ctr"/>
            <a:r>
              <a:rPr lang="ru-RU" dirty="0" smtClean="0"/>
              <a:t>Упражнение </a:t>
            </a:r>
          </a:p>
          <a:p>
            <a:pPr algn="ctr"/>
            <a:r>
              <a:rPr lang="ru-RU" dirty="0" smtClean="0"/>
              <a:t>«Выложи дорожку»</a:t>
            </a:r>
            <a:endParaRPr lang="ru-RU" dirty="0"/>
          </a:p>
        </p:txBody>
      </p:sp>
      <p:sp>
        <p:nvSpPr>
          <p:cNvPr id="4" name="TextBox 3"/>
          <p:cNvSpPr txBox="1"/>
          <p:nvPr/>
        </p:nvSpPr>
        <p:spPr>
          <a:xfrm>
            <a:off x="6084167" y="3281639"/>
            <a:ext cx="2386051" cy="646331"/>
          </a:xfrm>
          <a:prstGeom prst="rect">
            <a:avLst/>
          </a:prstGeom>
          <a:noFill/>
        </p:spPr>
        <p:txBody>
          <a:bodyPr wrap="square" rtlCol="0">
            <a:spAutoFit/>
          </a:bodyPr>
          <a:lstStyle/>
          <a:p>
            <a:pPr algn="ctr"/>
            <a:r>
              <a:rPr lang="ru-RU" dirty="0" smtClean="0"/>
              <a:t>Упражнение </a:t>
            </a:r>
          </a:p>
          <a:p>
            <a:pPr algn="ctr"/>
            <a:r>
              <a:rPr lang="ru-RU" dirty="0" smtClean="0"/>
              <a:t>«Завяжи бантик»</a:t>
            </a:r>
            <a:endParaRPr lang="ru-RU" dirty="0"/>
          </a:p>
        </p:txBody>
      </p:sp>
      <p:sp>
        <p:nvSpPr>
          <p:cNvPr id="5" name="TextBox 4"/>
          <p:cNvSpPr txBox="1"/>
          <p:nvPr/>
        </p:nvSpPr>
        <p:spPr>
          <a:xfrm>
            <a:off x="928662" y="1285860"/>
            <a:ext cx="1771062" cy="923330"/>
          </a:xfrm>
          <a:prstGeom prst="rect">
            <a:avLst/>
          </a:prstGeom>
          <a:noFill/>
        </p:spPr>
        <p:txBody>
          <a:bodyPr wrap="none" rtlCol="0">
            <a:spAutoFit/>
          </a:bodyPr>
          <a:lstStyle/>
          <a:p>
            <a:pPr algn="ctr"/>
            <a:r>
              <a:rPr lang="ru-RU" dirty="0" smtClean="0"/>
              <a:t>Упражнение </a:t>
            </a:r>
          </a:p>
          <a:p>
            <a:pPr algn="ctr"/>
            <a:r>
              <a:rPr lang="ru-RU" dirty="0" smtClean="0"/>
              <a:t>«Собери бусы </a:t>
            </a:r>
          </a:p>
          <a:p>
            <a:pPr algn="ctr"/>
            <a:r>
              <a:rPr lang="ru-RU" dirty="0" smtClean="0"/>
              <a:t>из макарон»</a:t>
            </a:r>
            <a:endParaRPr lang="ru-RU" dirty="0"/>
          </a:p>
        </p:txBody>
      </p:sp>
    </p:spTree>
    <p:extLst>
      <p:ext uri="{BB962C8B-B14F-4D97-AF65-F5344CB8AC3E}">
        <p14:creationId xmlns="" xmlns:p14="http://schemas.microsoft.com/office/powerpoint/2010/main" val="422761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000100" y="500042"/>
            <a:ext cx="3643313"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defTabSz="914400"/>
            <a:r>
              <a:rPr lang="ru-RU" sz="3200" b="1" i="1" dirty="0">
                <a:solidFill>
                  <a:srgbClr val="C00000"/>
                </a:solidFill>
                <a:ea typeface="Times New Roman" pitchFamily="18" charset="0"/>
                <a:cs typeface="Arial" pitchFamily="34" charset="0"/>
              </a:rPr>
              <a:t>Пальчиковые игры и упражнения</a:t>
            </a:r>
          </a:p>
          <a:p>
            <a:pPr defTabSz="914400" eaLnBrk="0" hangingPunct="0"/>
            <a:endParaRPr lang="ru-RU" sz="1600" b="1" dirty="0">
              <a:solidFill>
                <a:srgbClr val="000099"/>
              </a:solidFill>
              <a:ea typeface="Times New Roman" pitchFamily="18" charset="0"/>
              <a:cs typeface="Arial" pitchFamily="34" charset="0"/>
            </a:endParaRPr>
          </a:p>
          <a:p>
            <a:pPr defTabSz="914400" eaLnBrk="0" hangingPunct="0"/>
            <a:endParaRPr lang="ru-RU" sz="1600" b="1" dirty="0">
              <a:solidFill>
                <a:srgbClr val="000099"/>
              </a:solidFill>
              <a:ea typeface="Times New Roman" pitchFamily="18" charset="0"/>
              <a:cs typeface="Arial" pitchFamily="34" charset="0"/>
            </a:endParaRPr>
          </a:p>
          <a:p>
            <a:pPr defTabSz="914400" eaLnBrk="0" hangingPunct="0"/>
            <a:r>
              <a:rPr lang="ru-RU" sz="1400" b="1" dirty="0">
                <a:solidFill>
                  <a:srgbClr val="000099"/>
                </a:solidFill>
                <a:ea typeface="Times New Roman" pitchFamily="18" charset="0"/>
                <a:cs typeface="Arial" pitchFamily="34" charset="0"/>
              </a:rPr>
              <a:t>Цели и задачи</a:t>
            </a:r>
            <a:endParaRPr lang="ru-RU" sz="1400" dirty="0">
              <a:solidFill>
                <a:srgbClr val="000099"/>
              </a:solidFill>
              <a:ea typeface="Times New Roman" pitchFamily="18" charset="0"/>
              <a:cs typeface="Arial" pitchFamily="34" charset="0"/>
            </a:endParaRPr>
          </a:p>
          <a:p>
            <a:pPr defTabSz="914400" eaLnBrk="0" hangingPunct="0">
              <a:buFontTx/>
              <a:buChar char="•"/>
            </a:pPr>
            <a:r>
              <a:rPr lang="ru-RU" sz="1400" dirty="0">
                <a:solidFill>
                  <a:srgbClr val="000099"/>
                </a:solidFill>
                <a:ea typeface="Times New Roman" pitchFamily="18" charset="0"/>
                <a:cs typeface="Arial" pitchFamily="34" charset="0"/>
              </a:rPr>
              <a:t>Развитие согласованных движений обеих рук</a:t>
            </a:r>
          </a:p>
          <a:p>
            <a:pPr defTabSz="914400" eaLnBrk="0" hangingPunct="0">
              <a:buFontTx/>
              <a:buChar char="•"/>
            </a:pPr>
            <a:r>
              <a:rPr lang="ru-RU" sz="1400" dirty="0">
                <a:solidFill>
                  <a:srgbClr val="000099"/>
                </a:solidFill>
                <a:ea typeface="Times New Roman" pitchFamily="18" charset="0"/>
                <a:cs typeface="Arial" pitchFamily="34" charset="0"/>
              </a:rPr>
              <a:t>Развитие точных и дифференцированных движений кистей и пальцев рук.  </a:t>
            </a:r>
          </a:p>
          <a:p>
            <a:pPr defTabSz="914400" eaLnBrk="0" hangingPunct="0">
              <a:buFontTx/>
              <a:buChar char="•"/>
            </a:pPr>
            <a:r>
              <a:rPr lang="ru-RU" sz="1400" dirty="0">
                <a:solidFill>
                  <a:srgbClr val="000099"/>
                </a:solidFill>
                <a:ea typeface="Times New Roman" pitchFamily="18" charset="0"/>
                <a:cs typeface="Arial" pitchFamily="34" charset="0"/>
              </a:rPr>
              <a:t>Развитие </a:t>
            </a:r>
            <a:r>
              <a:rPr lang="ru-RU" sz="1400" dirty="0" smtClean="0">
                <a:solidFill>
                  <a:srgbClr val="000099"/>
                </a:solidFill>
                <a:ea typeface="Times New Roman" pitchFamily="18" charset="0"/>
                <a:cs typeface="Arial" pitchFamily="34" charset="0"/>
              </a:rPr>
              <a:t> речи, внимания.</a:t>
            </a:r>
            <a:endParaRPr lang="ru-RU" sz="1400" dirty="0">
              <a:solidFill>
                <a:srgbClr val="000099"/>
              </a:solidFill>
              <a:ea typeface="Times New Roman" pitchFamily="18" charset="0"/>
              <a:cs typeface="Arial" pitchFamily="34" charset="0"/>
            </a:endParaRPr>
          </a:p>
          <a:p>
            <a:pPr defTabSz="914400" eaLnBrk="0" hangingPunct="0"/>
            <a:endParaRPr lang="ru-RU" sz="1400" b="1" dirty="0">
              <a:solidFill>
                <a:srgbClr val="000099"/>
              </a:solidFill>
              <a:ea typeface="Times New Roman" pitchFamily="18" charset="0"/>
              <a:cs typeface="Arial" pitchFamily="34" charset="0"/>
            </a:endParaRPr>
          </a:p>
          <a:p>
            <a:pPr defTabSz="914400" eaLnBrk="0" hangingPunct="0"/>
            <a:r>
              <a:rPr lang="ru-RU" sz="1400" b="1" dirty="0">
                <a:solidFill>
                  <a:srgbClr val="000099"/>
                </a:solidFill>
                <a:ea typeface="Times New Roman" pitchFamily="18" charset="0"/>
                <a:cs typeface="Arial" pitchFamily="34" charset="0"/>
              </a:rPr>
              <a:t>Методы обучения</a:t>
            </a:r>
            <a:endParaRPr lang="ru-RU" sz="1400" dirty="0">
              <a:solidFill>
                <a:srgbClr val="000099"/>
              </a:solidFill>
              <a:ea typeface="Times New Roman" pitchFamily="18" charset="0"/>
              <a:cs typeface="Arial" pitchFamily="34" charset="0"/>
            </a:endParaRPr>
          </a:p>
          <a:p>
            <a:pPr defTabSz="914400" eaLnBrk="0" hangingPunct="0">
              <a:buFontTx/>
              <a:buChar char="•"/>
            </a:pPr>
            <a:r>
              <a:rPr lang="ru-RU" sz="1400" dirty="0">
                <a:solidFill>
                  <a:srgbClr val="000099"/>
                </a:solidFill>
                <a:ea typeface="Times New Roman" pitchFamily="18" charset="0"/>
                <a:cs typeface="Arial" pitchFamily="34" charset="0"/>
              </a:rPr>
              <a:t>Показ действий.</a:t>
            </a:r>
          </a:p>
          <a:p>
            <a:pPr defTabSz="914400" eaLnBrk="0" hangingPunct="0">
              <a:buFontTx/>
              <a:buChar char="•"/>
            </a:pPr>
            <a:r>
              <a:rPr lang="ru-RU" sz="1400" dirty="0">
                <a:solidFill>
                  <a:srgbClr val="000099"/>
                </a:solidFill>
                <a:ea typeface="Times New Roman" pitchFamily="18" charset="0"/>
                <a:cs typeface="Arial" pitchFamily="34" charset="0"/>
              </a:rPr>
              <a:t>Действия руками ребёнка.</a:t>
            </a:r>
          </a:p>
          <a:p>
            <a:pPr defTabSz="914400" eaLnBrk="0" hangingPunct="0">
              <a:buFontTx/>
              <a:buChar char="•"/>
            </a:pPr>
            <a:r>
              <a:rPr lang="ru-RU" sz="1400" dirty="0">
                <a:solidFill>
                  <a:srgbClr val="000099"/>
                </a:solidFill>
                <a:ea typeface="Times New Roman" pitchFamily="18" charset="0"/>
                <a:cs typeface="Arial" pitchFamily="34" charset="0"/>
              </a:rPr>
              <a:t>Самостоятельные действия ребёнка.</a:t>
            </a:r>
          </a:p>
          <a:p>
            <a:pPr defTabSz="914400" eaLnBrk="0" hangingPunct="0"/>
            <a:endParaRPr lang="ru-RU" sz="1200" b="1" dirty="0">
              <a:solidFill>
                <a:srgbClr val="000099"/>
              </a:solidFill>
              <a:ea typeface="Times New Roman" pitchFamily="18" charset="0"/>
              <a:cs typeface="Arial" pitchFamily="34" charset="0"/>
            </a:endParaRPr>
          </a:p>
          <a:p>
            <a:pPr defTabSz="914400" eaLnBrk="0" hangingPunct="0"/>
            <a:r>
              <a:rPr lang="ru-RU" sz="1200" dirty="0" smtClean="0">
                <a:solidFill>
                  <a:srgbClr val="000099"/>
                </a:solidFill>
                <a:ea typeface="Times New Roman" pitchFamily="18" charset="0"/>
                <a:cs typeface="Arial" pitchFamily="34" charset="0"/>
              </a:rPr>
              <a:t> </a:t>
            </a:r>
            <a:endParaRPr lang="ru-RU" sz="1200" dirty="0">
              <a:solidFill>
                <a:srgbClr val="000099"/>
              </a:solidFill>
              <a:ea typeface="Times New Roman" pitchFamily="18" charset="0"/>
              <a:cs typeface="Arial"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86380" y="767984"/>
            <a:ext cx="2872423" cy="215365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90546" y="4000504"/>
            <a:ext cx="3042952" cy="227872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5008" y="3429000"/>
            <a:ext cx="2254079" cy="369332"/>
          </a:xfrm>
          <a:prstGeom prst="rect">
            <a:avLst/>
          </a:prstGeom>
          <a:noFill/>
        </p:spPr>
        <p:txBody>
          <a:bodyPr wrap="none" rtlCol="0">
            <a:spAutoFit/>
          </a:bodyPr>
          <a:lstStyle/>
          <a:p>
            <a:r>
              <a:rPr lang="ru-RU" dirty="0" smtClean="0"/>
              <a:t> Пальчиковые игры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537" y="1252676"/>
            <a:ext cx="5105152" cy="3908762"/>
          </a:xfrm>
          <a:prstGeom prst="rect">
            <a:avLst/>
          </a:prstGeom>
          <a:solidFill>
            <a:srgbClr val="00B0F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indent="146050" algn="ctr" defTabSz="914400">
              <a:tabLst>
                <a:tab pos="317500" algn="l"/>
              </a:tabLst>
            </a:pPr>
            <a:r>
              <a:rPr lang="ru-RU" sz="2800" b="1" i="1" dirty="0">
                <a:solidFill>
                  <a:srgbClr val="C00000"/>
                </a:solidFill>
                <a:cs typeface="Times New Roman" pitchFamily="18" charset="0"/>
              </a:rPr>
              <a:t>Теневой театр</a:t>
            </a:r>
            <a:endParaRPr lang="ru-RU" sz="2800" i="1" dirty="0">
              <a:solidFill>
                <a:srgbClr val="C00000"/>
              </a:solidFill>
            </a:endParaRPr>
          </a:p>
          <a:p>
            <a:pPr indent="146050" defTabSz="914400" eaLnBrk="0" hangingPunct="0">
              <a:tabLst>
                <a:tab pos="317500" algn="l"/>
              </a:tabLst>
            </a:pPr>
            <a:r>
              <a:rPr lang="ru-RU" sz="1100" dirty="0">
                <a:solidFill>
                  <a:srgbClr val="000099"/>
                </a:solidFill>
                <a:ea typeface="Times New Roman" pitchFamily="18" charset="0"/>
                <a:cs typeface="Arial" pitchFamily="34" charset="0"/>
              </a:rPr>
              <a:t>  </a:t>
            </a:r>
            <a:r>
              <a:rPr lang="ru-RU" sz="1100" b="1" dirty="0">
                <a:solidFill>
                  <a:srgbClr val="000099"/>
                </a:solidFill>
                <a:ea typeface="Times New Roman" pitchFamily="18" charset="0"/>
                <a:cs typeface="Arial" pitchFamily="34" charset="0"/>
              </a:rPr>
              <a:t>Цели и задачи</a:t>
            </a:r>
            <a:endParaRPr lang="ru-RU" sz="1100" dirty="0">
              <a:solidFill>
                <a:srgbClr val="000099"/>
              </a:solidFill>
              <a:ea typeface="Times New Roman" pitchFamily="18" charset="0"/>
              <a:cs typeface="Arial" pitchFamily="34" charset="0"/>
            </a:endParaRPr>
          </a:p>
          <a:p>
            <a:pPr indent="146050" algn="just" defTabSz="914400" eaLnBrk="0" hangingPunct="0">
              <a:buFont typeface="Wingdings" pitchFamily="2" charset="2"/>
              <a:buChar char="Ø"/>
              <a:tabLst>
                <a:tab pos="317500" algn="l"/>
              </a:tabLst>
            </a:pPr>
            <a:r>
              <a:rPr lang="ru-RU" sz="1100" dirty="0">
                <a:solidFill>
                  <a:srgbClr val="000099"/>
                </a:solidFill>
                <a:ea typeface="Times New Roman" pitchFamily="18" charset="0"/>
                <a:cs typeface="Arial" pitchFamily="34" charset="0"/>
              </a:rPr>
              <a:t>Развитие точных и дифференцированных движений кистей и пальцев рук.</a:t>
            </a:r>
            <a:endParaRPr lang="ru-RU" sz="1100" dirty="0">
              <a:solidFill>
                <a:srgbClr val="000099"/>
              </a:solidFill>
              <a:cs typeface="Arial" pitchFamily="34" charset="0"/>
            </a:endParaRPr>
          </a:p>
          <a:p>
            <a:pPr indent="146050" defTabSz="914400" eaLnBrk="0" hangingPunct="0">
              <a:buFont typeface="Wingdings" pitchFamily="2" charset="2"/>
              <a:buChar char="Ø"/>
              <a:tabLst>
                <a:tab pos="317500" algn="l"/>
              </a:tabLst>
            </a:pPr>
            <a:r>
              <a:rPr lang="ru-RU" sz="1100" dirty="0">
                <a:solidFill>
                  <a:srgbClr val="000099"/>
                </a:solidFill>
                <a:cs typeface="Times New Roman" pitchFamily="18" charset="0"/>
              </a:rPr>
              <a:t>Развитие согласованных движений обеих рук</a:t>
            </a:r>
            <a:r>
              <a:rPr lang="ru-RU" sz="1100" dirty="0" smtClean="0">
                <a:solidFill>
                  <a:srgbClr val="000099"/>
                </a:solidFill>
                <a:cs typeface="Times New Roman" pitchFamily="18" charset="0"/>
              </a:rPr>
              <a:t>.</a:t>
            </a:r>
          </a:p>
          <a:p>
            <a:pPr indent="146050" defTabSz="914400" eaLnBrk="0" hangingPunct="0">
              <a:buFont typeface="Wingdings" pitchFamily="2" charset="2"/>
              <a:buChar char="Ø"/>
              <a:tabLst>
                <a:tab pos="317500" algn="l"/>
              </a:tabLst>
            </a:pPr>
            <a:r>
              <a:rPr lang="ru-RU" sz="1100" dirty="0" smtClean="0">
                <a:solidFill>
                  <a:srgbClr val="000099"/>
                </a:solidFill>
                <a:cs typeface="Times New Roman" pitchFamily="18" charset="0"/>
              </a:rPr>
              <a:t>Развитие речевых центров головного мозга.</a:t>
            </a:r>
            <a:r>
              <a:rPr lang="ru-RU" sz="1100" dirty="0">
                <a:solidFill>
                  <a:srgbClr val="000099"/>
                </a:solidFill>
                <a:cs typeface="Times New Roman" pitchFamily="18" charset="0"/>
              </a:rPr>
              <a:t/>
            </a:r>
            <a:br>
              <a:rPr lang="ru-RU" sz="1100" dirty="0">
                <a:solidFill>
                  <a:srgbClr val="000099"/>
                </a:solidFill>
                <a:cs typeface="Times New Roman" pitchFamily="18" charset="0"/>
              </a:rPr>
            </a:br>
            <a:r>
              <a:rPr lang="ru-RU" sz="1100" b="1" dirty="0">
                <a:solidFill>
                  <a:srgbClr val="000099"/>
                </a:solidFill>
                <a:cs typeface="Times New Roman" pitchFamily="18" charset="0"/>
              </a:rPr>
              <a:t>     Материалы</a:t>
            </a:r>
            <a:endParaRPr lang="ru-RU" sz="1100" dirty="0">
              <a:solidFill>
                <a:srgbClr val="000099"/>
              </a:solidFill>
              <a:cs typeface="Arial" pitchFamily="34" charset="0"/>
            </a:endParaRPr>
          </a:p>
          <a:p>
            <a:pPr indent="146050" defTabSz="914400" eaLnBrk="0" hangingPunct="0">
              <a:tabLst>
                <a:tab pos="317500" algn="l"/>
              </a:tabLst>
            </a:pPr>
            <a:r>
              <a:rPr lang="ru-RU" sz="1100" dirty="0">
                <a:solidFill>
                  <a:srgbClr val="000099"/>
                </a:solidFill>
                <a:cs typeface="Times New Roman" pitchFamily="18" charset="0"/>
              </a:rPr>
              <a:t>Настольная лампа. </a:t>
            </a:r>
            <a:endParaRPr lang="ru-RU" sz="1100" dirty="0">
              <a:solidFill>
                <a:srgbClr val="000099"/>
              </a:solidFill>
              <a:cs typeface="Arial" pitchFamily="34" charset="0"/>
            </a:endParaRPr>
          </a:p>
          <a:p>
            <a:pPr indent="146050" defTabSz="914400" eaLnBrk="0" hangingPunct="0">
              <a:tabLst>
                <a:tab pos="317500" algn="l"/>
              </a:tabLst>
            </a:pPr>
            <a:r>
              <a:rPr lang="ru-RU" sz="1100" b="1" dirty="0">
                <a:solidFill>
                  <a:srgbClr val="000099"/>
                </a:solidFill>
                <a:cs typeface="Times New Roman" pitchFamily="18" charset="0"/>
              </a:rPr>
              <a:t>  Методы обучения</a:t>
            </a:r>
            <a:endParaRPr lang="ru-RU" sz="1100" dirty="0">
              <a:solidFill>
                <a:srgbClr val="000099"/>
              </a:solidFill>
              <a:cs typeface="Arial" pitchFamily="34" charset="0"/>
            </a:endParaRPr>
          </a:p>
          <a:p>
            <a:pPr indent="146050" defTabSz="914400" eaLnBrk="0" hangingPunct="0">
              <a:buFont typeface="Wingdings" pitchFamily="2" charset="2"/>
              <a:buChar char="Ø"/>
              <a:tabLst>
                <a:tab pos="317500" algn="l"/>
              </a:tabLst>
            </a:pPr>
            <a:r>
              <a:rPr lang="ru-RU" sz="1100" dirty="0">
                <a:solidFill>
                  <a:srgbClr val="000099"/>
                </a:solidFill>
                <a:cs typeface="Times New Roman" pitchFamily="18" charset="0"/>
              </a:rPr>
              <a:t>  Показ действий.</a:t>
            </a:r>
          </a:p>
          <a:p>
            <a:pPr indent="146050" defTabSz="914400" eaLnBrk="0" hangingPunct="0">
              <a:buFont typeface="Wingdings" pitchFamily="2" charset="2"/>
              <a:buChar char="Ø"/>
              <a:tabLst>
                <a:tab pos="317500" algn="l"/>
              </a:tabLst>
            </a:pPr>
            <a:r>
              <a:rPr lang="ru-RU" sz="1100" dirty="0">
                <a:solidFill>
                  <a:srgbClr val="000099"/>
                </a:solidFill>
                <a:cs typeface="Times New Roman" pitchFamily="18" charset="0"/>
              </a:rPr>
              <a:t>  Действие руками ребенка. </a:t>
            </a:r>
            <a:endParaRPr lang="ru-RU" sz="1100" dirty="0">
              <a:solidFill>
                <a:srgbClr val="000099"/>
              </a:solidFill>
              <a:cs typeface="Arial" pitchFamily="34" charset="0"/>
            </a:endParaRPr>
          </a:p>
          <a:p>
            <a:pPr indent="146050" defTabSz="914400" eaLnBrk="0" hangingPunct="0">
              <a:tabLst>
                <a:tab pos="317500" algn="l"/>
              </a:tabLst>
            </a:pPr>
            <a:r>
              <a:rPr lang="ru-RU" sz="1100" b="1" dirty="0">
                <a:solidFill>
                  <a:srgbClr val="000099"/>
                </a:solidFill>
                <a:cs typeface="Times New Roman" pitchFamily="18" charset="0"/>
              </a:rPr>
              <a:t>   Организация занятий</a:t>
            </a:r>
            <a:endParaRPr lang="ru-RU" sz="1100" dirty="0">
              <a:solidFill>
                <a:srgbClr val="000099"/>
              </a:solidFill>
              <a:cs typeface="Arial" pitchFamily="34" charset="0"/>
            </a:endParaRPr>
          </a:p>
          <a:p>
            <a:pPr indent="146050" algn="just" defTabSz="914400" eaLnBrk="0" hangingPunct="0">
              <a:tabLst>
                <a:tab pos="317500" algn="l"/>
              </a:tabLst>
            </a:pPr>
            <a:r>
              <a:rPr lang="ru-RU" sz="1100" dirty="0">
                <a:solidFill>
                  <a:srgbClr val="000099"/>
                </a:solidFill>
                <a:cs typeface="Times New Roman" pitchFamily="18" charset="0"/>
              </a:rPr>
              <a:t>Направьте свет настольной лампы на стену и покажите несколько простых фигур.</a:t>
            </a:r>
          </a:p>
          <a:p>
            <a:pPr indent="146050" defTabSz="914400" eaLnBrk="0" hangingPunct="0">
              <a:tabLst>
                <a:tab pos="317500" algn="l"/>
              </a:tabLst>
            </a:pPr>
            <a:r>
              <a:rPr lang="ru-RU" sz="1100" dirty="0">
                <a:solidFill>
                  <a:srgbClr val="000099"/>
                </a:solidFill>
                <a:cs typeface="Times New Roman" pitchFamily="18" charset="0"/>
              </a:rPr>
              <a:t> Желательно, чтобы дети сидели на стульчиках на расстоянии 3—4 м от стены (чтобы получить тени </a:t>
            </a:r>
            <a:r>
              <a:rPr lang="ru-RU" sz="1100" dirty="0" smtClean="0">
                <a:solidFill>
                  <a:srgbClr val="000099"/>
                </a:solidFill>
                <a:cs typeface="Times New Roman" pitchFamily="18" charset="0"/>
              </a:rPr>
              <a:t> желаемого </a:t>
            </a:r>
            <a:r>
              <a:rPr lang="ru-RU" sz="1100" dirty="0">
                <a:solidFill>
                  <a:srgbClr val="000099"/>
                </a:solidFill>
                <a:cs typeface="Times New Roman" pitchFamily="18" charset="0"/>
              </a:rPr>
              <a:t>размера).</a:t>
            </a:r>
          </a:p>
          <a:p>
            <a:pPr indent="146050" algn="just" defTabSz="914400" eaLnBrk="0" hangingPunct="0">
              <a:tabLst>
                <a:tab pos="317500" algn="l"/>
              </a:tabLst>
            </a:pPr>
            <a:r>
              <a:rPr lang="ru-RU" sz="1100" dirty="0" smtClean="0">
                <a:solidFill>
                  <a:srgbClr val="000099"/>
                </a:solidFill>
                <a:cs typeface="Times New Roman" pitchFamily="18" charset="0"/>
              </a:rPr>
              <a:t>Когда </a:t>
            </a:r>
            <a:r>
              <a:rPr lang="ru-RU" sz="1100" dirty="0">
                <a:solidFill>
                  <a:srgbClr val="000099"/>
                </a:solidFill>
                <a:cs typeface="Times New Roman" pitchFamily="18" charset="0"/>
              </a:rPr>
              <a:t>дети привыкнут к теням, можно предложить им изобразить простые фигурки самостоятельно.</a:t>
            </a:r>
            <a:endParaRPr lang="ru-RU" sz="1100" dirty="0">
              <a:solidFill>
                <a:srgbClr val="000099"/>
              </a:solidFill>
              <a:cs typeface="Arial" pitchFamily="34" charset="0"/>
            </a:endParaRPr>
          </a:p>
          <a:p>
            <a:pPr indent="146050" algn="just" defTabSz="914400" eaLnBrk="0" hangingPunct="0">
              <a:tabLst>
                <a:tab pos="317500" algn="l"/>
              </a:tabLst>
            </a:pPr>
            <a:r>
              <a:rPr lang="ru-RU" sz="1100" dirty="0">
                <a:solidFill>
                  <a:srgbClr val="000099"/>
                </a:solidFill>
                <a:cs typeface="Times New Roman" pitchFamily="18" charset="0"/>
              </a:rPr>
              <a:t>Чтобы заинтересовать </a:t>
            </a:r>
            <a:r>
              <a:rPr lang="ru-RU" sz="1100" dirty="0" smtClean="0">
                <a:solidFill>
                  <a:srgbClr val="000099"/>
                </a:solidFill>
                <a:cs typeface="Times New Roman" pitchFamily="18" charset="0"/>
              </a:rPr>
              <a:t>детей</a:t>
            </a:r>
            <a:r>
              <a:rPr lang="ru-RU" sz="1100" dirty="0">
                <a:solidFill>
                  <a:srgbClr val="000099"/>
                </a:solidFill>
                <a:cs typeface="Times New Roman" pitchFamily="18" charset="0"/>
              </a:rPr>
              <a:t>, надо придумать интересный сюжет игры. Желательно показывать фигурки не в тишине, а сопровождать показ рассказом или музыкой</a:t>
            </a:r>
            <a:r>
              <a:rPr lang="ru-RU" sz="1100" dirty="0" smtClean="0">
                <a:solidFill>
                  <a:srgbClr val="000099"/>
                </a:solidFill>
                <a:cs typeface="Times New Roman" pitchFamily="18" charset="0"/>
              </a:rPr>
              <a:t>.</a:t>
            </a:r>
            <a:endParaRPr lang="ru-RU" sz="1100" dirty="0">
              <a:solidFill>
                <a:srgbClr val="000099"/>
              </a:solidFill>
              <a:cs typeface="Arial" pitchFamily="34" charset="0"/>
            </a:endParaRPr>
          </a:p>
        </p:txBody>
      </p:sp>
      <p:sp>
        <p:nvSpPr>
          <p:cNvPr id="15363" name="Line 1"/>
          <p:cNvSpPr>
            <a:spLocks noChangeShapeType="1"/>
          </p:cNvSpPr>
          <p:nvPr/>
        </p:nvSpPr>
        <p:spPr bwMode="auto">
          <a:xfrm>
            <a:off x="3635375" y="1781175"/>
            <a:ext cx="0" cy="0"/>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5" name="Picture 3"/>
          <p:cNvPicPr>
            <a:picLocks noChangeAspect="1" noChangeArrowheads="1"/>
          </p:cNvPicPr>
          <p:nvPr/>
        </p:nvPicPr>
        <p:blipFill>
          <a:blip r:embed="rId2" cstate="email"/>
          <a:srcRect/>
          <a:stretch>
            <a:fillRect/>
          </a:stretch>
        </p:blipFill>
        <p:spPr bwMode="auto">
          <a:xfrm>
            <a:off x="5750326" y="3571876"/>
            <a:ext cx="2965078" cy="2449412"/>
          </a:xfrm>
          <a:prstGeom prst="rect">
            <a:avLst/>
          </a:prstGeom>
          <a:ln>
            <a:noFill/>
          </a:ln>
          <a:effectLst>
            <a:softEdge rad="112500"/>
          </a:effectLst>
        </p:spPr>
      </p:pic>
      <p:pic>
        <p:nvPicPr>
          <p:cNvPr id="5122"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838897" y="799038"/>
            <a:ext cx="2910728" cy="21805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0.70"/>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4050"/>
          </a:xfrm>
        </p:spPr>
        <p:txBody>
          <a:bodyPr>
            <a:normAutofit fontScale="90000"/>
          </a:bodyPr>
          <a:lstStyle/>
          <a:p>
            <a:pPr eaLnBrk="1" fontAlgn="auto" hangingPunct="1">
              <a:spcAft>
                <a:spcPts val="0"/>
              </a:spcAft>
              <a:defRPr/>
            </a:pPr>
            <a:r>
              <a:rPr lang="ru-RU" dirty="0" smtClean="0"/>
              <a:t> </a:t>
            </a:r>
            <a:endParaRPr lang="ru-RU" dirty="0"/>
          </a:p>
        </p:txBody>
      </p:sp>
      <p:sp>
        <p:nvSpPr>
          <p:cNvPr id="16387" name="Прямоугольник 2"/>
          <p:cNvSpPr>
            <a:spLocks noChangeArrowheads="1"/>
          </p:cNvSpPr>
          <p:nvPr/>
        </p:nvSpPr>
        <p:spPr bwMode="auto">
          <a:xfrm>
            <a:off x="1143000" y="285750"/>
            <a:ext cx="6786586"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146050" algn="ctr" defTabSz="914400">
              <a:tabLst>
                <a:tab pos="317500" algn="l"/>
              </a:tabLst>
            </a:pPr>
            <a:r>
              <a:rPr lang="ru-RU" sz="3200" b="1" i="1" dirty="0">
                <a:solidFill>
                  <a:srgbClr val="C00000"/>
                </a:solidFill>
                <a:cs typeface="Times New Roman" pitchFamily="18" charset="0"/>
              </a:rPr>
              <a:t>Пальчиковый театр</a:t>
            </a:r>
            <a:endParaRPr lang="ru-RU" sz="3200" i="1" dirty="0">
              <a:solidFill>
                <a:srgbClr val="C00000"/>
              </a:solidFill>
            </a:endParaRPr>
          </a:p>
        </p:txBody>
      </p:sp>
      <p:sp>
        <p:nvSpPr>
          <p:cNvPr id="16388" name="Прямоугольник 3"/>
          <p:cNvSpPr>
            <a:spLocks noChangeArrowheads="1"/>
          </p:cNvSpPr>
          <p:nvPr/>
        </p:nvSpPr>
        <p:spPr bwMode="auto">
          <a:xfrm>
            <a:off x="571472" y="1071545"/>
            <a:ext cx="8001028"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indent="146050" defTabSz="914400" eaLnBrk="0" hangingPunct="0">
              <a:tabLst>
                <a:tab pos="317500" algn="l"/>
              </a:tabLst>
            </a:pPr>
            <a:r>
              <a:rPr lang="ru-RU" sz="2000" dirty="0">
                <a:solidFill>
                  <a:srgbClr val="000099"/>
                </a:solidFill>
                <a:ea typeface="Times New Roman" pitchFamily="18" charset="0"/>
                <a:cs typeface="Arial" pitchFamily="34" charset="0"/>
              </a:rPr>
              <a:t> </a:t>
            </a:r>
            <a:r>
              <a:rPr lang="ru-RU" sz="1600" b="1" dirty="0">
                <a:solidFill>
                  <a:srgbClr val="000099"/>
                </a:solidFill>
                <a:ea typeface="Times New Roman" pitchFamily="18" charset="0"/>
                <a:cs typeface="Arial" pitchFamily="34" charset="0"/>
              </a:rPr>
              <a:t>Цели и задачи</a:t>
            </a:r>
            <a:endParaRPr lang="ru-RU" sz="1600" dirty="0">
              <a:solidFill>
                <a:srgbClr val="000099"/>
              </a:solidFill>
              <a:ea typeface="Times New Roman" pitchFamily="18" charset="0"/>
              <a:cs typeface="Arial" pitchFamily="34" charset="0"/>
            </a:endParaRPr>
          </a:p>
          <a:p>
            <a:pPr indent="146050" defTabSz="914400" eaLnBrk="0" hangingPunct="0">
              <a:buFont typeface="Wingdings" pitchFamily="2" charset="2"/>
              <a:buChar char="Ø"/>
              <a:tabLst>
                <a:tab pos="317500" algn="l"/>
              </a:tabLst>
            </a:pPr>
            <a:r>
              <a:rPr lang="ru-RU" sz="1600" dirty="0">
                <a:solidFill>
                  <a:srgbClr val="000099"/>
                </a:solidFill>
                <a:ea typeface="Times New Roman" pitchFamily="18" charset="0"/>
                <a:cs typeface="Arial" pitchFamily="34" charset="0"/>
              </a:rPr>
              <a:t>Развитие точных и дифференцированных движений кистей и пальцев рук.</a:t>
            </a:r>
          </a:p>
          <a:p>
            <a:pPr indent="146050" defTabSz="914400" eaLnBrk="0" hangingPunct="0">
              <a:buFont typeface="Wingdings" pitchFamily="2" charset="2"/>
              <a:buChar char="Ø"/>
              <a:tabLst>
                <a:tab pos="317500" algn="l"/>
              </a:tabLst>
            </a:pPr>
            <a:r>
              <a:rPr lang="ru-RU" sz="1600" dirty="0">
                <a:solidFill>
                  <a:srgbClr val="000099"/>
                </a:solidFill>
                <a:ea typeface="Times New Roman" pitchFamily="18" charset="0"/>
                <a:cs typeface="Arial" pitchFamily="34" charset="0"/>
              </a:rPr>
              <a:t>Развитие согласованных движений обеих рук</a:t>
            </a:r>
            <a:r>
              <a:rPr lang="ru-RU" sz="1600" dirty="0" smtClean="0">
                <a:solidFill>
                  <a:srgbClr val="000099"/>
                </a:solidFill>
                <a:ea typeface="Times New Roman" pitchFamily="18" charset="0"/>
                <a:cs typeface="Arial" pitchFamily="34" charset="0"/>
              </a:rPr>
              <a:t>.</a:t>
            </a:r>
          </a:p>
          <a:p>
            <a:pPr indent="146050" defTabSz="914400" eaLnBrk="0" hangingPunct="0">
              <a:buFont typeface="Wingdings" pitchFamily="2" charset="2"/>
              <a:buChar char="Ø"/>
              <a:tabLst>
                <a:tab pos="317500" algn="l"/>
              </a:tabLst>
            </a:pPr>
            <a:r>
              <a:rPr lang="ru-RU" sz="1600" dirty="0" smtClean="0">
                <a:solidFill>
                  <a:srgbClr val="000099"/>
                </a:solidFill>
                <a:ea typeface="Times New Roman" pitchFamily="18" charset="0"/>
                <a:cs typeface="Arial" pitchFamily="34" charset="0"/>
              </a:rPr>
              <a:t>Развитие речевых центров головного мозга.</a:t>
            </a:r>
            <a:r>
              <a:rPr lang="ru-RU" sz="1600" dirty="0">
                <a:solidFill>
                  <a:srgbClr val="000099"/>
                </a:solidFill>
                <a:ea typeface="Times New Roman" pitchFamily="18" charset="0"/>
                <a:cs typeface="Arial" pitchFamily="34" charset="0"/>
              </a:rPr>
              <a:t/>
            </a:r>
            <a:br>
              <a:rPr lang="ru-RU" sz="1600" dirty="0">
                <a:solidFill>
                  <a:srgbClr val="000099"/>
                </a:solidFill>
                <a:ea typeface="Times New Roman" pitchFamily="18" charset="0"/>
                <a:cs typeface="Arial" pitchFamily="34" charset="0"/>
              </a:rPr>
            </a:br>
            <a:r>
              <a:rPr lang="ru-RU" sz="1600" b="1" dirty="0">
                <a:solidFill>
                  <a:srgbClr val="000099"/>
                </a:solidFill>
                <a:ea typeface="Times New Roman" pitchFamily="18" charset="0"/>
                <a:cs typeface="Arial" pitchFamily="34" charset="0"/>
              </a:rPr>
              <a:t> </a:t>
            </a:r>
            <a:endParaRPr lang="ru-RU" sz="1600" dirty="0">
              <a:solidFill>
                <a:srgbClr val="000099"/>
              </a:solidFill>
              <a:ea typeface="Times New Roman" pitchFamily="18" charset="0"/>
              <a:cs typeface="Arial" pitchFamily="34" charset="0"/>
            </a:endParaRPr>
          </a:p>
          <a:p>
            <a:pPr indent="146050" defTabSz="914400" eaLnBrk="0" hangingPunct="0">
              <a:tabLst>
                <a:tab pos="317500" algn="l"/>
              </a:tabLst>
            </a:pPr>
            <a:r>
              <a:rPr lang="ru-RU" sz="1600" b="1" dirty="0">
                <a:solidFill>
                  <a:srgbClr val="000099"/>
                </a:solidFill>
                <a:ea typeface="Times New Roman" pitchFamily="18" charset="0"/>
                <a:cs typeface="Arial" pitchFamily="34" charset="0"/>
              </a:rPr>
              <a:t>  Методы обучения</a:t>
            </a:r>
            <a:endParaRPr lang="ru-RU" sz="1600" dirty="0">
              <a:solidFill>
                <a:srgbClr val="000099"/>
              </a:solidFill>
              <a:ea typeface="Times New Roman" pitchFamily="18" charset="0"/>
              <a:cs typeface="Arial" pitchFamily="34" charset="0"/>
            </a:endParaRPr>
          </a:p>
          <a:p>
            <a:pPr indent="146050" defTabSz="914400" eaLnBrk="0" hangingPunct="0">
              <a:buFont typeface="Wingdings" pitchFamily="2" charset="2"/>
              <a:buChar char="Ø"/>
              <a:tabLst>
                <a:tab pos="317500" algn="l"/>
              </a:tabLst>
            </a:pPr>
            <a:r>
              <a:rPr lang="ru-RU" sz="1600" dirty="0">
                <a:solidFill>
                  <a:srgbClr val="000099"/>
                </a:solidFill>
                <a:ea typeface="Times New Roman" pitchFamily="18" charset="0"/>
                <a:cs typeface="Arial" pitchFamily="34" charset="0"/>
              </a:rPr>
              <a:t>  Показ действий.</a:t>
            </a:r>
          </a:p>
          <a:p>
            <a:pPr indent="146050" defTabSz="914400" eaLnBrk="0" hangingPunct="0">
              <a:buFont typeface="Wingdings" pitchFamily="2" charset="2"/>
              <a:buChar char="Ø"/>
              <a:tabLst>
                <a:tab pos="317500" algn="l"/>
              </a:tabLst>
            </a:pPr>
            <a:r>
              <a:rPr lang="ru-RU" sz="1600" dirty="0">
                <a:solidFill>
                  <a:srgbClr val="000099"/>
                </a:solidFill>
                <a:ea typeface="Times New Roman" pitchFamily="18" charset="0"/>
                <a:cs typeface="Arial" pitchFamily="34" charset="0"/>
              </a:rPr>
              <a:t>  Действие руками ребенка. </a:t>
            </a:r>
          </a:p>
          <a:p>
            <a:pPr indent="146050" defTabSz="914400" eaLnBrk="0" hangingPunct="0">
              <a:tabLst>
                <a:tab pos="317500" algn="l"/>
              </a:tabLst>
            </a:pPr>
            <a:r>
              <a:rPr lang="ru-RU" sz="1600" b="1" dirty="0">
                <a:solidFill>
                  <a:srgbClr val="000099"/>
                </a:solidFill>
                <a:ea typeface="Times New Roman" pitchFamily="18" charset="0"/>
                <a:cs typeface="Arial" pitchFamily="34" charset="0"/>
              </a:rPr>
              <a:t> </a:t>
            </a:r>
            <a:endParaRPr lang="ru-RU" sz="1600" dirty="0">
              <a:solidFill>
                <a:srgbClr val="000099"/>
              </a:solidFill>
              <a:ea typeface="Times New Roman" pitchFamily="18" charset="0"/>
              <a:cs typeface="Arial" pitchFamily="34" charset="0"/>
            </a:endParaRPr>
          </a:p>
          <a:p>
            <a:pPr indent="146050" defTabSz="914400" eaLnBrk="0" hangingPunct="0">
              <a:tabLst>
                <a:tab pos="317500" algn="l"/>
              </a:tabLst>
            </a:pPr>
            <a:r>
              <a:rPr lang="ru-RU" sz="1200" b="1" dirty="0" smtClean="0">
                <a:solidFill>
                  <a:srgbClr val="000099"/>
                </a:solidFill>
                <a:ea typeface="Times New Roman" pitchFamily="18" charset="0"/>
                <a:cs typeface="Arial" pitchFamily="34" charset="0"/>
              </a:rPr>
              <a:t> </a:t>
            </a:r>
            <a:endParaRPr lang="ru-RU" sz="1200" dirty="0">
              <a:latin typeface="Cambria" pitchFamily="18" charset="0"/>
              <a:ea typeface="Times New Roman" pitchFamily="18" charset="0"/>
              <a:cs typeface="Arial" pitchFamily="34" charset="0"/>
            </a:endParaRPr>
          </a:p>
        </p:txBody>
      </p:sp>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57620" y="2341546"/>
            <a:ext cx="4890987" cy="365922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Horizontal)">
                                      <p:cBhvr>
                                        <p:cTn id="7" dur="500"/>
                                        <p:tgtEl>
                                          <p:spTgt spid="1638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arn(inHorizontal)">
                                      <p:cBhvr>
                                        <p:cTn id="10"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lgn="ctr" eaLnBrk="1" hangingPunct="1"/>
            <a:r>
              <a:rPr lang="ru-RU" sz="7200" smtClean="0">
                <a:solidFill>
                  <a:srgbClr val="C00000"/>
                </a:solidFill>
              </a:rPr>
              <a:t>Рисование</a:t>
            </a:r>
          </a:p>
        </p:txBody>
      </p:sp>
      <p:sp>
        <p:nvSpPr>
          <p:cNvPr id="17411" name="Прямоугольник 2"/>
          <p:cNvSpPr>
            <a:spLocks noChangeArrowheads="1"/>
          </p:cNvSpPr>
          <p:nvPr/>
        </p:nvSpPr>
        <p:spPr bwMode="auto">
          <a:xfrm>
            <a:off x="785814" y="1428752"/>
            <a:ext cx="4290242"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ru-RU" dirty="0">
                <a:solidFill>
                  <a:srgbClr val="000066"/>
                </a:solidFill>
                <a:latin typeface="Cambria" pitchFamily="18" charset="0"/>
              </a:rPr>
              <a:t>Рисование – занятие, любимое всеми детьми и очень полезное. И не обязательно рисовать только карандашом или кистью на бумаге или картоне. Можно рисовать на снегу и песке, на запотевшем окне и асфальте. Полезно рисовать пальцем, ладонью, палочкой, делать отпечатки кусочком ваты, скомканной бумаги. </a:t>
            </a:r>
            <a:endParaRPr lang="ru-RU" dirty="0">
              <a:latin typeface="Cambria" pitchFamily="18" charset="0"/>
            </a:endParaRPr>
          </a:p>
        </p:txBody>
      </p:sp>
      <p:pic>
        <p:nvPicPr>
          <p:cNvPr id="17412" name="Picture 4"/>
          <p:cNvPicPr>
            <a:picLocks noChangeAspect="1" noChangeArrowheads="1"/>
          </p:cNvPicPr>
          <p:nvPr/>
        </p:nvPicPr>
        <p:blipFill>
          <a:blip r:embed="rId2" cstate="email"/>
          <a:srcRect/>
          <a:stretch>
            <a:fillRect/>
          </a:stretch>
        </p:blipFill>
        <p:spPr bwMode="auto">
          <a:xfrm>
            <a:off x="1691680" y="4350916"/>
            <a:ext cx="2767248" cy="2234089"/>
          </a:xfrm>
          <a:prstGeom prst="rect">
            <a:avLst/>
          </a:prstGeom>
          <a:ln>
            <a:noFill/>
          </a:ln>
          <a:effectLst>
            <a:softEdge rad="112500"/>
          </a:effectLst>
        </p:spPr>
      </p:pic>
      <p:pic>
        <p:nvPicPr>
          <p:cNvPr id="17413" name="Picture 5"/>
          <p:cNvPicPr>
            <a:picLocks noChangeAspect="1" noChangeArrowheads="1"/>
          </p:cNvPicPr>
          <p:nvPr/>
        </p:nvPicPr>
        <p:blipFill>
          <a:blip r:embed="rId3" cstate="email"/>
          <a:srcRect/>
          <a:stretch>
            <a:fillRect/>
          </a:stretch>
        </p:blipFill>
        <p:spPr bwMode="auto">
          <a:xfrm>
            <a:off x="5436097" y="1268760"/>
            <a:ext cx="3247751" cy="2163729"/>
          </a:xfrm>
          <a:prstGeom prst="rect">
            <a:avLst/>
          </a:prstGeom>
          <a:ln>
            <a:noFill/>
          </a:ln>
          <a:effectLst>
            <a:softEdge rad="112500"/>
          </a:effectLst>
        </p:spPr>
      </p:pic>
      <p:pic>
        <p:nvPicPr>
          <p:cNvPr id="6146"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724128" y="4183190"/>
            <a:ext cx="2824132" cy="212263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Horizontal)">
                                      <p:cBhvr>
                                        <p:cTn id="7" dur="500"/>
                                        <p:tgtEl>
                                          <p:spTgt spid="17410"/>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 calcmode="lin" valueType="num">
                                      <p:cBhvr>
                                        <p:cTn id="10" dur="1000" fill="hold"/>
                                        <p:tgtEl>
                                          <p:spTgt spid="17411"/>
                                        </p:tgtEl>
                                        <p:attrNameLst>
                                          <p:attrName>ppt_w</p:attrName>
                                        </p:attrNameLst>
                                      </p:cBhvr>
                                      <p:tavLst>
                                        <p:tav tm="0">
                                          <p:val>
                                            <p:strVal val="#ppt_w*0.70"/>
                                          </p:val>
                                        </p:tav>
                                        <p:tav tm="100000">
                                          <p:val>
                                            <p:strVal val="#ppt_w"/>
                                          </p:val>
                                        </p:tav>
                                      </p:tavLst>
                                    </p:anim>
                                    <p:anim calcmode="lin" valueType="num">
                                      <p:cBhvr>
                                        <p:cTn id="11" dur="1000" fill="hold"/>
                                        <p:tgtEl>
                                          <p:spTgt spid="17411"/>
                                        </p:tgtEl>
                                        <p:attrNameLst>
                                          <p:attrName>ppt_h</p:attrName>
                                        </p:attrNameLst>
                                      </p:cBhvr>
                                      <p:tavLst>
                                        <p:tav tm="0">
                                          <p:val>
                                            <p:strVal val="#ppt_h"/>
                                          </p:val>
                                        </p:tav>
                                        <p:tav tm="100000">
                                          <p:val>
                                            <p:strVal val="#ppt_h"/>
                                          </p:val>
                                        </p:tav>
                                      </p:tavLst>
                                    </p:anim>
                                    <p:animEffect transition="in" filter="fade">
                                      <p:cBhvr>
                                        <p:cTn id="12" dur="1000"/>
                                        <p:tgtEl>
                                          <p:spTgt spid="17411"/>
                                        </p:tgtEl>
                                      </p:cBhvr>
                                    </p:animEffect>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17412"/>
                                        </p:tgtEl>
                                        <p:attrNameLst>
                                          <p:attrName>style.visibility</p:attrName>
                                        </p:attrNameLst>
                                      </p:cBhvr>
                                      <p:to>
                                        <p:strVal val="visible"/>
                                      </p:to>
                                    </p:set>
                                    <p:anim calcmode="lin" valueType="num">
                                      <p:cBhvr additive="base">
                                        <p:cTn id="16" dur="500" fill="hold"/>
                                        <p:tgtEl>
                                          <p:spTgt spid="17412"/>
                                        </p:tgtEl>
                                        <p:attrNameLst>
                                          <p:attrName>ppt_x</p:attrName>
                                        </p:attrNameLst>
                                      </p:cBhvr>
                                      <p:tavLst>
                                        <p:tav tm="0">
                                          <p:val>
                                            <p:strVal val="#ppt_x"/>
                                          </p:val>
                                        </p:tav>
                                        <p:tav tm="100000">
                                          <p:val>
                                            <p:strVal val="#ppt_x"/>
                                          </p:val>
                                        </p:tav>
                                      </p:tavLst>
                                    </p:anim>
                                    <p:anim calcmode="lin" valueType="num">
                                      <p:cBhvr additive="base">
                                        <p:cTn id="17" dur="500" fill="hold"/>
                                        <p:tgtEl>
                                          <p:spTgt spid="17412"/>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0" presetClass="entr" presetSubtype="0" fill="hold" nodeType="after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wedge">
                                      <p:cBhvr>
                                        <p:cTn id="21"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643438" y="285750"/>
            <a:ext cx="4043362" cy="1000125"/>
          </a:xfrm>
        </p:spPr>
        <p:txBody>
          <a:bodyPr/>
          <a:lstStyle/>
          <a:p>
            <a:pPr algn="ctr" eaLnBrk="1" hangingPunct="1"/>
            <a:r>
              <a:rPr lang="ru-RU" sz="3600" smtClean="0">
                <a:solidFill>
                  <a:srgbClr val="C00000"/>
                </a:solidFill>
              </a:rPr>
              <a:t>Нетрадиционное рисование</a:t>
            </a:r>
          </a:p>
        </p:txBody>
      </p:sp>
      <p:pic>
        <p:nvPicPr>
          <p:cNvPr id="35844" name="Picture 4"/>
          <p:cNvPicPr>
            <a:picLocks noGrp="1" noChangeAspect="1" noChangeArrowheads="1"/>
          </p:cNvPicPr>
          <p:nvPr>
            <p:ph sz="quarter" idx="4294967295"/>
          </p:nvPr>
        </p:nvPicPr>
        <p:blipFill>
          <a:blip r:embed="rId2" cstate="email"/>
          <a:srcRect/>
          <a:stretch>
            <a:fillRect/>
          </a:stretch>
        </p:blipFill>
        <p:spPr>
          <a:xfrm>
            <a:off x="642910" y="928670"/>
            <a:ext cx="3748088" cy="2500313"/>
          </a:xfrm>
          <a:prstGeom prst="rect">
            <a:avLst/>
          </a:prstGeom>
          <a:ln>
            <a:noFill/>
          </a:ln>
          <a:effectLst>
            <a:softEdge rad="112500"/>
          </a:effectLst>
        </p:spPr>
      </p:pic>
      <p:pic>
        <p:nvPicPr>
          <p:cNvPr id="35847" name="Picture 7"/>
          <p:cNvPicPr>
            <a:picLocks noChangeAspect="1" noChangeArrowheads="1"/>
          </p:cNvPicPr>
          <p:nvPr/>
        </p:nvPicPr>
        <p:blipFill>
          <a:blip r:embed="rId3" cstate="email"/>
          <a:srcRect/>
          <a:stretch>
            <a:fillRect/>
          </a:stretch>
        </p:blipFill>
        <p:spPr bwMode="auto">
          <a:xfrm>
            <a:off x="4786314" y="3714752"/>
            <a:ext cx="3873527" cy="2581458"/>
          </a:xfrm>
          <a:prstGeom prst="rect">
            <a:avLst/>
          </a:prstGeom>
          <a:ln>
            <a:noFill/>
          </a:ln>
          <a:effectLst>
            <a:softEdge rad="112500"/>
          </a:effectLst>
        </p:spPr>
      </p:pic>
      <p:sp>
        <p:nvSpPr>
          <p:cNvPr id="13" name="Выноска-облако 12"/>
          <p:cNvSpPr/>
          <p:nvPr/>
        </p:nvSpPr>
        <p:spPr>
          <a:xfrm rot="19594981">
            <a:off x="5200650" y="1670050"/>
            <a:ext cx="1857375" cy="1541463"/>
          </a:xfrm>
          <a:prstGeom prst="cloudCallout">
            <a:avLst>
              <a:gd name="adj1" fmla="val -11956"/>
              <a:gd name="adj2" fmla="val 1271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Вау!!!!!!</a:t>
            </a:r>
          </a:p>
        </p:txBody>
      </p:sp>
      <p:pic>
        <p:nvPicPr>
          <p:cNvPr id="7170"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79512" y="3861048"/>
            <a:ext cx="4535172" cy="216024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nodeType="afterGroup">
                            <p:stCondLst>
                              <p:cond delay="1000"/>
                            </p:stCondLst>
                            <p:childTnLst>
                              <p:par>
                                <p:cTn id="11" presetID="8" presetClass="entr" presetSubtype="16" fill="hold" nodeType="after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diamond(in)">
                                      <p:cBhvr>
                                        <p:cTn id="13" dur="2000"/>
                                        <p:tgtEl>
                                          <p:spTgt spid="35844"/>
                                        </p:tgtEl>
                                      </p:cBhvr>
                                    </p:animEffect>
                                  </p:childTnLst>
                                </p:cTn>
                              </p:par>
                            </p:childTnLst>
                          </p:cTn>
                        </p:par>
                        <p:par>
                          <p:cTn id="14" fill="hold" nodeType="afterGroup">
                            <p:stCondLst>
                              <p:cond delay="3000"/>
                            </p:stCondLst>
                            <p:childTnLst>
                              <p:par>
                                <p:cTn id="15" presetID="8" presetClass="entr" presetSubtype="16" fill="hold" nodeType="after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diamond(in)">
                                      <p:cBhvr>
                                        <p:cTn id="17" dur="2000"/>
                                        <p:tgtEl>
                                          <p:spTgt spid="35847"/>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714375" y="285750"/>
            <a:ext cx="7772400" cy="1500188"/>
          </a:xfrm>
        </p:spPr>
        <p:txBody>
          <a:bodyPr/>
          <a:lstStyle/>
          <a:p>
            <a:pPr algn="ctr" eaLnBrk="1" hangingPunct="1"/>
            <a:r>
              <a:rPr lang="ru-RU" smtClean="0">
                <a:solidFill>
                  <a:srgbClr val="C00000"/>
                </a:solidFill>
              </a:rPr>
              <a:t> подготовка руки к письму</a:t>
            </a:r>
            <a:r>
              <a:rPr lang="ru-RU" sz="2000" smtClean="0">
                <a:solidFill>
                  <a:srgbClr val="C00000"/>
                </a:solidFill>
              </a:rPr>
              <a:t> </a:t>
            </a:r>
            <a:br>
              <a:rPr lang="ru-RU" sz="2000" smtClean="0">
                <a:solidFill>
                  <a:srgbClr val="C00000"/>
                </a:solidFill>
              </a:rPr>
            </a:br>
            <a:r>
              <a:rPr lang="ru-RU" sz="2000" smtClean="0">
                <a:solidFill>
                  <a:srgbClr val="C00000"/>
                </a:solidFill>
              </a:rPr>
              <a:t>для развития графического навыка следует использовать: </a:t>
            </a:r>
            <a:br>
              <a:rPr lang="ru-RU" sz="2000" smtClean="0">
                <a:solidFill>
                  <a:srgbClr val="C00000"/>
                </a:solidFill>
              </a:rPr>
            </a:br>
            <a:endParaRPr lang="ru-RU" sz="2000" smtClean="0">
              <a:solidFill>
                <a:srgbClr val="C00000"/>
              </a:solidFill>
            </a:endParaRPr>
          </a:p>
        </p:txBody>
      </p:sp>
      <p:sp>
        <p:nvSpPr>
          <p:cNvPr id="3" name="Волна 2"/>
          <p:cNvSpPr/>
          <p:nvPr/>
        </p:nvSpPr>
        <p:spPr>
          <a:xfrm>
            <a:off x="2714612" y="1571612"/>
            <a:ext cx="3643338" cy="1128714"/>
          </a:xfrm>
          <a:prstGeom prst="wave">
            <a:avLst>
              <a:gd name="adj1" fmla="val 12500"/>
              <a:gd name="adj2" fmla="val -597"/>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290" fontAlgn="auto">
              <a:spcBef>
                <a:spcPts val="0"/>
              </a:spcBef>
              <a:spcAft>
                <a:spcPts val="0"/>
              </a:spcAft>
              <a:defRPr/>
            </a:pP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Графический диктант</a:t>
            </a:r>
          </a:p>
        </p:txBody>
      </p:sp>
      <p:sp>
        <p:nvSpPr>
          <p:cNvPr id="4" name="Волна 3"/>
          <p:cNvSpPr/>
          <p:nvPr/>
        </p:nvSpPr>
        <p:spPr>
          <a:xfrm>
            <a:off x="4857752" y="4786322"/>
            <a:ext cx="3857652" cy="1414466"/>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290" fontAlgn="auto">
              <a:spcBef>
                <a:spcPts val="0"/>
              </a:spcBef>
              <a:spcAft>
                <a:spcPts val="0"/>
              </a:spcAft>
              <a:defRPr/>
            </a:pP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Рисование линий:  по точкам, контурам, клеточкам</a:t>
            </a:r>
          </a:p>
        </p:txBody>
      </p:sp>
      <p:sp>
        <p:nvSpPr>
          <p:cNvPr id="5" name="Волна 4"/>
          <p:cNvSpPr/>
          <p:nvPr/>
        </p:nvSpPr>
        <p:spPr>
          <a:xfrm>
            <a:off x="571472" y="4643446"/>
            <a:ext cx="3500462" cy="1414466"/>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290" fontAlgn="auto">
              <a:spcBef>
                <a:spcPts val="0"/>
              </a:spcBef>
              <a:spcAft>
                <a:spcPts val="0"/>
              </a:spcAft>
              <a:defRPr/>
            </a:pP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Рисование линий: прямые и фигурные дорожки</a:t>
            </a:r>
          </a:p>
        </p:txBody>
      </p:sp>
      <p:sp>
        <p:nvSpPr>
          <p:cNvPr id="6" name="Волна 5"/>
          <p:cNvSpPr/>
          <p:nvPr/>
        </p:nvSpPr>
        <p:spPr>
          <a:xfrm>
            <a:off x="4929190" y="2857496"/>
            <a:ext cx="3500462" cy="1200152"/>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290" fontAlgn="auto">
              <a:spcBef>
                <a:spcPts val="0"/>
              </a:spcBef>
              <a:spcAft>
                <a:spcPts val="0"/>
              </a:spcAft>
              <a:defRPr/>
            </a:pP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Копирование узоров</a:t>
            </a:r>
          </a:p>
        </p:txBody>
      </p:sp>
      <p:sp>
        <p:nvSpPr>
          <p:cNvPr id="7" name="Волна 6"/>
          <p:cNvSpPr/>
          <p:nvPr/>
        </p:nvSpPr>
        <p:spPr>
          <a:xfrm>
            <a:off x="571472" y="2786058"/>
            <a:ext cx="3429024" cy="1128714"/>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290" fontAlgn="auto">
              <a:spcBef>
                <a:spcPts val="0"/>
              </a:spcBef>
              <a:spcAft>
                <a:spcPts val="0"/>
              </a:spcAft>
              <a:defRPr/>
            </a:pPr>
            <a:r>
              <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Силуэтные штриховки</a:t>
            </a:r>
          </a:p>
        </p:txBody>
      </p:sp>
      <p:sp>
        <p:nvSpPr>
          <p:cNvPr id="9" name="24-конечная звезда 8"/>
          <p:cNvSpPr/>
          <p:nvPr/>
        </p:nvSpPr>
        <p:spPr>
          <a:xfrm>
            <a:off x="7858125" y="285750"/>
            <a:ext cx="914400" cy="9144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endParaRPr lang="ru-RU"/>
          </a:p>
        </p:txBody>
      </p:sp>
      <p:sp>
        <p:nvSpPr>
          <p:cNvPr id="10" name="32-конечная звезда 9"/>
          <p:cNvSpPr/>
          <p:nvPr/>
        </p:nvSpPr>
        <p:spPr>
          <a:xfrm>
            <a:off x="357188" y="285750"/>
            <a:ext cx="914400"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8434"/>
                                        </p:tgtEl>
                                        <p:attrNameLst>
                                          <p:attrName>style.visibility</p:attrName>
                                        </p:attrNameLst>
                                      </p:cBhvr>
                                      <p:to>
                                        <p:strVal val="visible"/>
                                      </p:to>
                                    </p:set>
                                    <p:anim calcmode="lin" valueType="num">
                                      <p:cBhvr>
                                        <p:cTn id="15" dur="1000" fill="hold"/>
                                        <p:tgtEl>
                                          <p:spTgt spid="18434"/>
                                        </p:tgtEl>
                                        <p:attrNameLst>
                                          <p:attrName>ppt_w</p:attrName>
                                        </p:attrNameLst>
                                      </p:cBhvr>
                                      <p:tavLst>
                                        <p:tav tm="0">
                                          <p:val>
                                            <p:strVal val="#ppt_w*0.70"/>
                                          </p:val>
                                        </p:tav>
                                        <p:tav tm="100000">
                                          <p:val>
                                            <p:strVal val="#ppt_w"/>
                                          </p:val>
                                        </p:tav>
                                      </p:tavLst>
                                    </p:anim>
                                    <p:anim calcmode="lin" valueType="num">
                                      <p:cBhvr>
                                        <p:cTn id="16" dur="1000" fill="hold"/>
                                        <p:tgtEl>
                                          <p:spTgt spid="18434"/>
                                        </p:tgtEl>
                                        <p:attrNameLst>
                                          <p:attrName>ppt_h</p:attrName>
                                        </p:attrNameLst>
                                      </p:cBhvr>
                                      <p:tavLst>
                                        <p:tav tm="0">
                                          <p:val>
                                            <p:strVal val="#ppt_h"/>
                                          </p:val>
                                        </p:tav>
                                        <p:tav tm="100000">
                                          <p:val>
                                            <p:strVal val="#ppt_h"/>
                                          </p:val>
                                        </p:tav>
                                      </p:tavLst>
                                    </p:anim>
                                    <p:animEffect transition="in" filter="fade">
                                      <p:cBhvr>
                                        <p:cTn id="17" dur="1000"/>
                                        <p:tgtEl>
                                          <p:spTgt spid="18434"/>
                                        </p:tgtEl>
                                      </p:cBhvr>
                                    </p:animEffect>
                                  </p:childTnLst>
                                </p:cTn>
                              </p:par>
                            </p:childTnLst>
                          </p:cTn>
                        </p:par>
                        <p:par>
                          <p:cTn id="18" fill="hold" nodeType="afterGroup">
                            <p:stCondLst>
                              <p:cond delay="1000"/>
                            </p:stCondLst>
                            <p:childTnLst>
                              <p:par>
                                <p:cTn id="19" presetID="2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5"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0" dur="1000" fill="hold"/>
                                        <p:tgtEl>
                                          <p:spTgt spid="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5"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72" dur="1000" fill="hold"/>
                                        <p:tgtEl>
                                          <p:spTgt spid="4"/>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облако 5"/>
          <p:cNvSpPr/>
          <p:nvPr/>
        </p:nvSpPr>
        <p:spPr>
          <a:xfrm rot="1313257">
            <a:off x="3187700" y="3208338"/>
            <a:ext cx="1757363" cy="1343025"/>
          </a:xfrm>
          <a:prstGeom prst="cloudCallout">
            <a:avLst>
              <a:gd name="adj1" fmla="val -75595"/>
              <a:gd name="adj2" fmla="val 589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r>
              <a:rPr lang="ru-RU" sz="1200" dirty="0"/>
              <a:t>Как  мне нравиться работать в прописях</a:t>
            </a:r>
          </a:p>
        </p:txBody>
      </p:sp>
      <p:sp>
        <p:nvSpPr>
          <p:cNvPr id="7" name="Выноска-облако 6"/>
          <p:cNvSpPr/>
          <p:nvPr/>
        </p:nvSpPr>
        <p:spPr>
          <a:xfrm>
            <a:off x="7215188" y="1428750"/>
            <a:ext cx="1571625" cy="1684338"/>
          </a:xfrm>
          <a:prstGeom prst="cloudCallout">
            <a:avLst>
              <a:gd name="adj1" fmla="val -47479"/>
              <a:gd name="adj2" fmla="val 941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r>
              <a:rPr lang="ru-RU" dirty="0"/>
              <a:t>И мне тоже!</a:t>
            </a:r>
          </a:p>
        </p:txBody>
      </p:sp>
      <p:sp>
        <p:nvSpPr>
          <p:cNvPr id="9" name="Выноска-облако 8"/>
          <p:cNvSpPr/>
          <p:nvPr/>
        </p:nvSpPr>
        <p:spPr>
          <a:xfrm rot="9601796" flipH="1" flipV="1">
            <a:off x="225552" y="366620"/>
            <a:ext cx="1889125" cy="1512888"/>
          </a:xfrm>
          <a:prstGeom prst="cloudCallout">
            <a:avLst>
              <a:gd name="adj1" fmla="val 105124"/>
              <a:gd name="adj2" fmla="val 662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r>
              <a:rPr lang="ru-RU" sz="1400" dirty="0" smtClean="0"/>
              <a:t>Люблю рисовать по точкам</a:t>
            </a:r>
            <a:endParaRPr lang="ru-RU" sz="1400" dirty="0"/>
          </a:p>
        </p:txBody>
      </p:sp>
      <p:pic>
        <p:nvPicPr>
          <p:cNvPr id="819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28043" y="3717032"/>
            <a:ext cx="3826643" cy="286998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0184" y="3717031"/>
            <a:ext cx="3055672" cy="286998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123728" y="355098"/>
            <a:ext cx="3240360" cy="243080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49818" y="355098"/>
            <a:ext cx="3183885" cy="369332"/>
          </a:xfrm>
          <a:prstGeom prst="rect">
            <a:avLst/>
          </a:prstGeom>
          <a:noFill/>
        </p:spPr>
        <p:txBody>
          <a:bodyPr wrap="none" rtlCol="0">
            <a:spAutoFit/>
          </a:bodyPr>
          <a:lstStyle/>
          <a:p>
            <a:r>
              <a:rPr lang="ru-RU" b="1" dirty="0" smtClean="0">
                <a:solidFill>
                  <a:srgbClr val="FF0000"/>
                </a:solidFill>
              </a:rPr>
              <a:t>Подготовка руки к письму</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57188" y="4071938"/>
            <a:ext cx="4214812" cy="2119312"/>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email"/>
          <a:srcRect/>
          <a:stretch>
            <a:fillRect/>
          </a:stretch>
        </p:blipFill>
        <p:spPr bwMode="auto">
          <a:xfrm>
            <a:off x="5000625" y="1000125"/>
            <a:ext cx="3714750" cy="5411788"/>
          </a:xfrm>
          <a:prstGeom prst="rect">
            <a:avLst/>
          </a:prstGeom>
          <a:ln>
            <a:noFill/>
          </a:ln>
          <a:effectLst>
            <a:outerShdw blurRad="292100" dist="139700" dir="2700000" algn="tl" rotWithShape="0">
              <a:srgbClr val="333333">
                <a:alpha val="65000"/>
              </a:srgbClr>
            </a:outerShdw>
          </a:effectLst>
        </p:spPr>
      </p:pic>
      <p:pic>
        <p:nvPicPr>
          <p:cNvPr id="80" name="Picture 3" descr="D:\MD\Мои рисунки\N449911ACD61D.jpg"/>
          <p:cNvPicPr>
            <a:picLocks noChangeAspect="1" noChangeArrowheads="1"/>
          </p:cNvPicPr>
          <p:nvPr/>
        </p:nvPicPr>
        <p:blipFill>
          <a:blip r:embed="rId4" cstate="email"/>
          <a:srcRect/>
          <a:stretch>
            <a:fillRect/>
          </a:stretch>
        </p:blipFill>
        <p:spPr bwMode="auto">
          <a:xfrm>
            <a:off x="928688" y="500063"/>
            <a:ext cx="3040062" cy="3429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5000625" y="500063"/>
            <a:ext cx="3183885" cy="369332"/>
          </a:xfrm>
          <a:prstGeom prst="rect">
            <a:avLst/>
          </a:prstGeom>
          <a:noFill/>
        </p:spPr>
        <p:txBody>
          <a:bodyPr wrap="none" rtlCol="0">
            <a:spAutoFit/>
          </a:bodyPr>
          <a:lstStyle/>
          <a:p>
            <a:r>
              <a:rPr lang="ru-RU" b="1" dirty="0" smtClean="0">
                <a:solidFill>
                  <a:srgbClr val="FF0000"/>
                </a:solidFill>
              </a:rPr>
              <a:t>Подготовка руки к письму</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2000" fill="hold"/>
                                        <p:tgtEl>
                                          <p:spTgt spid="80"/>
                                        </p:tgtEl>
                                        <p:attrNameLst>
                                          <p:attrName>ppt_x</p:attrName>
                                        </p:attrNameLst>
                                      </p:cBhvr>
                                      <p:tavLst>
                                        <p:tav tm="0">
                                          <p:val>
                                            <p:strVal val="#ppt_x"/>
                                          </p:val>
                                        </p:tav>
                                        <p:tav tm="100000">
                                          <p:val>
                                            <p:strVal val="#ppt_x"/>
                                          </p:val>
                                        </p:tav>
                                      </p:tavLst>
                                    </p:anim>
                                    <p:anim calcmode="lin" valueType="num">
                                      <p:cBhvr additive="base">
                                        <p:cTn id="8" dur="2000" fill="hold"/>
                                        <p:tgtEl>
                                          <p:spTgt spid="8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фото      психолога и логопеда\P115078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0731" y="1857364"/>
            <a:ext cx="3524275" cy="264320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27976" y="1772816"/>
            <a:ext cx="3935706" cy="2944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85786" y="5214950"/>
            <a:ext cx="2534989" cy="369332"/>
          </a:xfrm>
          <a:prstGeom prst="rect">
            <a:avLst/>
          </a:prstGeom>
          <a:noFill/>
        </p:spPr>
        <p:txBody>
          <a:bodyPr wrap="square" rtlCol="0">
            <a:spAutoFit/>
          </a:bodyPr>
          <a:lstStyle/>
          <a:p>
            <a:r>
              <a:rPr lang="ru-RU" dirty="0" smtClean="0"/>
              <a:t>Рисунки по клеточкам</a:t>
            </a:r>
            <a:endParaRPr lang="ru-RU" dirty="0"/>
          </a:p>
        </p:txBody>
      </p:sp>
      <p:sp>
        <p:nvSpPr>
          <p:cNvPr id="11" name="TextBox 10"/>
          <p:cNvSpPr txBox="1"/>
          <p:nvPr/>
        </p:nvSpPr>
        <p:spPr>
          <a:xfrm>
            <a:off x="5617149" y="5147900"/>
            <a:ext cx="1835171" cy="369332"/>
          </a:xfrm>
          <a:prstGeom prst="rect">
            <a:avLst/>
          </a:prstGeom>
          <a:noFill/>
        </p:spPr>
        <p:txBody>
          <a:bodyPr wrap="square" rtlCol="0">
            <a:spAutoFit/>
          </a:bodyPr>
          <a:lstStyle/>
          <a:p>
            <a:pPr algn="ctr"/>
            <a:r>
              <a:rPr lang="ru-RU" dirty="0"/>
              <a:t>Ш</a:t>
            </a:r>
            <a:r>
              <a:rPr lang="ru-RU" dirty="0" smtClean="0"/>
              <a:t>триховка</a:t>
            </a:r>
            <a:endParaRPr lang="ru-RU" dirty="0"/>
          </a:p>
        </p:txBody>
      </p:sp>
      <p:sp>
        <p:nvSpPr>
          <p:cNvPr id="12" name="TextBox 11"/>
          <p:cNvSpPr txBox="1"/>
          <p:nvPr/>
        </p:nvSpPr>
        <p:spPr>
          <a:xfrm>
            <a:off x="2714612" y="500042"/>
            <a:ext cx="3183885" cy="369332"/>
          </a:xfrm>
          <a:prstGeom prst="rect">
            <a:avLst/>
          </a:prstGeom>
          <a:noFill/>
        </p:spPr>
        <p:txBody>
          <a:bodyPr wrap="none" rtlCol="0">
            <a:spAutoFit/>
          </a:bodyPr>
          <a:lstStyle/>
          <a:p>
            <a:r>
              <a:rPr lang="ru-RU" b="1" dirty="0" smtClean="0">
                <a:solidFill>
                  <a:srgbClr val="FF0000"/>
                </a:solidFill>
              </a:rPr>
              <a:t>Подготовка руки к письму</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857250" y="860818"/>
            <a:ext cx="7387158"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defTabSz="914400"/>
            <a:r>
              <a:rPr lang="ru-RU" sz="1400" dirty="0">
                <a:solidFill>
                  <a:srgbClr val="0070C0"/>
                </a:solidFill>
                <a:latin typeface="Times New Roman" pitchFamily="18" charset="0"/>
                <a:cs typeface="Times New Roman" pitchFamily="18" charset="0"/>
              </a:rPr>
              <a:t> Уровень развития мелкой моторики пальцев рук- один из важнейших показателей готовности ребенка к обучению в школе. Дети с развитой мелкой моторикой имеют хорошую память, внимание, развитое логическое мышление. В школе, на первом этапе обучения, многие дети, как правило, испытывают затруднения с письмом: быстро устает рука, теряется рабочая строка, дети неправильно держат ручку, линии оказываются «дрожащими», нажим неравномерный, буквы получаются разного размера, расстояние между буквами не выдерживается, дети не ориентируются на листе бумаги, не укладываются в общий темп работы. Недостаточное развитие мелкой моторики, зрительного восприятия может привести к возникновению у ребенка негативного отношения к письму. Поэтому необходимо уже в дошкольном возрасте развивать механизмы, необходимые для успешного овладения письмом, создать навыки ручной умелости.    </a:t>
            </a:r>
          </a:p>
          <a:p>
            <a:pPr algn="just" defTabSz="914400"/>
            <a:r>
              <a:rPr lang="ru-RU" sz="1400" dirty="0" smtClean="0">
                <a:solidFill>
                  <a:srgbClr val="0070C0"/>
                </a:solidFill>
                <a:latin typeface="Times New Roman" pitchFamily="18" charset="0"/>
                <a:ea typeface="Times New Roman" pitchFamily="18" charset="0"/>
                <a:cs typeface="Times New Roman" pitchFamily="18" charset="0"/>
              </a:rPr>
              <a:t>Кроме того, уровень развития речи детей находится в зависимости от степени </a:t>
            </a:r>
            <a:r>
              <a:rPr lang="ru-RU" sz="1400" dirty="0" err="1" smtClean="0">
                <a:solidFill>
                  <a:srgbClr val="0070C0"/>
                </a:solidFill>
                <a:latin typeface="Times New Roman" pitchFamily="18" charset="0"/>
                <a:ea typeface="Times New Roman" pitchFamily="18" charset="0"/>
                <a:cs typeface="Times New Roman" pitchFamily="18" charset="0"/>
              </a:rPr>
              <a:t>сформированности</a:t>
            </a:r>
            <a:r>
              <a:rPr lang="ru-RU" sz="1400" dirty="0" smtClean="0">
                <a:solidFill>
                  <a:srgbClr val="0070C0"/>
                </a:solidFill>
                <a:latin typeface="Times New Roman" pitchFamily="18" charset="0"/>
                <a:ea typeface="Times New Roman" pitchFamily="18" charset="0"/>
                <a:cs typeface="Times New Roman" pitchFamily="18" charset="0"/>
              </a:rPr>
              <a:t> тонких движений пальцев рук. Тренируя пальцы, мы оказываем мощное воздействие на работоспособность коры головного мозга</a:t>
            </a:r>
            <a:r>
              <a:rPr lang="ru-RU" sz="1400" dirty="0">
                <a:solidFill>
                  <a:srgbClr val="0070C0"/>
                </a:solidFill>
                <a:latin typeface="Times New Roman" pitchFamily="18" charset="0"/>
                <a:ea typeface="Times New Roman" pitchFamily="18" charset="0"/>
                <a:cs typeface="Times New Roman" pitchFamily="18" charset="0"/>
              </a:rPr>
              <a:t> </a:t>
            </a:r>
            <a:r>
              <a:rPr lang="ru-RU" sz="1400" dirty="0" smtClean="0">
                <a:solidFill>
                  <a:srgbClr val="0070C0"/>
                </a:solidFill>
                <a:latin typeface="Times New Roman" pitchFamily="18" charset="0"/>
                <a:ea typeface="Times New Roman" pitchFamily="18" charset="0"/>
                <a:cs typeface="Times New Roman" pitchFamily="18" charset="0"/>
              </a:rPr>
              <a:t>и развитие  языкового аппарата.</a:t>
            </a:r>
            <a:endParaRPr lang="en-US" sz="1400" dirty="0" smtClean="0">
              <a:solidFill>
                <a:srgbClr val="0070C0"/>
              </a:solidFill>
              <a:latin typeface="Times New Roman" pitchFamily="18" charset="0"/>
              <a:ea typeface="Times New Roman" pitchFamily="18" charset="0"/>
              <a:cs typeface="Times New Roman" pitchFamily="18" charset="0"/>
            </a:endParaRPr>
          </a:p>
          <a:p>
            <a:pPr algn="just" defTabSz="914400"/>
            <a:r>
              <a:rPr lang="ru-RU" sz="1400" dirty="0" smtClean="0">
                <a:solidFill>
                  <a:srgbClr val="0070C0"/>
                </a:solidFill>
                <a:latin typeface="Times New Roman" pitchFamily="18" charset="0"/>
                <a:ea typeface="Times New Roman" pitchFamily="18" charset="0"/>
                <a:cs typeface="Times New Roman" pitchFamily="18" charset="0"/>
              </a:rPr>
              <a:t> Учеными доказано, что совершенствование мелкой мускулатуры руки влияет на речевое развитие и формирование мыслительных операций. Поэтому для развития навыков ручной умелости детей с речевыми нарушениями необходимы особые условия. Исходя из этого, у нас возникла идея создания общего образовательного пространства в кабинете логопеда и психолога по развитию мелкой моторики рук.</a:t>
            </a:r>
          </a:p>
          <a:p>
            <a:pPr algn="just" defTabSz="914400"/>
            <a:r>
              <a:rPr lang="ru-RU" sz="1400" dirty="0">
                <a:solidFill>
                  <a:srgbClr val="0070C0"/>
                </a:solidFill>
                <a:latin typeface="Times New Roman" pitchFamily="18" charset="0"/>
                <a:ea typeface="Times New Roman" pitchFamily="18" charset="0"/>
                <a:cs typeface="Times New Roman" pitchFamily="18" charset="0"/>
              </a:rPr>
              <a:t/>
            </a:r>
            <a:br>
              <a:rPr lang="ru-RU" sz="1400" dirty="0">
                <a:solidFill>
                  <a:srgbClr val="0070C0"/>
                </a:solidFill>
                <a:latin typeface="Times New Roman" pitchFamily="18" charset="0"/>
                <a:ea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Основная </a:t>
            </a:r>
            <a:r>
              <a:rPr lang="ru-RU" sz="1400" b="1" dirty="0">
                <a:solidFill>
                  <a:srgbClr val="0070C0"/>
                </a:solidFill>
                <a:latin typeface="Times New Roman" pitchFamily="18" charset="0"/>
                <a:cs typeface="Times New Roman" pitchFamily="18" charset="0"/>
              </a:rPr>
              <a:t>задача </a:t>
            </a:r>
            <a:r>
              <a:rPr lang="ru-RU" sz="1400" dirty="0">
                <a:solidFill>
                  <a:srgbClr val="0070C0"/>
                </a:solidFill>
                <a:latin typeface="Times New Roman" pitchFamily="18" charset="0"/>
                <a:cs typeface="Times New Roman" pitchFamily="18" charset="0"/>
              </a:rPr>
              <a:t>- развитие мелкой моторики, подготовка руки к письму, формирование базовых графических </a:t>
            </a:r>
            <a:r>
              <a:rPr lang="ru-RU" sz="1400" dirty="0" smtClean="0">
                <a:solidFill>
                  <a:srgbClr val="0070C0"/>
                </a:solidFill>
                <a:latin typeface="Times New Roman" pitchFamily="18" charset="0"/>
                <a:cs typeface="Times New Roman" pitchFamily="18" charset="0"/>
              </a:rPr>
              <a:t>навыков, развитие речи.</a:t>
            </a:r>
            <a:endParaRPr lang="ru-RU" sz="1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395536" y="332656"/>
            <a:ext cx="8105527" cy="5533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80000"/>
              </a:lnSpc>
            </a:pPr>
            <a:r>
              <a:rPr lang="ru-RU" sz="3600" b="1" dirty="0" smtClean="0">
                <a:solidFill>
                  <a:srgbClr val="FF0000"/>
                </a:solidFill>
                <a:latin typeface="Times New Roman" pitchFamily="18" charset="0"/>
                <a:cs typeface="Times New Roman" pitchFamily="18" charset="0"/>
              </a:rPr>
              <a:t>Упражнения </a:t>
            </a:r>
            <a:r>
              <a:rPr lang="ru-RU" sz="3600" b="1" dirty="0">
                <a:solidFill>
                  <a:srgbClr val="FF0000"/>
                </a:solidFill>
                <a:latin typeface="Times New Roman" pitchFamily="18" charset="0"/>
                <a:cs typeface="Times New Roman" pitchFamily="18" charset="0"/>
              </a:rPr>
              <a:t>по развитию мелкой моторики приносят тройную пользу ребенку: </a:t>
            </a:r>
            <a:endParaRPr lang="ru-RU" sz="3600" b="1" dirty="0" smtClean="0">
              <a:solidFill>
                <a:srgbClr val="FF0000"/>
              </a:solidFill>
              <a:latin typeface="Times New Roman" pitchFamily="18" charset="0"/>
              <a:cs typeface="Times New Roman" pitchFamily="18" charset="0"/>
            </a:endParaRPr>
          </a:p>
          <a:p>
            <a:pPr algn="just">
              <a:lnSpc>
                <a:spcPct val="80000"/>
              </a:lnSpc>
            </a:pPr>
            <a:endParaRPr lang="en-US" sz="3600" b="1" dirty="0" smtClean="0">
              <a:solidFill>
                <a:srgbClr val="FF0000"/>
              </a:solidFill>
              <a:latin typeface="Times New Roman" pitchFamily="18" charset="0"/>
              <a:cs typeface="Times New Roman" pitchFamily="18" charset="0"/>
            </a:endParaRPr>
          </a:p>
          <a:p>
            <a:pPr algn="just">
              <a:lnSpc>
                <a:spcPct val="80000"/>
              </a:lnSpc>
            </a:pPr>
            <a:r>
              <a:rPr lang="ru-RU" sz="2800" i="1" dirty="0" smtClean="0">
                <a:solidFill>
                  <a:srgbClr val="0070C0"/>
                </a:solidFill>
                <a:latin typeface="Times New Roman" pitchFamily="18" charset="0"/>
                <a:cs typeface="Times New Roman" pitchFamily="18" charset="0"/>
              </a:rPr>
              <a:t>во- </a:t>
            </a:r>
            <a:r>
              <a:rPr lang="ru-RU" sz="2800" i="1" dirty="0">
                <a:solidFill>
                  <a:srgbClr val="0070C0"/>
                </a:solidFill>
                <a:latin typeface="Times New Roman" pitchFamily="18" charset="0"/>
                <a:cs typeface="Times New Roman" pitchFamily="18" charset="0"/>
              </a:rPr>
              <a:t>первых, кисти рук приобретают хорошую подвижность, гибкость, исчезает скованность движений руки, подготавливают к овладению письмом; </a:t>
            </a:r>
            <a:endParaRPr lang="ru-RU" sz="2800" i="1" dirty="0" smtClean="0">
              <a:solidFill>
                <a:srgbClr val="0070C0"/>
              </a:solidFill>
              <a:latin typeface="Times New Roman" pitchFamily="18" charset="0"/>
              <a:cs typeface="Times New Roman" pitchFamily="18" charset="0"/>
            </a:endParaRPr>
          </a:p>
          <a:p>
            <a:pPr algn="just">
              <a:lnSpc>
                <a:spcPct val="80000"/>
              </a:lnSpc>
            </a:pPr>
            <a:endParaRPr lang="en-US" sz="2800" i="1" dirty="0" smtClean="0">
              <a:solidFill>
                <a:srgbClr val="0070C0"/>
              </a:solidFill>
              <a:latin typeface="Times New Roman" pitchFamily="18" charset="0"/>
              <a:cs typeface="Times New Roman" pitchFamily="18" charset="0"/>
            </a:endParaRPr>
          </a:p>
          <a:p>
            <a:pPr algn="just">
              <a:lnSpc>
                <a:spcPct val="80000"/>
              </a:lnSpc>
            </a:pPr>
            <a:r>
              <a:rPr lang="ru-RU" sz="2800" i="1" dirty="0" smtClean="0">
                <a:solidFill>
                  <a:srgbClr val="0070C0"/>
                </a:solidFill>
                <a:latin typeface="Times New Roman" pitchFamily="18" charset="0"/>
                <a:cs typeface="Times New Roman" pitchFamily="18" charset="0"/>
              </a:rPr>
              <a:t>во- </a:t>
            </a:r>
            <a:r>
              <a:rPr lang="ru-RU" sz="2800" i="1" dirty="0">
                <a:solidFill>
                  <a:srgbClr val="0070C0"/>
                </a:solidFill>
                <a:latin typeface="Times New Roman" pitchFamily="18" charset="0"/>
                <a:cs typeface="Times New Roman" pitchFamily="18" charset="0"/>
              </a:rPr>
              <a:t>вторых, формируют у него художественный вкус, что полезно в любом </a:t>
            </a:r>
            <a:r>
              <a:rPr lang="ru-RU" sz="2800" i="1" dirty="0" smtClean="0">
                <a:solidFill>
                  <a:srgbClr val="0070C0"/>
                </a:solidFill>
                <a:latin typeface="Times New Roman" pitchFamily="18" charset="0"/>
                <a:cs typeface="Times New Roman" pitchFamily="18" charset="0"/>
              </a:rPr>
              <a:t>возрасте;</a:t>
            </a:r>
          </a:p>
          <a:p>
            <a:pPr algn="just">
              <a:lnSpc>
                <a:spcPct val="80000"/>
              </a:lnSpc>
            </a:pPr>
            <a:r>
              <a:rPr lang="ru-RU" sz="2800" i="1" dirty="0" smtClean="0">
                <a:solidFill>
                  <a:srgbClr val="0070C0"/>
                </a:solidFill>
                <a:latin typeface="Times New Roman" pitchFamily="18" charset="0"/>
                <a:cs typeface="Times New Roman" pitchFamily="18" charset="0"/>
              </a:rPr>
              <a:t> </a:t>
            </a:r>
            <a:endParaRPr lang="en-US" sz="2800" i="1" dirty="0" smtClean="0">
              <a:solidFill>
                <a:srgbClr val="0070C0"/>
              </a:solidFill>
              <a:latin typeface="Times New Roman" pitchFamily="18" charset="0"/>
              <a:cs typeface="Times New Roman" pitchFamily="18" charset="0"/>
            </a:endParaRPr>
          </a:p>
          <a:p>
            <a:pPr algn="just">
              <a:lnSpc>
                <a:spcPct val="80000"/>
              </a:lnSpc>
            </a:pPr>
            <a:r>
              <a:rPr lang="ru-RU" sz="2800" i="1" dirty="0" smtClean="0">
                <a:solidFill>
                  <a:srgbClr val="0070C0"/>
                </a:solidFill>
                <a:latin typeface="Times New Roman" pitchFamily="18" charset="0"/>
                <a:cs typeface="Times New Roman" pitchFamily="18" charset="0"/>
              </a:rPr>
              <a:t>в-третьих</a:t>
            </a:r>
            <a:r>
              <a:rPr lang="ru-RU" sz="2800" i="1" dirty="0">
                <a:solidFill>
                  <a:srgbClr val="0070C0"/>
                </a:solidFill>
                <a:latin typeface="Times New Roman" pitchFamily="18" charset="0"/>
                <a:cs typeface="Times New Roman" pitchFamily="18" charset="0"/>
              </a:rPr>
              <a:t>, доказано, что развитие рук связано с развитием речи и мышления ребенка.</a:t>
            </a:r>
          </a:p>
          <a:p>
            <a:pPr>
              <a:lnSpc>
                <a:spcPct val="80000"/>
              </a:lnSpc>
            </a:pPr>
            <a:endParaRPr lang="ru-RU" dirty="0">
              <a:solidFill>
                <a:schemeClr val="accent2"/>
              </a:solidFill>
              <a:latin typeface="Cambria" pitchFamily="18" charset="0"/>
            </a:endParaRPr>
          </a:p>
        </p:txBody>
      </p:sp>
      <p:sp>
        <p:nvSpPr>
          <p:cNvPr id="4" name="24-конечная звезда 3"/>
          <p:cNvSpPr/>
          <p:nvPr/>
        </p:nvSpPr>
        <p:spPr>
          <a:xfrm>
            <a:off x="7715250" y="5715000"/>
            <a:ext cx="914400" cy="9144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endParaRPr lang="ru-RU"/>
          </a:p>
        </p:txBody>
      </p:sp>
      <p:sp>
        <p:nvSpPr>
          <p:cNvPr id="5" name="32-конечная звезда 4"/>
          <p:cNvSpPr/>
          <p:nvPr/>
        </p:nvSpPr>
        <p:spPr>
          <a:xfrm>
            <a:off x="642938" y="5643563"/>
            <a:ext cx="914400"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52428" y="2967335"/>
            <a:ext cx="6239144" cy="2585323"/>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Надеемся, что </a:t>
            </a:r>
          </a:p>
          <a:p>
            <a:pPr algn="ctr"/>
            <a: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аши идеи </a:t>
            </a:r>
          </a:p>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вам понравятся</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461764" y="260648"/>
            <a:ext cx="4192761" cy="284524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5187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AutoShape 12"/>
          <p:cNvSpPr>
            <a:spLocks noChangeArrowheads="1"/>
          </p:cNvSpPr>
          <p:nvPr/>
        </p:nvSpPr>
        <p:spPr bwMode="auto">
          <a:xfrm>
            <a:off x="2143125" y="857250"/>
            <a:ext cx="5257800" cy="561975"/>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a:lstStyle/>
          <a:p>
            <a:pPr defTabSz="914400">
              <a:defRPr/>
            </a:pPr>
            <a:r>
              <a:rPr lang="ru-RU" sz="2000" b="1" dirty="0">
                <a:solidFill>
                  <a:schemeClr val="tx1"/>
                </a:solidFill>
                <a:latin typeface="Arial" pitchFamily="34" charset="0"/>
                <a:cs typeface="Times New Roman" pitchFamily="18" charset="0"/>
              </a:rPr>
              <a:t>              </a:t>
            </a:r>
            <a:r>
              <a:rPr lang="ru-RU" sz="2000" b="1" dirty="0">
                <a:solidFill>
                  <a:srgbClr val="000099"/>
                </a:solidFill>
                <a:latin typeface="Arial" pitchFamily="34" charset="0"/>
                <a:cs typeface="Times New Roman" pitchFamily="18" charset="0"/>
              </a:rPr>
              <a:t>Виды игр и упражнений</a:t>
            </a:r>
            <a:endParaRPr lang="ru-RU" dirty="0">
              <a:solidFill>
                <a:srgbClr val="000099"/>
              </a:solidFill>
              <a:latin typeface="Arial" pitchFamily="34" charset="0"/>
            </a:endParaRPr>
          </a:p>
        </p:txBody>
      </p:sp>
      <p:sp>
        <p:nvSpPr>
          <p:cNvPr id="17419" name="AutoShape 11"/>
          <p:cNvSpPr>
            <a:spLocks noChangeArrowheads="1"/>
          </p:cNvSpPr>
          <p:nvPr/>
        </p:nvSpPr>
        <p:spPr bwMode="auto">
          <a:xfrm>
            <a:off x="2143125" y="2500313"/>
            <a:ext cx="5257800" cy="457200"/>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a:lstStyle/>
          <a:p>
            <a:pPr defTabSz="914400">
              <a:defRPr/>
            </a:pPr>
            <a:r>
              <a:rPr lang="ru-RU" sz="2000" b="1" dirty="0">
                <a:solidFill>
                  <a:srgbClr val="000099"/>
                </a:solidFill>
                <a:latin typeface="Arial" pitchFamily="34" charset="0"/>
                <a:cs typeface="Times New Roman" pitchFamily="18" charset="0"/>
              </a:rPr>
              <a:t>                     Где используется</a:t>
            </a:r>
            <a:endParaRPr lang="ru-RU" dirty="0">
              <a:solidFill>
                <a:srgbClr val="000099"/>
              </a:solidFill>
              <a:latin typeface="Arial" pitchFamily="34" charset="0"/>
            </a:endParaRPr>
          </a:p>
        </p:txBody>
      </p:sp>
      <p:sp>
        <p:nvSpPr>
          <p:cNvPr id="17418" name="AutoShape 10"/>
          <p:cNvSpPr>
            <a:spLocks noChangeArrowheads="1"/>
          </p:cNvSpPr>
          <p:nvPr/>
        </p:nvSpPr>
        <p:spPr bwMode="auto">
          <a:xfrm>
            <a:off x="2143125" y="3929063"/>
            <a:ext cx="5143500" cy="457200"/>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ru-RU" sz="2000" b="1" dirty="0">
                <a:solidFill>
                  <a:srgbClr val="000099"/>
                </a:solidFill>
                <a:latin typeface="Arial" pitchFamily="34" charset="0"/>
                <a:cs typeface="Times New Roman" pitchFamily="18" charset="0"/>
              </a:rPr>
              <a:t>Как используются</a:t>
            </a:r>
            <a:endParaRPr lang="ru-RU" dirty="0">
              <a:solidFill>
                <a:srgbClr val="000099"/>
              </a:solidFill>
              <a:latin typeface="Arial" pitchFamily="34" charset="0"/>
            </a:endParaRPr>
          </a:p>
        </p:txBody>
      </p:sp>
      <p:sp>
        <p:nvSpPr>
          <p:cNvPr id="17417" name="AutoShape 9"/>
          <p:cNvSpPr>
            <a:spLocks noChangeArrowheads="1"/>
          </p:cNvSpPr>
          <p:nvPr/>
        </p:nvSpPr>
        <p:spPr bwMode="auto">
          <a:xfrm>
            <a:off x="2928938" y="5429250"/>
            <a:ext cx="3543300" cy="457200"/>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ru-RU" sz="2000" b="1" dirty="0">
                <a:solidFill>
                  <a:srgbClr val="000099"/>
                </a:solidFill>
                <a:latin typeface="Arial" pitchFamily="34" charset="0"/>
                <a:cs typeface="Times New Roman" pitchFamily="18" charset="0"/>
              </a:rPr>
              <a:t>Взаимосвязь</a:t>
            </a:r>
            <a:endParaRPr lang="ru-RU" dirty="0">
              <a:solidFill>
                <a:srgbClr val="000099"/>
              </a:solidFill>
              <a:latin typeface="Arial" pitchFamily="34" charset="0"/>
            </a:endParaRPr>
          </a:p>
        </p:txBody>
      </p:sp>
      <p:sp>
        <p:nvSpPr>
          <p:cNvPr id="9283" name="Rectangle 4"/>
          <p:cNvSpPr>
            <a:spLocks noChangeArrowheads="1"/>
          </p:cNvSpPr>
          <p:nvPr/>
        </p:nvSpPr>
        <p:spPr bwMode="auto">
          <a:xfrm>
            <a:off x="428625" y="6156830"/>
            <a:ext cx="2000250" cy="357188"/>
          </a:xfrm>
          <a:prstGeom prst="rect">
            <a:avLst/>
          </a:prstGeom>
          <a:solidFill>
            <a:srgbClr val="FFFF00"/>
          </a:solidFill>
          <a:ln w="9525">
            <a:solidFill>
              <a:srgbClr val="000000"/>
            </a:solidFill>
            <a:miter lim="800000"/>
            <a:headEnd/>
            <a:tailEnd/>
          </a:ln>
        </p:spPr>
        <p:txBody>
          <a:bodyPr/>
          <a:lstStyle/>
          <a:p>
            <a:pPr algn="ctr" defTabSz="914400"/>
            <a:r>
              <a:rPr lang="ru-RU" sz="1200" b="1" dirty="0">
                <a:ea typeface="Times New Roman" pitchFamily="18" charset="0"/>
                <a:cs typeface="Arial" pitchFamily="34" charset="0"/>
              </a:rPr>
              <a:t>С воспитателями</a:t>
            </a:r>
            <a:endParaRPr lang="ru-RU" b="1" dirty="0">
              <a:ea typeface="Times New Roman" pitchFamily="18" charset="0"/>
              <a:cs typeface="Arial" pitchFamily="34" charset="0"/>
            </a:endParaRPr>
          </a:p>
        </p:txBody>
      </p:sp>
      <p:sp>
        <p:nvSpPr>
          <p:cNvPr id="9284" name="Rectangle 3"/>
          <p:cNvSpPr>
            <a:spLocks noChangeArrowheads="1"/>
          </p:cNvSpPr>
          <p:nvPr/>
        </p:nvSpPr>
        <p:spPr bwMode="auto">
          <a:xfrm>
            <a:off x="2571750" y="6143625"/>
            <a:ext cx="2000250" cy="357188"/>
          </a:xfrm>
          <a:prstGeom prst="rect">
            <a:avLst/>
          </a:prstGeom>
          <a:solidFill>
            <a:srgbClr val="FFFF00"/>
          </a:solidFill>
          <a:ln w="9525">
            <a:solidFill>
              <a:srgbClr val="000000"/>
            </a:solidFill>
            <a:miter lim="800000"/>
            <a:headEnd/>
            <a:tailEnd/>
          </a:ln>
        </p:spPr>
        <p:txBody>
          <a:bodyPr/>
          <a:lstStyle/>
          <a:p>
            <a:pPr algn="ctr" defTabSz="914400"/>
            <a:r>
              <a:rPr lang="ru-RU" sz="1200" b="1" dirty="0">
                <a:ea typeface="Times New Roman" pitchFamily="18" charset="0"/>
                <a:cs typeface="Arial" pitchFamily="34" charset="0"/>
              </a:rPr>
              <a:t>Со специалистами ДОУ</a:t>
            </a:r>
            <a:endParaRPr lang="ru-RU" b="1" dirty="0">
              <a:ea typeface="Times New Roman" pitchFamily="18" charset="0"/>
              <a:cs typeface="Arial" pitchFamily="34" charset="0"/>
            </a:endParaRPr>
          </a:p>
        </p:txBody>
      </p:sp>
      <p:sp>
        <p:nvSpPr>
          <p:cNvPr id="9285" name="Rectangle 8"/>
          <p:cNvSpPr>
            <a:spLocks noChangeArrowheads="1"/>
          </p:cNvSpPr>
          <p:nvPr/>
        </p:nvSpPr>
        <p:spPr bwMode="auto">
          <a:xfrm>
            <a:off x="4714875" y="6143625"/>
            <a:ext cx="2028825" cy="357188"/>
          </a:xfrm>
          <a:prstGeom prst="rect">
            <a:avLst/>
          </a:prstGeom>
          <a:solidFill>
            <a:srgbClr val="FFFF00"/>
          </a:solidFill>
          <a:ln w="9525">
            <a:solidFill>
              <a:srgbClr val="000000"/>
            </a:solidFill>
            <a:miter lim="800000"/>
            <a:headEnd/>
            <a:tailEnd/>
          </a:ln>
        </p:spPr>
        <p:txBody>
          <a:bodyPr/>
          <a:lstStyle/>
          <a:p>
            <a:pPr algn="ctr" defTabSz="914400"/>
            <a:r>
              <a:rPr lang="ru-RU" sz="1200" b="1" dirty="0">
                <a:ea typeface="Times New Roman" pitchFamily="18" charset="0"/>
                <a:cs typeface="Arial" pitchFamily="34" charset="0"/>
              </a:rPr>
              <a:t>С родителями</a:t>
            </a:r>
            <a:endParaRPr lang="ru-RU" b="1" dirty="0">
              <a:ea typeface="Times New Roman" pitchFamily="18" charset="0"/>
              <a:cs typeface="Arial" pitchFamily="34" charset="0"/>
            </a:endParaRPr>
          </a:p>
        </p:txBody>
      </p:sp>
      <p:sp>
        <p:nvSpPr>
          <p:cNvPr id="9286" name="Rectangle 7"/>
          <p:cNvSpPr>
            <a:spLocks noChangeArrowheads="1"/>
          </p:cNvSpPr>
          <p:nvPr/>
        </p:nvSpPr>
        <p:spPr bwMode="auto">
          <a:xfrm>
            <a:off x="6858000" y="6143625"/>
            <a:ext cx="1928813" cy="357188"/>
          </a:xfrm>
          <a:prstGeom prst="rect">
            <a:avLst/>
          </a:prstGeom>
          <a:solidFill>
            <a:srgbClr val="FFFF00"/>
          </a:solidFill>
          <a:ln w="9525">
            <a:solidFill>
              <a:srgbClr val="000000"/>
            </a:solidFill>
            <a:miter lim="800000"/>
            <a:headEnd/>
            <a:tailEnd/>
          </a:ln>
        </p:spPr>
        <p:txBody>
          <a:bodyPr/>
          <a:lstStyle/>
          <a:p>
            <a:pPr algn="ctr" defTabSz="914400"/>
            <a:r>
              <a:rPr lang="ru-RU" sz="1200" b="1" dirty="0">
                <a:ea typeface="Times New Roman" pitchFamily="18" charset="0"/>
                <a:cs typeface="Arial" pitchFamily="34" charset="0"/>
              </a:rPr>
              <a:t>Со школой</a:t>
            </a:r>
            <a:endParaRPr lang="ru-RU" b="1" dirty="0">
              <a:ea typeface="Times New Roman" pitchFamily="18" charset="0"/>
              <a:cs typeface="Arial" pitchFamily="34" charset="0"/>
            </a:endParaRPr>
          </a:p>
        </p:txBody>
      </p:sp>
      <p:sp>
        <p:nvSpPr>
          <p:cNvPr id="9287" name="Line 2"/>
          <p:cNvSpPr>
            <a:spLocks noChangeShapeType="1"/>
          </p:cNvSpPr>
          <p:nvPr/>
        </p:nvSpPr>
        <p:spPr bwMode="auto">
          <a:xfrm flipH="1">
            <a:off x="2214563" y="5857875"/>
            <a:ext cx="1033462" cy="285750"/>
          </a:xfrm>
          <a:prstGeom prst="line">
            <a:avLst/>
          </a:prstGeom>
          <a:noFill/>
          <a:ln w="9525">
            <a:solidFill>
              <a:srgbClr val="000099"/>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9288" name="Line 6"/>
          <p:cNvSpPr>
            <a:spLocks noChangeShapeType="1"/>
          </p:cNvSpPr>
          <p:nvPr/>
        </p:nvSpPr>
        <p:spPr bwMode="auto">
          <a:xfrm>
            <a:off x="5000625" y="5857875"/>
            <a:ext cx="500063" cy="285750"/>
          </a:xfrm>
          <a:prstGeom prst="line">
            <a:avLst/>
          </a:prstGeom>
          <a:noFill/>
          <a:ln w="9525">
            <a:solidFill>
              <a:srgbClr val="000099"/>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9289" name="Line 5"/>
          <p:cNvSpPr>
            <a:spLocks noChangeShapeType="1"/>
          </p:cNvSpPr>
          <p:nvPr/>
        </p:nvSpPr>
        <p:spPr bwMode="auto">
          <a:xfrm>
            <a:off x="6286500" y="5857875"/>
            <a:ext cx="1071563" cy="285750"/>
          </a:xfrm>
          <a:prstGeom prst="line">
            <a:avLst/>
          </a:prstGeom>
          <a:noFill/>
          <a:ln w="9525">
            <a:solidFill>
              <a:srgbClr val="000099"/>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9290" name="Line 1"/>
          <p:cNvSpPr>
            <a:spLocks noChangeShapeType="1"/>
          </p:cNvSpPr>
          <p:nvPr/>
        </p:nvSpPr>
        <p:spPr bwMode="auto">
          <a:xfrm flipH="1">
            <a:off x="3500438" y="5857875"/>
            <a:ext cx="571500" cy="266700"/>
          </a:xfrm>
          <a:prstGeom prst="line">
            <a:avLst/>
          </a:prstGeom>
          <a:noFill/>
          <a:ln w="9525">
            <a:solidFill>
              <a:srgbClr val="000099"/>
            </a:solidFill>
            <a:round/>
            <a:headEnd/>
            <a:tailEnd type="triangle" w="med" len="med"/>
          </a:ln>
          <a:extLst>
            <a:ext uri="{909E8E84-426E-40DD-AFC4-6F175D3DCCD1}">
              <a14:hiddenFill xmlns="" xmlns:a14="http://schemas.microsoft.com/office/drawing/2010/main">
                <a:noFill/>
              </a14:hiddenFill>
            </a:ext>
          </a:extLst>
        </p:spPr>
        <p:txBody>
          <a:bodyPr/>
          <a:lstStyle/>
          <a:p>
            <a:endParaRPr lang="ru-RU"/>
          </a:p>
        </p:txBody>
      </p:sp>
      <p:sp>
        <p:nvSpPr>
          <p:cNvPr id="9291" name="Rectangle 13"/>
          <p:cNvSpPr>
            <a:spLocks noChangeArrowheads="1"/>
          </p:cNvSpPr>
          <p:nvPr/>
        </p:nvSpPr>
        <p:spPr bwMode="auto">
          <a:xfrm>
            <a:off x="428625" y="214313"/>
            <a:ext cx="835818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defTabSz="914400"/>
            <a:r>
              <a:rPr lang="ru-RU" sz="2400" b="1" i="1">
                <a:latin typeface="Cambria" pitchFamily="18" charset="0"/>
                <a:cs typeface="Times New Roman" pitchFamily="18" charset="0"/>
              </a:rPr>
              <a:t>         </a:t>
            </a:r>
            <a:r>
              <a:rPr lang="ru-RU" sz="2400" b="1" i="1">
                <a:solidFill>
                  <a:srgbClr val="000099"/>
                </a:solidFill>
                <a:latin typeface="Cambria" pitchFamily="18" charset="0"/>
                <a:cs typeface="Times New Roman" pitchFamily="18" charset="0"/>
              </a:rPr>
              <a:t>Распределение игр и упражнений по моторике</a:t>
            </a:r>
            <a:endParaRPr lang="ru-RU" sz="2400">
              <a:solidFill>
                <a:srgbClr val="000099"/>
              </a:solidFill>
            </a:endParaRPr>
          </a:p>
          <a:p>
            <a:pPr defTabSz="914400" eaLnBrk="0" hangingPunct="0"/>
            <a:endParaRPr lang="ru-RU"/>
          </a:p>
        </p:txBody>
      </p:sp>
      <p:sp>
        <p:nvSpPr>
          <p:cNvPr id="8268" name="Rectangle 15"/>
          <p:cNvSpPr>
            <a:spLocks noChangeArrowheads="1"/>
          </p:cNvSpPr>
          <p:nvPr/>
        </p:nvSpPr>
        <p:spPr bwMode="auto">
          <a:xfrm>
            <a:off x="0" y="4572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defTabSz="914400"/>
            <a:r>
              <a:rPr lang="ru-RU" sz="800"/>
              <a:t/>
            </a:r>
            <a:br>
              <a:rPr lang="ru-RU" sz="800"/>
            </a:br>
            <a:endParaRPr lang="ru-RU"/>
          </a:p>
          <a:p>
            <a:pPr defTabSz="914400" eaLnBrk="0" hangingPunct="0"/>
            <a:r>
              <a:rPr lang="ru-RU" sz="1200">
                <a:cs typeface="Times New Roman" pitchFamily="18" charset="0"/>
              </a:rPr>
              <a:t> </a:t>
            </a:r>
            <a:endParaRPr lang="ru-RU" sz="800"/>
          </a:p>
          <a:p>
            <a:pPr defTabSz="914400" eaLnBrk="0" hangingPunct="0"/>
            <a:endParaRPr lang="ru-RU"/>
          </a:p>
        </p:txBody>
      </p:sp>
      <p:sp>
        <p:nvSpPr>
          <p:cNvPr id="8269" name="Rectangle 25"/>
          <p:cNvSpPr>
            <a:spLocks noChangeArrowheads="1"/>
          </p:cNvSpPr>
          <p:nvPr/>
        </p:nvSpPr>
        <p:spPr bwMode="auto">
          <a:xfrm>
            <a:off x="0" y="1857375"/>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defTabSz="914400"/>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602729850"/>
              </p:ext>
            </p:extLst>
          </p:nvPr>
        </p:nvGraphicFramePr>
        <p:xfrm>
          <a:off x="611560" y="3068958"/>
          <a:ext cx="7920884" cy="720081"/>
        </p:xfrm>
        <a:graphic>
          <a:graphicData uri="http://schemas.openxmlformats.org/drawingml/2006/table">
            <a:tbl>
              <a:tblPr firstRow="1" bandRow="1">
                <a:tableStyleId>{5C22544A-7EE6-4342-B048-85BDC9FD1C3A}</a:tableStyleId>
              </a:tblPr>
              <a:tblGrid>
                <a:gridCol w="1980221"/>
                <a:gridCol w="1980221"/>
                <a:gridCol w="1980221"/>
                <a:gridCol w="1980221"/>
              </a:tblGrid>
              <a:tr h="720081">
                <a:tc>
                  <a:txBody>
                    <a:bodyPr/>
                    <a:lstStyle/>
                    <a:p>
                      <a:pPr algn="ctr"/>
                      <a:r>
                        <a:rPr lang="ru-RU" sz="1200" dirty="0" smtClean="0">
                          <a:solidFill>
                            <a:schemeClr val="tx1"/>
                          </a:solidFill>
                        </a:rPr>
                        <a:t>Индивидуальная работа с детьми</a:t>
                      </a:r>
                    </a:p>
                  </a:txBody>
                  <a:tcPr>
                    <a:solidFill>
                      <a:srgbClr val="FFFF00"/>
                    </a:solidFill>
                  </a:tcPr>
                </a:tc>
                <a:tc>
                  <a:txBody>
                    <a:bodyPr/>
                    <a:lstStyle/>
                    <a:p>
                      <a:pPr algn="ctr"/>
                      <a:r>
                        <a:rPr lang="ru-RU" sz="1200" dirty="0" smtClean="0">
                          <a:solidFill>
                            <a:schemeClr val="tx1"/>
                          </a:solidFill>
                        </a:rPr>
                        <a:t>Подгрупповая работа с детьми</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Работа с родителями</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Работа с педагогами</a:t>
                      </a:r>
                      <a:endParaRPr lang="ru-RU" sz="1200" dirty="0">
                        <a:solidFill>
                          <a:schemeClr val="tx1"/>
                        </a:solidFill>
                      </a:endParaRPr>
                    </a:p>
                  </a:txBody>
                  <a:tcPr>
                    <a:solidFill>
                      <a:srgbClr val="FFFF00"/>
                    </a:solidFill>
                  </a:tcPr>
                </a:tc>
              </a:tr>
            </a:tbl>
          </a:graphicData>
        </a:graphic>
      </p:graphicFrame>
      <p:graphicFrame>
        <p:nvGraphicFramePr>
          <p:cNvPr id="6" name="Таблица 5"/>
          <p:cNvGraphicFramePr>
            <a:graphicFrameLocks noGrp="1"/>
          </p:cNvGraphicFramePr>
          <p:nvPr>
            <p:extLst>
              <p:ext uri="{D42A27DB-BD31-4B8C-83A1-F6EECF244321}">
                <p14:modId xmlns="" xmlns:p14="http://schemas.microsoft.com/office/powerpoint/2010/main" val="4217189938"/>
              </p:ext>
            </p:extLst>
          </p:nvPr>
        </p:nvGraphicFramePr>
        <p:xfrm>
          <a:off x="107506" y="1535906"/>
          <a:ext cx="8793763" cy="642938"/>
        </p:xfrm>
        <a:graphic>
          <a:graphicData uri="http://schemas.openxmlformats.org/drawingml/2006/table">
            <a:tbl>
              <a:tblPr firstRow="1" bandRow="1">
                <a:tableStyleId>{5C22544A-7EE6-4342-B048-85BDC9FD1C3A}</a:tableStyleId>
              </a:tblPr>
              <a:tblGrid>
                <a:gridCol w="1080118"/>
                <a:gridCol w="1224136"/>
                <a:gridCol w="1152128"/>
                <a:gridCol w="1152128"/>
                <a:gridCol w="1584176"/>
                <a:gridCol w="1080120"/>
                <a:gridCol w="1520957"/>
              </a:tblGrid>
              <a:tr h="642938">
                <a:tc>
                  <a:txBody>
                    <a:bodyPr/>
                    <a:lstStyle/>
                    <a:p>
                      <a:pPr algn="ctr"/>
                      <a:r>
                        <a:rPr lang="ru-RU" sz="1200" b="1" dirty="0" err="1" smtClean="0">
                          <a:solidFill>
                            <a:schemeClr val="tx1"/>
                          </a:solidFill>
                        </a:rPr>
                        <a:t>Статичес</a:t>
                      </a:r>
                      <a:r>
                        <a:rPr lang="ru-RU" sz="1200" b="1" dirty="0" smtClean="0">
                          <a:solidFill>
                            <a:schemeClr val="tx1"/>
                          </a:solidFill>
                        </a:rPr>
                        <a:t>-</a:t>
                      </a:r>
                    </a:p>
                    <a:p>
                      <a:pPr algn="ctr"/>
                      <a:r>
                        <a:rPr lang="ru-RU" sz="1200" b="1" dirty="0" smtClean="0">
                          <a:solidFill>
                            <a:schemeClr val="tx1"/>
                          </a:solidFill>
                        </a:rPr>
                        <a:t>кие </a:t>
                      </a:r>
                      <a:endParaRPr lang="ru-RU" sz="1200" b="1" dirty="0">
                        <a:solidFill>
                          <a:schemeClr val="tx1"/>
                        </a:solidFill>
                      </a:endParaRPr>
                    </a:p>
                  </a:txBody>
                  <a:tcPr>
                    <a:solidFill>
                      <a:srgbClr val="FFFF00"/>
                    </a:solidFill>
                  </a:tcPr>
                </a:tc>
                <a:tc>
                  <a:txBody>
                    <a:bodyPr/>
                    <a:lstStyle/>
                    <a:p>
                      <a:pPr algn="ctr"/>
                      <a:r>
                        <a:rPr lang="ru-RU" sz="1200" b="1" dirty="0" err="1" smtClean="0">
                          <a:solidFill>
                            <a:schemeClr val="tx1"/>
                          </a:solidFill>
                        </a:rPr>
                        <a:t>Динамичес</a:t>
                      </a:r>
                      <a:r>
                        <a:rPr lang="ru-RU" sz="1200" b="1" dirty="0" smtClean="0">
                          <a:solidFill>
                            <a:schemeClr val="tx1"/>
                          </a:solidFill>
                        </a:rPr>
                        <a:t>-</a:t>
                      </a:r>
                    </a:p>
                    <a:p>
                      <a:pPr algn="ctr"/>
                      <a:r>
                        <a:rPr lang="ru-RU" sz="1200" b="1" dirty="0" smtClean="0">
                          <a:solidFill>
                            <a:schemeClr val="tx1"/>
                          </a:solidFill>
                        </a:rPr>
                        <a:t>кие</a:t>
                      </a:r>
                      <a:endParaRPr lang="ru-RU" sz="1200" b="1" dirty="0">
                        <a:solidFill>
                          <a:schemeClr val="tx1"/>
                        </a:solidFill>
                      </a:endParaRPr>
                    </a:p>
                  </a:txBody>
                  <a:tcPr>
                    <a:solidFill>
                      <a:srgbClr val="FFFF00"/>
                    </a:solidFill>
                  </a:tcPr>
                </a:tc>
                <a:tc>
                  <a:txBody>
                    <a:bodyPr/>
                    <a:lstStyle/>
                    <a:p>
                      <a:r>
                        <a:rPr lang="ru-RU" sz="1200" b="1" dirty="0" err="1" smtClean="0">
                          <a:solidFill>
                            <a:schemeClr val="tx1"/>
                          </a:solidFill>
                        </a:rPr>
                        <a:t>Познава</a:t>
                      </a:r>
                      <a:r>
                        <a:rPr lang="ru-RU" sz="1200" b="1" dirty="0" smtClean="0">
                          <a:solidFill>
                            <a:schemeClr val="tx1"/>
                          </a:solidFill>
                        </a:rPr>
                        <a:t>-тельные </a:t>
                      </a:r>
                      <a:endParaRPr lang="ru-RU" sz="1200" b="1" dirty="0">
                        <a:solidFill>
                          <a:schemeClr val="tx1"/>
                        </a:solidFill>
                      </a:endParaRPr>
                    </a:p>
                  </a:txBody>
                  <a:tcPr>
                    <a:solidFill>
                      <a:srgbClr val="FFFF00"/>
                    </a:solidFill>
                  </a:tcPr>
                </a:tc>
                <a:tc>
                  <a:txBody>
                    <a:bodyPr/>
                    <a:lstStyle/>
                    <a:p>
                      <a:pPr algn="ctr"/>
                      <a:r>
                        <a:rPr lang="ru-RU" sz="1200" b="1" dirty="0" smtClean="0">
                          <a:solidFill>
                            <a:schemeClr val="tx1"/>
                          </a:solidFill>
                        </a:rPr>
                        <a:t>С предметами</a:t>
                      </a:r>
                      <a:endParaRPr lang="ru-RU" sz="1200" b="1" dirty="0">
                        <a:solidFill>
                          <a:schemeClr val="tx1"/>
                        </a:solidFill>
                      </a:endParaRPr>
                    </a:p>
                  </a:txBody>
                  <a:tcPr>
                    <a:solidFill>
                      <a:srgbClr val="FFFF00"/>
                    </a:solidFill>
                  </a:tcPr>
                </a:tc>
                <a:tc>
                  <a:txBody>
                    <a:bodyPr/>
                    <a:lstStyle/>
                    <a:p>
                      <a:pPr algn="ctr"/>
                      <a:r>
                        <a:rPr lang="ru-RU" sz="1200" b="1" dirty="0" smtClean="0">
                          <a:solidFill>
                            <a:schemeClr val="tx1"/>
                          </a:solidFill>
                        </a:rPr>
                        <a:t>На ориентировку в пространстве</a:t>
                      </a:r>
                      <a:endParaRPr lang="ru-RU" sz="1200" b="1" dirty="0">
                        <a:solidFill>
                          <a:schemeClr val="tx1"/>
                        </a:solidFill>
                      </a:endParaRPr>
                    </a:p>
                  </a:txBody>
                  <a:tcPr>
                    <a:solidFill>
                      <a:srgbClr val="FFFF00"/>
                    </a:solidFill>
                  </a:tcPr>
                </a:tc>
                <a:tc>
                  <a:txBody>
                    <a:bodyPr/>
                    <a:lstStyle/>
                    <a:p>
                      <a:pPr algn="ctr"/>
                      <a:r>
                        <a:rPr lang="ru-RU" sz="1200" b="1" dirty="0" smtClean="0">
                          <a:solidFill>
                            <a:schemeClr val="tx1"/>
                          </a:solidFill>
                        </a:rPr>
                        <a:t> Самомассаж</a:t>
                      </a:r>
                      <a:endParaRPr lang="ru-RU" sz="1200" b="1" dirty="0">
                        <a:solidFill>
                          <a:schemeClr val="tx1"/>
                        </a:solidFill>
                      </a:endParaRPr>
                    </a:p>
                  </a:txBody>
                  <a:tcPr>
                    <a:solidFill>
                      <a:srgbClr val="FFFF00"/>
                    </a:solidFill>
                  </a:tcPr>
                </a:tc>
                <a:tc>
                  <a:txBody>
                    <a:bodyPr/>
                    <a:lstStyle/>
                    <a:p>
                      <a:pPr algn="ctr"/>
                      <a:r>
                        <a:rPr lang="ru-RU" sz="1200" b="1" dirty="0" err="1" smtClean="0">
                          <a:solidFill>
                            <a:schemeClr val="tx1"/>
                          </a:solidFill>
                        </a:rPr>
                        <a:t>Речедвигатель-ная</a:t>
                      </a:r>
                      <a:r>
                        <a:rPr lang="ru-RU" sz="1200" b="1" baseline="0" dirty="0" smtClean="0">
                          <a:solidFill>
                            <a:schemeClr val="tx1"/>
                          </a:solidFill>
                        </a:rPr>
                        <a:t> гимнастика</a:t>
                      </a:r>
                      <a:endParaRPr lang="ru-RU" sz="1200" b="1" dirty="0">
                        <a:solidFill>
                          <a:schemeClr val="tx1"/>
                        </a:solidFill>
                      </a:endParaRPr>
                    </a:p>
                  </a:txBody>
                  <a:tcPr>
                    <a:solidFill>
                      <a:srgbClr val="FFFF00"/>
                    </a:solid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2725088980"/>
              </p:ext>
            </p:extLst>
          </p:nvPr>
        </p:nvGraphicFramePr>
        <p:xfrm>
          <a:off x="323526" y="4653136"/>
          <a:ext cx="8640960" cy="822960"/>
        </p:xfrm>
        <a:graphic>
          <a:graphicData uri="http://schemas.openxmlformats.org/drawingml/2006/table">
            <a:tbl>
              <a:tblPr firstRow="1" bandRow="1">
                <a:tableStyleId>{5C22544A-7EE6-4342-B048-85BDC9FD1C3A}</a:tableStyleId>
              </a:tblPr>
              <a:tblGrid>
                <a:gridCol w="1080120"/>
                <a:gridCol w="1080120"/>
                <a:gridCol w="1080120"/>
                <a:gridCol w="1080120"/>
                <a:gridCol w="1080120"/>
                <a:gridCol w="1080120"/>
                <a:gridCol w="1080120"/>
                <a:gridCol w="1080120"/>
              </a:tblGrid>
              <a:tr h="648072">
                <a:tc>
                  <a:txBody>
                    <a:bodyPr/>
                    <a:lstStyle/>
                    <a:p>
                      <a:pPr algn="ctr"/>
                      <a:r>
                        <a:rPr lang="ru-RU" sz="1200" dirty="0" smtClean="0">
                          <a:solidFill>
                            <a:schemeClr val="tx1"/>
                          </a:solidFill>
                        </a:rPr>
                        <a:t>Показ предметов</a:t>
                      </a:r>
                      <a:r>
                        <a:rPr lang="ru-RU" sz="1200" baseline="0" dirty="0" smtClean="0">
                          <a:solidFill>
                            <a:schemeClr val="tx1"/>
                          </a:solidFill>
                        </a:rPr>
                        <a:t> и явлений руками</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Рассказывание стихов руками</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Работа в рабочей тетради</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Концентра-</a:t>
                      </a:r>
                    </a:p>
                    <a:p>
                      <a:pPr algn="ctr"/>
                      <a:r>
                        <a:rPr lang="ru-RU" sz="1200" dirty="0" err="1" smtClean="0">
                          <a:solidFill>
                            <a:schemeClr val="tx1"/>
                          </a:solidFill>
                        </a:rPr>
                        <a:t>ция</a:t>
                      </a:r>
                      <a:r>
                        <a:rPr lang="ru-RU" sz="1200" dirty="0" smtClean="0">
                          <a:solidFill>
                            <a:schemeClr val="tx1"/>
                          </a:solidFill>
                        </a:rPr>
                        <a:t> внимания</a:t>
                      </a:r>
                      <a:endParaRPr lang="ru-RU" sz="1200" dirty="0">
                        <a:solidFill>
                          <a:schemeClr val="tx1"/>
                        </a:solidFill>
                      </a:endParaRPr>
                    </a:p>
                  </a:txBody>
                  <a:tcPr>
                    <a:solidFill>
                      <a:srgbClr val="FFFF00"/>
                    </a:solidFill>
                  </a:tcPr>
                </a:tc>
                <a:tc>
                  <a:txBody>
                    <a:bodyPr/>
                    <a:lstStyle/>
                    <a:p>
                      <a:pPr algn="ctr"/>
                      <a:r>
                        <a:rPr lang="ru-RU" sz="1200" dirty="0" err="1" smtClean="0">
                          <a:solidFill>
                            <a:schemeClr val="tx1"/>
                          </a:solidFill>
                        </a:rPr>
                        <a:t>Физкульт</a:t>
                      </a:r>
                      <a:endParaRPr lang="ru-RU" sz="1200" dirty="0" smtClean="0">
                        <a:solidFill>
                          <a:schemeClr val="tx1"/>
                        </a:solidFill>
                      </a:endParaRPr>
                    </a:p>
                    <a:p>
                      <a:pPr algn="ctr"/>
                      <a:r>
                        <a:rPr lang="ru-RU" sz="1200" dirty="0" smtClean="0">
                          <a:solidFill>
                            <a:schemeClr val="tx1"/>
                          </a:solidFill>
                        </a:rPr>
                        <a:t>минутки </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Релаксация </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Разминки </a:t>
                      </a:r>
                      <a:endParaRPr lang="ru-RU" sz="1200" dirty="0">
                        <a:solidFill>
                          <a:schemeClr val="tx1"/>
                        </a:solidFill>
                      </a:endParaRPr>
                    </a:p>
                  </a:txBody>
                  <a:tcPr>
                    <a:solidFill>
                      <a:srgbClr val="FFFF00"/>
                    </a:solidFill>
                  </a:tcPr>
                </a:tc>
                <a:tc>
                  <a:txBody>
                    <a:bodyPr/>
                    <a:lstStyle/>
                    <a:p>
                      <a:pPr algn="ctr"/>
                      <a:r>
                        <a:rPr lang="ru-RU" sz="1200" dirty="0" smtClean="0">
                          <a:solidFill>
                            <a:schemeClr val="tx1"/>
                          </a:solidFill>
                        </a:rPr>
                        <a:t>Тренинги </a:t>
                      </a:r>
                      <a:endParaRPr lang="ru-RU" sz="1200" dirty="0">
                        <a:solidFill>
                          <a:schemeClr val="tx1"/>
                        </a:solidFill>
                      </a:endParaRPr>
                    </a:p>
                  </a:txBody>
                  <a:tcPr>
                    <a:solidFill>
                      <a:srgbClr val="FF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291"/>
                                        </p:tgtEl>
                                        <p:attrNameLst>
                                          <p:attrName>style.visibility</p:attrName>
                                        </p:attrNameLst>
                                      </p:cBhvr>
                                      <p:to>
                                        <p:strVal val="visible"/>
                                      </p:to>
                                    </p:set>
                                    <p:animEffect transition="in" filter="barn(inHorizontal)">
                                      <p:cBhvr>
                                        <p:cTn id="7" dur="500"/>
                                        <p:tgtEl>
                                          <p:spTgt spid="9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7420"/>
                                        </p:tgtEl>
                                        <p:attrNameLst>
                                          <p:attrName>style.visibility</p:attrName>
                                        </p:attrNameLst>
                                      </p:cBhvr>
                                      <p:to>
                                        <p:strVal val="visible"/>
                                      </p:to>
                                    </p:set>
                                    <p:animEffect transition="in" filter="barn(inHorizontal)">
                                      <p:cBhvr>
                                        <p:cTn id="12" dur="500"/>
                                        <p:tgtEl>
                                          <p:spTgt spid="17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barn(inHorizontal)">
                                      <p:cBhvr>
                                        <p:cTn id="17" dur="500"/>
                                        <p:tgtEl>
                                          <p:spTgt spid="174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barn(inHorizontal)">
                                      <p:cBhvr>
                                        <p:cTn id="22" dur="500"/>
                                        <p:tgtEl>
                                          <p:spTgt spid="174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7417"/>
                                        </p:tgtEl>
                                        <p:attrNameLst>
                                          <p:attrName>style.visibility</p:attrName>
                                        </p:attrNameLst>
                                      </p:cBhvr>
                                      <p:to>
                                        <p:strVal val="visible"/>
                                      </p:to>
                                    </p:set>
                                    <p:animEffect transition="in" filter="barn(inHorizontal)">
                                      <p:cBhvr>
                                        <p:cTn id="27" dur="500"/>
                                        <p:tgtEl>
                                          <p:spTgt spid="174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87"/>
                                        </p:tgtEl>
                                        <p:attrNameLst>
                                          <p:attrName>style.visibility</p:attrName>
                                        </p:attrNameLst>
                                      </p:cBhvr>
                                      <p:to>
                                        <p:strVal val="visible"/>
                                      </p:to>
                                    </p:set>
                                    <p:animEffect transition="in" filter="fade">
                                      <p:cBhvr>
                                        <p:cTn id="32" dur="500"/>
                                        <p:tgtEl>
                                          <p:spTgt spid="92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283"/>
                                        </p:tgtEl>
                                        <p:attrNameLst>
                                          <p:attrName>style.visibility</p:attrName>
                                        </p:attrNameLst>
                                      </p:cBhvr>
                                      <p:to>
                                        <p:strVal val="visible"/>
                                      </p:to>
                                    </p:set>
                                    <p:animEffect transition="in" filter="barn(inHorizontal)">
                                      <p:cBhvr>
                                        <p:cTn id="37" dur="500"/>
                                        <p:tgtEl>
                                          <p:spTgt spid="92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90"/>
                                        </p:tgtEl>
                                        <p:attrNameLst>
                                          <p:attrName>style.visibility</p:attrName>
                                        </p:attrNameLst>
                                      </p:cBhvr>
                                      <p:to>
                                        <p:strVal val="visible"/>
                                      </p:to>
                                    </p:set>
                                    <p:animEffect transition="in" filter="fade">
                                      <p:cBhvr>
                                        <p:cTn id="42" dur="500"/>
                                        <p:tgtEl>
                                          <p:spTgt spid="92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9284"/>
                                        </p:tgtEl>
                                        <p:attrNameLst>
                                          <p:attrName>style.visibility</p:attrName>
                                        </p:attrNameLst>
                                      </p:cBhvr>
                                      <p:to>
                                        <p:strVal val="visible"/>
                                      </p:to>
                                    </p:set>
                                    <p:animEffect transition="in" filter="barn(inHorizontal)">
                                      <p:cBhvr>
                                        <p:cTn id="47" dur="500"/>
                                        <p:tgtEl>
                                          <p:spTgt spid="928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288"/>
                                        </p:tgtEl>
                                        <p:attrNameLst>
                                          <p:attrName>style.visibility</p:attrName>
                                        </p:attrNameLst>
                                      </p:cBhvr>
                                      <p:to>
                                        <p:strVal val="visible"/>
                                      </p:to>
                                    </p:set>
                                    <p:animEffect transition="in" filter="fade">
                                      <p:cBhvr>
                                        <p:cTn id="52" dur="500"/>
                                        <p:tgtEl>
                                          <p:spTgt spid="92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9285"/>
                                        </p:tgtEl>
                                        <p:attrNameLst>
                                          <p:attrName>style.visibility</p:attrName>
                                        </p:attrNameLst>
                                      </p:cBhvr>
                                      <p:to>
                                        <p:strVal val="visible"/>
                                      </p:to>
                                    </p:set>
                                    <p:animEffect transition="in" filter="barn(inHorizontal)">
                                      <p:cBhvr>
                                        <p:cTn id="57" dur="500"/>
                                        <p:tgtEl>
                                          <p:spTgt spid="928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89"/>
                                        </p:tgtEl>
                                        <p:attrNameLst>
                                          <p:attrName>style.visibility</p:attrName>
                                        </p:attrNameLst>
                                      </p:cBhvr>
                                      <p:to>
                                        <p:strVal val="visible"/>
                                      </p:to>
                                    </p:set>
                                    <p:animEffect transition="in" filter="fade">
                                      <p:cBhvr>
                                        <p:cTn id="62" dur="500"/>
                                        <p:tgtEl>
                                          <p:spTgt spid="92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9286"/>
                                        </p:tgtEl>
                                        <p:attrNameLst>
                                          <p:attrName>style.visibility</p:attrName>
                                        </p:attrNameLst>
                                      </p:cBhvr>
                                      <p:to>
                                        <p:strVal val="visible"/>
                                      </p:to>
                                    </p:set>
                                    <p:animEffect transition="in" filter="barn(inHorizontal)">
                                      <p:cBhvr>
                                        <p:cTn id="67" dur="500"/>
                                        <p:tgtEl>
                                          <p:spTgt spid="9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19" grpId="0" animBg="1"/>
      <p:bldP spid="17418" grpId="0" animBg="1"/>
      <p:bldP spid="17417" grpId="0" animBg="1"/>
      <p:bldP spid="9283" grpId="0" animBg="1"/>
      <p:bldP spid="9284" grpId="0" animBg="1"/>
      <p:bldP spid="9285" grpId="0" animBg="1"/>
      <p:bldP spid="9286" grpId="0" animBg="1"/>
      <p:bldP spid="9287" grpId="0" animBg="1"/>
      <p:bldP spid="9288" grpId="0" animBg="1"/>
      <p:bldP spid="9289" grpId="0" animBg="1"/>
      <p:bldP spid="9290" grpId="0" animBg="1"/>
      <p:bldP spid="92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75" y="357188"/>
            <a:ext cx="5500688" cy="1200150"/>
          </a:xfrm>
          <a:prstGeom prst="rect">
            <a:avLst/>
          </a:prstGeom>
        </p:spPr>
        <p:txBody>
          <a:bodyPr>
            <a:spAutoFit/>
          </a:bodyPr>
          <a:lstStyle/>
          <a:p>
            <a:pPr algn="ctr">
              <a:defRPr/>
            </a:pPr>
            <a:r>
              <a:rPr lang="ru-RU" sz="3600" b="1" dirty="0">
                <a:solidFill>
                  <a:srgbClr val="C00000"/>
                </a:solidFill>
                <a:latin typeface="+mj-lt"/>
              </a:rPr>
              <a:t>Средства развития мелкой моторики</a:t>
            </a:r>
            <a:endParaRPr lang="ru-RU" sz="3600" b="1" u="sng" dirty="0">
              <a:solidFill>
                <a:srgbClr val="C00000"/>
              </a:solidFill>
              <a:latin typeface="+mj-lt"/>
            </a:endParaRPr>
          </a:p>
        </p:txBody>
      </p:sp>
      <p:sp>
        <p:nvSpPr>
          <p:cNvPr id="3" name="Oval 4"/>
          <p:cNvSpPr>
            <a:spLocks noChangeArrowheads="1"/>
          </p:cNvSpPr>
          <p:nvPr/>
        </p:nvSpPr>
        <p:spPr bwMode="auto">
          <a:xfrm>
            <a:off x="3024981" y="3378199"/>
            <a:ext cx="3024188"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4" name="Oval 5"/>
          <p:cNvSpPr>
            <a:spLocks noChangeArrowheads="1"/>
          </p:cNvSpPr>
          <p:nvPr/>
        </p:nvSpPr>
        <p:spPr bwMode="auto">
          <a:xfrm>
            <a:off x="179387" y="2471593"/>
            <a:ext cx="3024188"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5" name="Oval 6"/>
          <p:cNvSpPr>
            <a:spLocks noChangeArrowheads="1"/>
          </p:cNvSpPr>
          <p:nvPr/>
        </p:nvSpPr>
        <p:spPr bwMode="auto">
          <a:xfrm>
            <a:off x="395288" y="4365625"/>
            <a:ext cx="3024187"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6" name="Oval 7"/>
          <p:cNvSpPr>
            <a:spLocks noChangeArrowheads="1"/>
          </p:cNvSpPr>
          <p:nvPr/>
        </p:nvSpPr>
        <p:spPr bwMode="auto">
          <a:xfrm>
            <a:off x="3059113" y="1844675"/>
            <a:ext cx="3024187"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9" name="Oval 10"/>
          <p:cNvSpPr>
            <a:spLocks noChangeArrowheads="1"/>
          </p:cNvSpPr>
          <p:nvPr/>
        </p:nvSpPr>
        <p:spPr bwMode="auto">
          <a:xfrm>
            <a:off x="5953981" y="2471593"/>
            <a:ext cx="2808163"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10" name="Oval 11"/>
          <p:cNvSpPr>
            <a:spLocks noChangeArrowheads="1"/>
          </p:cNvSpPr>
          <p:nvPr/>
        </p:nvSpPr>
        <p:spPr bwMode="auto">
          <a:xfrm>
            <a:off x="5961291" y="4227912"/>
            <a:ext cx="3024188"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11" name="Text Box 12"/>
          <p:cNvSpPr txBox="1">
            <a:spLocks noChangeArrowheads="1"/>
          </p:cNvSpPr>
          <p:nvPr/>
        </p:nvSpPr>
        <p:spPr bwMode="auto">
          <a:xfrm>
            <a:off x="754856" y="2742045"/>
            <a:ext cx="1873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dirty="0">
                <a:solidFill>
                  <a:srgbClr val="990033"/>
                </a:solidFill>
              </a:rPr>
              <a:t>Пластилин</a:t>
            </a:r>
          </a:p>
        </p:txBody>
      </p:sp>
      <p:sp>
        <p:nvSpPr>
          <p:cNvPr id="12" name="Text Box 13"/>
          <p:cNvSpPr txBox="1">
            <a:spLocks noChangeArrowheads="1"/>
          </p:cNvSpPr>
          <p:nvPr/>
        </p:nvSpPr>
        <p:spPr bwMode="auto">
          <a:xfrm>
            <a:off x="6660186" y="2817022"/>
            <a:ext cx="158422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dirty="0" smtClean="0">
                <a:solidFill>
                  <a:srgbClr val="990033"/>
                </a:solidFill>
              </a:rPr>
              <a:t>Бумага   </a:t>
            </a:r>
            <a:endParaRPr lang="ru-RU" sz="2400" dirty="0">
              <a:solidFill>
                <a:srgbClr val="990033"/>
              </a:solidFill>
            </a:endParaRPr>
          </a:p>
        </p:txBody>
      </p:sp>
      <p:sp>
        <p:nvSpPr>
          <p:cNvPr id="13" name="Text Box 15"/>
          <p:cNvSpPr txBox="1">
            <a:spLocks noChangeArrowheads="1"/>
          </p:cNvSpPr>
          <p:nvPr/>
        </p:nvSpPr>
        <p:spPr bwMode="auto">
          <a:xfrm>
            <a:off x="3416562" y="3546907"/>
            <a:ext cx="216508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dirty="0">
                <a:solidFill>
                  <a:srgbClr val="990033"/>
                </a:solidFill>
              </a:rPr>
              <a:t>Крупа, бусы, пуговицы</a:t>
            </a:r>
          </a:p>
        </p:txBody>
      </p:sp>
      <p:sp>
        <p:nvSpPr>
          <p:cNvPr id="14" name="Text Box 17"/>
          <p:cNvSpPr txBox="1">
            <a:spLocks noChangeArrowheads="1"/>
          </p:cNvSpPr>
          <p:nvPr/>
        </p:nvSpPr>
        <p:spPr bwMode="auto">
          <a:xfrm>
            <a:off x="3492500" y="1989138"/>
            <a:ext cx="20891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a:solidFill>
                  <a:srgbClr val="990033"/>
                </a:solidFill>
              </a:rPr>
              <a:t>Природный материал</a:t>
            </a:r>
          </a:p>
        </p:txBody>
      </p:sp>
      <p:sp>
        <p:nvSpPr>
          <p:cNvPr id="15" name="Text Box 19"/>
          <p:cNvSpPr txBox="1">
            <a:spLocks noChangeArrowheads="1"/>
          </p:cNvSpPr>
          <p:nvPr/>
        </p:nvSpPr>
        <p:spPr bwMode="auto">
          <a:xfrm>
            <a:off x="6083300" y="4294188"/>
            <a:ext cx="2592388"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000" dirty="0">
                <a:solidFill>
                  <a:srgbClr val="990033"/>
                </a:solidFill>
              </a:rPr>
              <a:t>Нитки, тесьма, веревки, шнурки, ткани</a:t>
            </a:r>
          </a:p>
        </p:txBody>
      </p:sp>
      <p:sp>
        <p:nvSpPr>
          <p:cNvPr id="17" name="Oval 22"/>
          <p:cNvSpPr>
            <a:spLocks noChangeArrowheads="1"/>
          </p:cNvSpPr>
          <p:nvPr/>
        </p:nvSpPr>
        <p:spPr bwMode="auto">
          <a:xfrm>
            <a:off x="3132138" y="5300663"/>
            <a:ext cx="3024187" cy="1152525"/>
          </a:xfrm>
          <a:prstGeom prst="ellipse">
            <a:avLst/>
          </a:prstGeom>
          <a:solidFill>
            <a:srgbClr val="FFCCCC"/>
          </a:solidFill>
          <a:ln w="9525">
            <a:solidFill>
              <a:srgbClr val="FF9966"/>
            </a:solidFill>
            <a:round/>
            <a:headEnd/>
            <a:tailEnd/>
          </a:ln>
        </p:spPr>
        <p:txBody>
          <a:bodyPr wrap="none" anchor="ctr"/>
          <a:lstStyle/>
          <a:p>
            <a:endParaRPr lang="ru-RU"/>
          </a:p>
        </p:txBody>
      </p:sp>
      <p:sp>
        <p:nvSpPr>
          <p:cNvPr id="18" name="Text Box 23"/>
          <p:cNvSpPr txBox="1">
            <a:spLocks noChangeArrowheads="1"/>
          </p:cNvSpPr>
          <p:nvPr/>
        </p:nvSpPr>
        <p:spPr bwMode="auto">
          <a:xfrm>
            <a:off x="900113" y="4652963"/>
            <a:ext cx="20161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a:solidFill>
                  <a:srgbClr val="990033"/>
                </a:solidFill>
              </a:rPr>
              <a:t>Песок</a:t>
            </a:r>
          </a:p>
        </p:txBody>
      </p:sp>
      <p:sp>
        <p:nvSpPr>
          <p:cNvPr id="20" name="Text Box 14"/>
          <p:cNvSpPr txBox="1">
            <a:spLocks noChangeArrowheads="1"/>
          </p:cNvSpPr>
          <p:nvPr/>
        </p:nvSpPr>
        <p:spPr bwMode="auto">
          <a:xfrm>
            <a:off x="3203575" y="5373688"/>
            <a:ext cx="2952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a:solidFill>
                  <a:srgbClr val="990033"/>
                </a:solidFill>
              </a:rPr>
              <a:t>Карандаши, счетные палочки</a:t>
            </a:r>
            <a:endParaRPr lang="ru-RU">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nodeType="afterGroup">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childTnLst>
                          </p:cTn>
                        </p:par>
                        <p:par>
                          <p:cTn id="39" fill="hold" nodeType="afterGroup">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childTnLst>
                          </p:cTn>
                        </p:par>
                        <p:par>
                          <p:cTn id="46" fill="hold" nodeType="afterGroup">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1" grpId="0"/>
      <p:bldP spid="12" grpId="0"/>
      <p:bldP spid="13" grpId="0"/>
      <p:bldP spid="14" grpId="0"/>
      <p:bldP spid="15" grpId="0"/>
      <p:bldP spid="17" grpId="0" animBg="1"/>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22"/>
          <p:cNvSpPr>
            <a:spLocks noGrp="1"/>
          </p:cNvSpPr>
          <p:nvPr>
            <p:ph type="title" idx="4294967295"/>
          </p:nvPr>
        </p:nvSpPr>
        <p:spPr>
          <a:xfrm>
            <a:off x="785813" y="357188"/>
            <a:ext cx="8358187" cy="642937"/>
          </a:xfrm>
        </p:spPr>
        <p:txBody>
          <a:bodyPr/>
          <a:lstStyle/>
          <a:p>
            <a:pPr indent="146050" eaLnBrk="1" hangingPunct="1">
              <a:tabLst>
                <a:tab pos="317500" algn="l"/>
              </a:tabLst>
            </a:pPr>
            <a:r>
              <a:rPr lang="ru-RU" sz="800" smtClean="0">
                <a:solidFill>
                  <a:schemeClr val="tx1"/>
                </a:solidFill>
                <a:latin typeface="Arial" pitchFamily="34" charset="0"/>
              </a:rPr>
              <a:t/>
            </a:r>
            <a:br>
              <a:rPr lang="ru-RU" sz="800" smtClean="0">
                <a:solidFill>
                  <a:schemeClr val="tx1"/>
                </a:solidFill>
                <a:latin typeface="Arial" pitchFamily="34" charset="0"/>
              </a:rPr>
            </a:br>
            <a:endParaRPr lang="ru-RU" sz="800" smtClean="0"/>
          </a:p>
        </p:txBody>
      </p:sp>
      <p:sp>
        <p:nvSpPr>
          <p:cNvPr id="10244" name="Прямоугольник 24"/>
          <p:cNvSpPr>
            <a:spLocks noChangeArrowheads="1"/>
          </p:cNvSpPr>
          <p:nvPr/>
        </p:nvSpPr>
        <p:spPr bwMode="auto">
          <a:xfrm>
            <a:off x="428625" y="285750"/>
            <a:ext cx="8429625" cy="3985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4000" b="1" i="1" dirty="0" smtClean="0">
                <a:solidFill>
                  <a:srgbClr val="C00000"/>
                </a:solidFill>
                <a:cs typeface="Times New Roman" pitchFamily="18" charset="0"/>
              </a:rPr>
              <a:t>              </a:t>
            </a:r>
            <a:r>
              <a:rPr lang="ru-RU" sz="4000" b="1" i="1" dirty="0" err="1" smtClean="0">
                <a:solidFill>
                  <a:srgbClr val="C00000"/>
                </a:solidFill>
                <a:cs typeface="Times New Roman" pitchFamily="18" charset="0"/>
              </a:rPr>
              <a:t>Самомассаж</a:t>
            </a:r>
            <a:r>
              <a:rPr lang="ru-RU" sz="4000" b="1" i="1" dirty="0" smtClean="0">
                <a:solidFill>
                  <a:srgbClr val="C00000"/>
                </a:solidFill>
                <a:cs typeface="Times New Roman" pitchFamily="18" charset="0"/>
              </a:rPr>
              <a:t> рук</a:t>
            </a:r>
          </a:p>
          <a:p>
            <a:endParaRPr lang="ru-RU" sz="2000" b="1" i="1" dirty="0">
              <a:solidFill>
                <a:srgbClr val="C00000"/>
              </a:solidFill>
              <a:cs typeface="Times New Roman" pitchFamily="18" charset="0"/>
            </a:endParaRPr>
          </a:p>
          <a:p>
            <a:r>
              <a:rPr lang="ru-RU" sz="1100" b="1" dirty="0" smtClean="0">
                <a:solidFill>
                  <a:srgbClr val="000099"/>
                </a:solidFill>
                <a:cs typeface="Times New Roman" pitchFamily="18" charset="0"/>
              </a:rPr>
              <a:t>Цель </a:t>
            </a:r>
            <a:r>
              <a:rPr lang="ru-RU" sz="1100" b="1" dirty="0">
                <a:solidFill>
                  <a:srgbClr val="000099"/>
                </a:solidFill>
                <a:cs typeface="Times New Roman" pitchFamily="18" charset="0"/>
              </a:rPr>
              <a:t>и </a:t>
            </a:r>
            <a:r>
              <a:rPr lang="ru-RU" sz="1100" b="1" dirty="0" smtClean="0">
                <a:solidFill>
                  <a:srgbClr val="000099"/>
                </a:solidFill>
                <a:cs typeface="Times New Roman" pitchFamily="18" charset="0"/>
              </a:rPr>
              <a:t>задачи:</a:t>
            </a:r>
            <a:r>
              <a:rPr lang="ru-RU" sz="1100" dirty="0">
                <a:solidFill>
                  <a:srgbClr val="000099"/>
                </a:solidFill>
              </a:rPr>
              <a:t/>
            </a:r>
            <a:br>
              <a:rPr lang="ru-RU" sz="1100" dirty="0">
                <a:solidFill>
                  <a:srgbClr val="000099"/>
                </a:solidFill>
              </a:rPr>
            </a:br>
            <a:r>
              <a:rPr lang="ru-RU" sz="1100" dirty="0">
                <a:solidFill>
                  <a:srgbClr val="000099"/>
                </a:solidFill>
                <a:cs typeface="Times New Roman" pitchFamily="18" charset="0"/>
              </a:rPr>
              <a:t>Развитие силы рук</a:t>
            </a:r>
            <a:r>
              <a:rPr lang="ru-RU" sz="1100" dirty="0" smtClean="0">
                <a:solidFill>
                  <a:srgbClr val="000099"/>
                </a:solidFill>
                <a:cs typeface="Times New Roman" pitchFamily="18" charset="0"/>
              </a:rPr>
              <a:t>.</a:t>
            </a:r>
          </a:p>
          <a:p>
            <a:r>
              <a:rPr lang="ru-RU" sz="1100" dirty="0" smtClean="0">
                <a:solidFill>
                  <a:srgbClr val="000099"/>
                </a:solidFill>
                <a:cs typeface="Times New Roman" pitchFamily="18" charset="0"/>
              </a:rPr>
              <a:t>Воздействие на речевые зоны через самомассаж ладоней.</a:t>
            </a:r>
            <a:r>
              <a:rPr lang="ru-RU" sz="1100" dirty="0">
                <a:solidFill>
                  <a:srgbClr val="000099"/>
                </a:solidFill>
              </a:rPr>
              <a:t/>
            </a:r>
            <a:br>
              <a:rPr lang="ru-RU" sz="1100" dirty="0">
                <a:solidFill>
                  <a:srgbClr val="000099"/>
                </a:solidFill>
              </a:rPr>
            </a:br>
            <a:r>
              <a:rPr lang="ru-RU" sz="1100" dirty="0">
                <a:solidFill>
                  <a:srgbClr val="000099"/>
                </a:solidFill>
                <a:cs typeface="Times New Roman" pitchFamily="18" charset="0"/>
              </a:rPr>
              <a:t>Предоставление ребенку разнообразных тактильных ощу­щений.</a:t>
            </a:r>
            <a:r>
              <a:rPr lang="ru-RU" sz="1100" dirty="0">
                <a:solidFill>
                  <a:srgbClr val="000099"/>
                </a:solidFill>
              </a:rPr>
              <a:t/>
            </a:r>
            <a:br>
              <a:rPr lang="ru-RU" sz="1100" dirty="0">
                <a:solidFill>
                  <a:srgbClr val="000099"/>
                </a:solidFill>
              </a:rPr>
            </a:br>
            <a:r>
              <a:rPr lang="ru-RU" sz="1100" b="1" smtClean="0">
                <a:solidFill>
                  <a:srgbClr val="000099"/>
                </a:solidFill>
                <a:cs typeface="Times New Roman" pitchFamily="18" charset="0"/>
              </a:rPr>
              <a:t>Материалы:</a:t>
            </a:r>
            <a:r>
              <a:rPr lang="ru-RU" sz="1100" dirty="0">
                <a:solidFill>
                  <a:srgbClr val="000099"/>
                </a:solidFill>
              </a:rPr>
              <a:t/>
            </a:r>
            <a:br>
              <a:rPr lang="ru-RU" sz="1100" dirty="0">
                <a:solidFill>
                  <a:srgbClr val="000099"/>
                </a:solidFill>
              </a:rPr>
            </a:br>
            <a:r>
              <a:rPr lang="ru-RU" sz="1100" dirty="0" smtClean="0">
                <a:solidFill>
                  <a:srgbClr val="000099"/>
                </a:solidFill>
                <a:cs typeface="Times New Roman" pitchFamily="18" charset="0"/>
              </a:rPr>
              <a:t>Самомассаж </a:t>
            </a:r>
            <a:r>
              <a:rPr lang="ru-RU" sz="1100" dirty="0">
                <a:solidFill>
                  <a:srgbClr val="000099"/>
                </a:solidFill>
                <a:cs typeface="Times New Roman" pitchFamily="18" charset="0"/>
              </a:rPr>
              <a:t>внутренней поверхности ладоней можно проводить с использованием различных предметов: карандашей с </a:t>
            </a:r>
            <a:r>
              <a:rPr lang="ru-RU" sz="1100" dirty="0" smtClean="0">
                <a:solidFill>
                  <a:srgbClr val="000099"/>
                </a:solidFill>
                <a:cs typeface="Times New Roman" pitchFamily="18" charset="0"/>
              </a:rPr>
              <a:t>гладкой </a:t>
            </a:r>
            <a:r>
              <a:rPr lang="ru-RU" sz="1100" dirty="0">
                <a:solidFill>
                  <a:srgbClr val="000099"/>
                </a:solidFill>
                <a:cs typeface="Times New Roman" pitchFamily="18" charset="0"/>
              </a:rPr>
              <a:t>и ребристой поверхностью; пластмассовых, резиновых, деревянных шариков с гладкой и ребристой </a:t>
            </a:r>
            <a:r>
              <a:rPr lang="ru-RU" sz="1100" dirty="0" smtClean="0">
                <a:solidFill>
                  <a:srgbClr val="000099"/>
                </a:solidFill>
                <a:cs typeface="Times New Roman" pitchFamily="18" charset="0"/>
              </a:rPr>
              <a:t>поверхностью и </a:t>
            </a:r>
            <a:r>
              <a:rPr lang="ru-RU" sz="1100" dirty="0" err="1" smtClean="0">
                <a:solidFill>
                  <a:srgbClr val="000099"/>
                </a:solidFill>
                <a:cs typeface="Times New Roman" pitchFamily="18" charset="0"/>
              </a:rPr>
              <a:t>иппликатора</a:t>
            </a:r>
            <a:r>
              <a:rPr lang="ru-RU" sz="1100" dirty="0" smtClean="0">
                <a:solidFill>
                  <a:srgbClr val="000099"/>
                </a:solidFill>
                <a:cs typeface="Times New Roman" pitchFamily="18" charset="0"/>
              </a:rPr>
              <a:t> Кузнецова.</a:t>
            </a:r>
            <a:endParaRPr lang="ru-RU" sz="1100" dirty="0" smtClean="0">
              <a:solidFill>
                <a:srgbClr val="000099"/>
              </a:solidFill>
            </a:endParaRPr>
          </a:p>
          <a:p>
            <a:endParaRPr lang="ru-RU" sz="1100" dirty="0" smtClean="0">
              <a:solidFill>
                <a:srgbClr val="000099"/>
              </a:solidFill>
              <a:latin typeface="Cambria" pitchFamily="18" charset="0"/>
            </a:endParaRPr>
          </a:p>
          <a:p>
            <a:endParaRPr lang="ru-RU" sz="1100" dirty="0" smtClean="0">
              <a:solidFill>
                <a:srgbClr val="000099"/>
              </a:solidFill>
              <a:latin typeface="Cambria" pitchFamily="18" charset="0"/>
            </a:endParaRPr>
          </a:p>
          <a:p>
            <a:endParaRPr lang="ru-RU" sz="1100" dirty="0">
              <a:solidFill>
                <a:srgbClr val="000099"/>
              </a:solidFill>
              <a:latin typeface="Cambria" pitchFamily="18" charset="0"/>
            </a:endParaRPr>
          </a:p>
          <a:p>
            <a:r>
              <a:rPr lang="ru-RU" sz="1100" dirty="0" smtClean="0">
                <a:solidFill>
                  <a:srgbClr val="000099"/>
                </a:solidFill>
                <a:cs typeface="Arial" pitchFamily="34" charset="0"/>
              </a:rPr>
              <a:t>Фото:   самомассаж  с помощью</a:t>
            </a:r>
          </a:p>
          <a:p>
            <a:pPr marL="171450" indent="-171450">
              <a:buFont typeface="Arial" pitchFamily="34" charset="0"/>
              <a:buChar char="•"/>
            </a:pPr>
            <a:r>
              <a:rPr lang="ru-RU" sz="1100" dirty="0">
                <a:solidFill>
                  <a:srgbClr val="000099"/>
                </a:solidFill>
                <a:cs typeface="Arial" pitchFamily="34" charset="0"/>
              </a:rPr>
              <a:t> </a:t>
            </a:r>
            <a:r>
              <a:rPr lang="ru-RU" sz="1100" dirty="0" smtClean="0">
                <a:solidFill>
                  <a:srgbClr val="000099"/>
                </a:solidFill>
                <a:cs typeface="Arial" pitchFamily="34" charset="0"/>
              </a:rPr>
              <a:t> карандаша</a:t>
            </a:r>
          </a:p>
          <a:p>
            <a:pPr marL="171450" indent="-171450">
              <a:buFont typeface="Arial" pitchFamily="34" charset="0"/>
              <a:buChar char="•"/>
            </a:pPr>
            <a:r>
              <a:rPr lang="ru-RU" sz="1100" dirty="0" smtClean="0">
                <a:solidFill>
                  <a:srgbClr val="000099"/>
                </a:solidFill>
                <a:cs typeface="Arial" pitchFamily="34" charset="0"/>
              </a:rPr>
              <a:t>  мяча</a:t>
            </a:r>
          </a:p>
          <a:p>
            <a:pPr marL="171450" indent="-171450">
              <a:buFont typeface="Arial" pitchFamily="34" charset="0"/>
              <a:buChar char="•"/>
            </a:pPr>
            <a:r>
              <a:rPr lang="ru-RU" sz="1100" dirty="0" smtClean="0">
                <a:solidFill>
                  <a:srgbClr val="000099"/>
                </a:solidFill>
                <a:cs typeface="Arial" pitchFamily="34" charset="0"/>
              </a:rPr>
              <a:t>  </a:t>
            </a:r>
            <a:r>
              <a:rPr lang="ru-RU" sz="1100" dirty="0" err="1" smtClean="0">
                <a:solidFill>
                  <a:srgbClr val="000099"/>
                </a:solidFill>
                <a:cs typeface="Arial" pitchFamily="34" charset="0"/>
              </a:rPr>
              <a:t>иппликатора</a:t>
            </a:r>
            <a:endParaRPr lang="ru-RU" sz="1100" dirty="0" smtClean="0">
              <a:solidFill>
                <a:srgbClr val="000099"/>
              </a:solidFill>
              <a:cs typeface="Arial" pitchFamily="34" charset="0"/>
            </a:endParaRPr>
          </a:p>
          <a:p>
            <a:pPr marL="171450" indent="-171450">
              <a:buFont typeface="Arial" pitchFamily="34" charset="0"/>
              <a:buChar char="•"/>
            </a:pPr>
            <a:r>
              <a:rPr lang="ru-RU" sz="1100" dirty="0">
                <a:solidFill>
                  <a:srgbClr val="000099"/>
                </a:solidFill>
                <a:cs typeface="Arial" pitchFamily="34" charset="0"/>
              </a:rPr>
              <a:t> </a:t>
            </a:r>
            <a:r>
              <a:rPr lang="ru-RU" sz="1100" dirty="0" smtClean="0">
                <a:solidFill>
                  <a:srgbClr val="000099"/>
                </a:solidFill>
                <a:cs typeface="Arial" pitchFamily="34" charset="0"/>
              </a:rPr>
              <a:t> фасоли</a:t>
            </a:r>
          </a:p>
          <a:p>
            <a:pPr marL="171450" indent="-171450">
              <a:buFont typeface="Arial" pitchFamily="34" charset="0"/>
              <a:buChar char="•"/>
            </a:pPr>
            <a:r>
              <a:rPr lang="ru-RU" sz="1100" dirty="0">
                <a:solidFill>
                  <a:srgbClr val="000099"/>
                </a:solidFill>
                <a:cs typeface="Arial" pitchFamily="34" charset="0"/>
              </a:rPr>
              <a:t> </a:t>
            </a:r>
            <a:r>
              <a:rPr lang="ru-RU" sz="1100" dirty="0" smtClean="0">
                <a:solidFill>
                  <a:srgbClr val="000099"/>
                </a:solidFill>
                <a:cs typeface="Arial" pitchFamily="34" charset="0"/>
              </a:rPr>
              <a:t> орехов, шишек</a:t>
            </a:r>
            <a:endParaRPr lang="ru-RU" sz="1100" dirty="0">
              <a:solidFill>
                <a:schemeClr val="accent1"/>
              </a:solidFill>
              <a:cs typeface="Arial" pitchFamily="34" charset="0"/>
            </a:endParaRPr>
          </a:p>
        </p:txBody>
      </p:sp>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929322" y="2571744"/>
            <a:ext cx="2117626" cy="15882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987686" y="4248660"/>
            <a:ext cx="2792413" cy="209073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85786" y="4572008"/>
            <a:ext cx="2199861" cy="165078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506787" y="4437571"/>
            <a:ext cx="2273300" cy="170656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714744" y="2857496"/>
            <a:ext cx="1800199" cy="135068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79513" y="428604"/>
            <a:ext cx="6048671" cy="3231654"/>
          </a:xfrm>
          <a:prstGeom prst="rect">
            <a:avLst/>
          </a:prstGeom>
          <a:solidFill>
            <a:srgbClr val="00B0F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indent="142875" algn="ctr" defTabSz="914400">
              <a:tabLst>
                <a:tab pos="314325" algn="l"/>
              </a:tabLst>
            </a:pPr>
            <a:r>
              <a:rPr lang="ru-RU" b="1" i="1" dirty="0">
                <a:solidFill>
                  <a:srgbClr val="C00000"/>
                </a:solidFill>
                <a:ea typeface="Times New Roman" pitchFamily="18" charset="0"/>
                <a:cs typeface="Arial" pitchFamily="34" charset="0"/>
              </a:rPr>
              <a:t>Дидактические игры с различными предметами и материалами</a:t>
            </a:r>
          </a:p>
          <a:p>
            <a:pPr indent="142875" defTabSz="914400" eaLnBrk="0" hangingPunct="0">
              <a:tabLst>
                <a:tab pos="314325" algn="l"/>
              </a:tabLst>
            </a:pPr>
            <a:r>
              <a:rPr lang="ru-RU" sz="1200" b="1" u="sng" dirty="0">
                <a:solidFill>
                  <a:srgbClr val="000099"/>
                </a:solidFill>
                <a:ea typeface="Times New Roman" pitchFamily="18" charset="0"/>
                <a:cs typeface="Arial" pitchFamily="34" charset="0"/>
              </a:rPr>
              <a:t> Цели и </a:t>
            </a:r>
            <a:r>
              <a:rPr lang="ru-RU" sz="1200" b="1" u="sng" dirty="0" smtClean="0">
                <a:solidFill>
                  <a:srgbClr val="000099"/>
                </a:solidFill>
                <a:ea typeface="Times New Roman" pitchFamily="18" charset="0"/>
                <a:cs typeface="Arial" pitchFamily="34" charset="0"/>
              </a:rPr>
              <a:t>задачи</a:t>
            </a:r>
            <a:endParaRPr lang="ru-RU" sz="1100" dirty="0">
              <a:solidFill>
                <a:srgbClr val="000099"/>
              </a:solidFill>
              <a:ea typeface="Times New Roman" pitchFamily="18" charset="0"/>
              <a:cs typeface="Arial" pitchFamily="34" charset="0"/>
            </a:endParaRP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Развитие согласованных движений обеих рук.</a:t>
            </a: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Развитие точных и дифференцированных движений ки­стей и пальцев рук.</a:t>
            </a: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Формирование ручных умений: расстегивание и застегивание липучек, кнопок, пуговиц, молний; умение пользоваться игрушечной иголкой.</a:t>
            </a: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Развитие осязания.</a:t>
            </a:r>
          </a:p>
          <a:p>
            <a:pPr indent="142875" defTabSz="914400" eaLnBrk="0" hangingPunct="0">
              <a:buFont typeface="Arial" pitchFamily="34" charset="0"/>
              <a:buChar char="•"/>
              <a:tabLst>
                <a:tab pos="314325" algn="l"/>
              </a:tabLst>
            </a:pPr>
            <a:r>
              <a:rPr lang="ru-RU" sz="1100" dirty="0">
                <a:solidFill>
                  <a:srgbClr val="000099"/>
                </a:solidFill>
                <a:ea typeface="Times New Roman" pitchFamily="18" charset="0"/>
                <a:cs typeface="Arial" pitchFamily="34" charset="0"/>
              </a:rPr>
              <a:t>Развитие </a:t>
            </a:r>
            <a:r>
              <a:rPr lang="ru-RU" sz="1100" dirty="0" smtClean="0">
                <a:solidFill>
                  <a:srgbClr val="000099"/>
                </a:solidFill>
                <a:ea typeface="Times New Roman" pitchFamily="18" charset="0"/>
                <a:cs typeface="Arial" pitchFamily="34" charset="0"/>
              </a:rPr>
              <a:t> речи, мышления </a:t>
            </a:r>
            <a:r>
              <a:rPr lang="ru-RU" sz="1100" dirty="0">
                <a:solidFill>
                  <a:srgbClr val="000099"/>
                </a:solidFill>
                <a:ea typeface="Times New Roman" pitchFamily="18" charset="0"/>
                <a:cs typeface="Arial" pitchFamily="34" charset="0"/>
              </a:rPr>
              <a:t>и </a:t>
            </a:r>
            <a:r>
              <a:rPr lang="ru-RU" sz="1100" dirty="0" smtClean="0">
                <a:solidFill>
                  <a:srgbClr val="000099"/>
                </a:solidFill>
                <a:ea typeface="Times New Roman" pitchFamily="18" charset="0"/>
                <a:cs typeface="Arial" pitchFamily="34" charset="0"/>
              </a:rPr>
              <a:t>воображения.</a:t>
            </a:r>
            <a:r>
              <a:rPr lang="ru-RU" sz="1100" dirty="0">
                <a:solidFill>
                  <a:srgbClr val="000099"/>
                </a:solidFill>
                <a:ea typeface="Times New Roman" pitchFamily="18" charset="0"/>
                <a:cs typeface="Arial" pitchFamily="34" charset="0"/>
              </a:rPr>
              <a:t/>
            </a:r>
            <a:br>
              <a:rPr lang="ru-RU" sz="1100" dirty="0">
                <a:solidFill>
                  <a:srgbClr val="000099"/>
                </a:solidFill>
                <a:ea typeface="Times New Roman" pitchFamily="18" charset="0"/>
                <a:cs typeface="Arial" pitchFamily="34" charset="0"/>
              </a:rPr>
            </a:br>
            <a:r>
              <a:rPr lang="ru-RU" sz="1200" dirty="0">
                <a:solidFill>
                  <a:srgbClr val="000099"/>
                </a:solidFill>
                <a:ea typeface="Times New Roman" pitchFamily="18" charset="0"/>
                <a:cs typeface="Arial" pitchFamily="34" charset="0"/>
              </a:rPr>
              <a:t>     </a:t>
            </a:r>
            <a:r>
              <a:rPr lang="ru-RU" sz="1200" b="1" u="sng" dirty="0">
                <a:solidFill>
                  <a:srgbClr val="000099"/>
                </a:solidFill>
                <a:ea typeface="Times New Roman" pitchFamily="18" charset="0"/>
                <a:cs typeface="Arial" pitchFamily="34" charset="0"/>
              </a:rPr>
              <a:t>Материалы</a:t>
            </a:r>
            <a:endParaRPr lang="ru-RU" sz="1200" dirty="0">
              <a:solidFill>
                <a:srgbClr val="000099"/>
              </a:solidFill>
              <a:ea typeface="Times New Roman" pitchFamily="18" charset="0"/>
              <a:cs typeface="Arial" pitchFamily="34" charset="0"/>
            </a:endParaRPr>
          </a:p>
          <a:p>
            <a:pPr indent="142875" defTabSz="914400" eaLnBrk="0" hangingPunct="0">
              <a:tabLst>
                <a:tab pos="314325" algn="l"/>
              </a:tabLst>
            </a:pPr>
            <a:r>
              <a:rPr lang="ru-RU" sz="1100" dirty="0">
                <a:solidFill>
                  <a:srgbClr val="000099"/>
                </a:solidFill>
                <a:ea typeface="Times New Roman" pitchFamily="18" charset="0"/>
                <a:cs typeface="Arial" pitchFamily="34" charset="0"/>
              </a:rPr>
              <a:t>Предметы, игрушки и материалы подбираются в соответствии с целью задания. </a:t>
            </a:r>
          </a:p>
          <a:p>
            <a:pPr indent="142875" defTabSz="914400" eaLnBrk="0" hangingPunct="0">
              <a:tabLst>
                <a:tab pos="314325" algn="l"/>
              </a:tabLst>
            </a:pPr>
            <a:r>
              <a:rPr lang="ru-RU" sz="1100" b="1" u="sng" dirty="0">
                <a:solidFill>
                  <a:srgbClr val="000099"/>
                </a:solidFill>
                <a:ea typeface="Times New Roman" pitchFamily="18" charset="0"/>
                <a:cs typeface="Arial" pitchFamily="34" charset="0"/>
              </a:rPr>
              <a:t>  </a:t>
            </a:r>
            <a:r>
              <a:rPr lang="ru-RU" sz="1200" b="1" u="sng" dirty="0">
                <a:solidFill>
                  <a:srgbClr val="000099"/>
                </a:solidFill>
                <a:ea typeface="Times New Roman" pitchFamily="18" charset="0"/>
                <a:cs typeface="Arial" pitchFamily="34" charset="0"/>
              </a:rPr>
              <a:t>Методы обучения</a:t>
            </a:r>
            <a:endParaRPr lang="ru-RU" sz="1200" dirty="0">
              <a:solidFill>
                <a:srgbClr val="000099"/>
              </a:solidFill>
              <a:ea typeface="Times New Roman" pitchFamily="18" charset="0"/>
              <a:cs typeface="Arial" pitchFamily="34" charset="0"/>
            </a:endParaRP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Показ действий.</a:t>
            </a: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Действия руками ребенка.</a:t>
            </a:r>
          </a:p>
          <a:p>
            <a:pPr indent="142875" defTabSz="914400" eaLnBrk="0" hangingPunct="0">
              <a:buFontTx/>
              <a:buChar char="•"/>
              <a:tabLst>
                <a:tab pos="314325" algn="l"/>
              </a:tabLst>
            </a:pPr>
            <a:r>
              <a:rPr lang="ru-RU" sz="1100" dirty="0">
                <a:solidFill>
                  <a:srgbClr val="000099"/>
                </a:solidFill>
                <a:ea typeface="Times New Roman" pitchFamily="18" charset="0"/>
                <a:cs typeface="Arial" pitchFamily="34" charset="0"/>
              </a:rPr>
              <a:t>Поэтапная словесная инструкция. </a:t>
            </a:r>
          </a:p>
          <a:p>
            <a:pPr indent="142875" defTabSz="914400" eaLnBrk="0" hangingPunct="0">
              <a:tabLst>
                <a:tab pos="314325" algn="l"/>
              </a:tabLst>
            </a:pPr>
            <a:endParaRPr lang="ru-RU" sz="1100" dirty="0">
              <a:ea typeface="Times New Roman" pitchFamily="18" charset="0"/>
              <a:cs typeface="Arial" pitchFamily="34" charset="0"/>
            </a:endParaRPr>
          </a:p>
          <a:p>
            <a:pPr indent="142875" defTabSz="914400" eaLnBrk="0" hangingPunct="0">
              <a:tabLst>
                <a:tab pos="314325" algn="l"/>
              </a:tabLst>
            </a:pPr>
            <a:endParaRPr lang="ru-RU" sz="1100" dirty="0">
              <a:ea typeface="Times New Roman" pitchFamily="18" charset="0"/>
              <a:cs typeface="Arial" pitchFamily="34" charset="0"/>
            </a:endParaRPr>
          </a:p>
        </p:txBody>
      </p:sp>
      <p:sp>
        <p:nvSpPr>
          <p:cNvPr id="11267" name="Line 4"/>
          <p:cNvSpPr>
            <a:spLocks noChangeShapeType="1"/>
          </p:cNvSpPr>
          <p:nvPr/>
        </p:nvSpPr>
        <p:spPr bwMode="auto">
          <a:xfrm flipV="1">
            <a:off x="4229100" y="2532063"/>
            <a:ext cx="0" cy="0"/>
          </a:xfrm>
          <a:prstGeom prst="line">
            <a:avLst/>
          </a:prstGeom>
          <a:noFill/>
          <a:ln w="1524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42910" y="3929066"/>
            <a:ext cx="3406403" cy="255270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286512" y="214290"/>
            <a:ext cx="2304256" cy="26270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357290" y="3357562"/>
            <a:ext cx="2522101" cy="584775"/>
          </a:xfrm>
          <a:prstGeom prst="rect">
            <a:avLst/>
          </a:prstGeom>
          <a:noFill/>
        </p:spPr>
        <p:txBody>
          <a:bodyPr wrap="none" rtlCol="0">
            <a:spAutoFit/>
          </a:bodyPr>
          <a:lstStyle/>
          <a:p>
            <a:pPr algn="ctr"/>
            <a:r>
              <a:rPr lang="ru-RU" sz="1600" dirty="0" smtClean="0"/>
              <a:t>Дидактическая игра</a:t>
            </a:r>
          </a:p>
          <a:p>
            <a:pPr algn="ctr"/>
            <a:r>
              <a:rPr lang="ru-RU" sz="1600" dirty="0" smtClean="0"/>
              <a:t> «Логопедические бусы»</a:t>
            </a:r>
            <a:endParaRPr lang="ru-RU" sz="1600" dirty="0"/>
          </a:p>
        </p:txBody>
      </p:sp>
      <p:pic>
        <p:nvPicPr>
          <p:cNvPr id="1027" name="Picture 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286380" y="3929066"/>
            <a:ext cx="3376914" cy="253452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43570" y="3214686"/>
            <a:ext cx="3161506" cy="369332"/>
          </a:xfrm>
          <a:prstGeom prst="rect">
            <a:avLst/>
          </a:prstGeom>
          <a:noFill/>
        </p:spPr>
        <p:txBody>
          <a:bodyPr wrap="none" rtlCol="0">
            <a:spAutoFit/>
          </a:bodyPr>
          <a:lstStyle/>
          <a:p>
            <a:r>
              <a:rPr lang="ru-RU" dirty="0" smtClean="0"/>
              <a:t>Игра «Веселые горошинки»</a:t>
            </a:r>
          </a:p>
        </p:txBody>
      </p:sp>
      <p:sp>
        <p:nvSpPr>
          <p:cNvPr id="11" name="Прямоугольник 10"/>
          <p:cNvSpPr/>
          <p:nvPr/>
        </p:nvSpPr>
        <p:spPr>
          <a:xfrm>
            <a:off x="7143768" y="5643578"/>
            <a:ext cx="2286000" cy="738664"/>
          </a:xfrm>
          <a:prstGeom prst="rect">
            <a:avLst/>
          </a:prstGeom>
        </p:spPr>
        <p:txBody>
          <a:bodyPr>
            <a:spAutoFit/>
          </a:bodyPr>
          <a:lstStyle/>
          <a:p>
            <a:pPr lvl="0"/>
            <a:r>
              <a:rPr lang="ru-RU" sz="1400" dirty="0" smtClean="0">
                <a:solidFill>
                  <a:prstClr val="black"/>
                </a:solidFill>
              </a:rPr>
              <a:t>Цель: упражнять в застегивании </a:t>
            </a:r>
          </a:p>
          <a:p>
            <a:pPr lvl="0"/>
            <a:r>
              <a:rPr lang="ru-RU" sz="1400" dirty="0" smtClean="0">
                <a:solidFill>
                  <a:prstClr val="black"/>
                </a:solidFill>
              </a:rPr>
              <a:t>кнопок, замков</a:t>
            </a:r>
            <a:endParaRPr lang="ru-RU" sz="1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amond(in)">
                                      <p:cBhvr>
                                        <p:cTn id="7"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794547" y="478307"/>
            <a:ext cx="2899312" cy="21762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651173" y="4077072"/>
            <a:ext cx="3042686" cy="22854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000100" y="4071942"/>
            <a:ext cx="2792297" cy="20934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00034" y="214290"/>
            <a:ext cx="2350008" cy="31364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00100" y="6286520"/>
            <a:ext cx="2876621" cy="369332"/>
          </a:xfrm>
          <a:prstGeom prst="rect">
            <a:avLst/>
          </a:prstGeom>
          <a:noFill/>
        </p:spPr>
        <p:txBody>
          <a:bodyPr wrap="none" rtlCol="0">
            <a:spAutoFit/>
          </a:bodyPr>
          <a:lstStyle/>
          <a:p>
            <a:r>
              <a:rPr lang="ru-RU" dirty="0" smtClean="0"/>
              <a:t>Упражнение «Застежки»</a:t>
            </a:r>
            <a:endParaRPr lang="ru-RU" dirty="0"/>
          </a:p>
        </p:txBody>
      </p:sp>
      <p:sp>
        <p:nvSpPr>
          <p:cNvPr id="3" name="TextBox 2"/>
          <p:cNvSpPr txBox="1"/>
          <p:nvPr/>
        </p:nvSpPr>
        <p:spPr>
          <a:xfrm>
            <a:off x="6156177" y="3303939"/>
            <a:ext cx="2160240" cy="369332"/>
          </a:xfrm>
          <a:prstGeom prst="rect">
            <a:avLst/>
          </a:prstGeom>
          <a:noFill/>
        </p:spPr>
        <p:txBody>
          <a:bodyPr wrap="square" rtlCol="0">
            <a:spAutoFit/>
          </a:bodyPr>
          <a:lstStyle/>
          <a:p>
            <a:r>
              <a:rPr lang="ru-RU" dirty="0" smtClean="0"/>
              <a:t>Игра «Волчок»</a:t>
            </a:r>
            <a:endParaRPr lang="ru-RU" dirty="0"/>
          </a:p>
        </p:txBody>
      </p:sp>
      <p:sp>
        <p:nvSpPr>
          <p:cNvPr id="4" name="TextBox 3"/>
          <p:cNvSpPr txBox="1"/>
          <p:nvPr/>
        </p:nvSpPr>
        <p:spPr>
          <a:xfrm>
            <a:off x="3000364" y="1142984"/>
            <a:ext cx="1872208" cy="923330"/>
          </a:xfrm>
          <a:prstGeom prst="rect">
            <a:avLst/>
          </a:prstGeom>
          <a:noFill/>
        </p:spPr>
        <p:txBody>
          <a:bodyPr wrap="square" rtlCol="0">
            <a:spAutoFit/>
          </a:bodyPr>
          <a:lstStyle/>
          <a:p>
            <a:pPr algn="ctr"/>
            <a:r>
              <a:rPr lang="ru-RU" dirty="0" smtClean="0"/>
              <a:t>Игра </a:t>
            </a:r>
          </a:p>
          <a:p>
            <a:pPr algn="ctr"/>
            <a:r>
              <a:rPr lang="ru-RU" dirty="0" smtClean="0"/>
              <a:t>«Накорми сороку»</a:t>
            </a:r>
            <a:endParaRPr lang="ru-RU" dirty="0"/>
          </a:p>
        </p:txBody>
      </p:sp>
      <p:sp>
        <p:nvSpPr>
          <p:cNvPr id="5" name="TextBox 4"/>
          <p:cNvSpPr txBox="1"/>
          <p:nvPr/>
        </p:nvSpPr>
        <p:spPr>
          <a:xfrm>
            <a:off x="3221716" y="260648"/>
            <a:ext cx="2572831" cy="369332"/>
          </a:xfrm>
          <a:prstGeom prst="rect">
            <a:avLst/>
          </a:prstGeom>
          <a:noFill/>
        </p:spPr>
        <p:txBody>
          <a:bodyPr wrap="square" rtlCol="0">
            <a:spAutoFit/>
          </a:bodyPr>
          <a:lstStyle/>
          <a:p>
            <a:r>
              <a:rPr lang="ru-RU" b="1" dirty="0" smtClean="0">
                <a:solidFill>
                  <a:schemeClr val="accent1"/>
                </a:solidFill>
              </a:rPr>
              <a:t>Игры с предметами</a:t>
            </a:r>
            <a:endParaRPr lang="ru-RU" b="1" dirty="0">
              <a:solidFill>
                <a:schemeClr val="accent1"/>
              </a:solidFill>
            </a:endParaRPr>
          </a:p>
        </p:txBody>
      </p:sp>
    </p:spTree>
    <p:extLst>
      <p:ext uri="{BB962C8B-B14F-4D97-AF65-F5344CB8AC3E}">
        <p14:creationId xmlns="" xmlns:p14="http://schemas.microsoft.com/office/powerpoint/2010/main" val="108522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10" y="1000108"/>
            <a:ext cx="3160660" cy="237626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29256" y="928670"/>
            <a:ext cx="3176793" cy="216092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00760" y="3286124"/>
            <a:ext cx="1716817" cy="400110"/>
          </a:xfrm>
          <a:prstGeom prst="rect">
            <a:avLst/>
          </a:prstGeom>
          <a:noFill/>
        </p:spPr>
        <p:txBody>
          <a:bodyPr wrap="none" rtlCol="0">
            <a:spAutoFit/>
          </a:bodyPr>
          <a:lstStyle/>
          <a:p>
            <a:r>
              <a:rPr lang="ru-RU" sz="2000" b="1" dirty="0" smtClean="0"/>
              <a:t>«</a:t>
            </a:r>
            <a:r>
              <a:rPr lang="ru-RU" sz="2000" dirty="0" err="1" smtClean="0">
                <a:latin typeface="Times New Roman" pitchFamily="18" charset="0"/>
                <a:cs typeface="Times New Roman" pitchFamily="18" charset="0"/>
              </a:rPr>
              <a:t>Ниткопись</a:t>
            </a:r>
            <a:r>
              <a:rPr lang="ru-RU" sz="2000" dirty="0" smtClean="0"/>
              <a:t>»</a:t>
            </a:r>
            <a:endParaRPr lang="ru-RU" sz="2000" dirty="0"/>
          </a:p>
        </p:txBody>
      </p:sp>
      <p:sp>
        <p:nvSpPr>
          <p:cNvPr id="4" name="TextBox 3"/>
          <p:cNvSpPr txBox="1"/>
          <p:nvPr/>
        </p:nvSpPr>
        <p:spPr>
          <a:xfrm>
            <a:off x="3643306" y="1142984"/>
            <a:ext cx="1754788"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Игры с </a:t>
            </a:r>
            <a:r>
              <a:rPr lang="ru-RU" dirty="0" err="1" smtClean="0">
                <a:latin typeface="Times New Roman" pitchFamily="18" charset="0"/>
                <a:cs typeface="Times New Roman" pitchFamily="18" charset="0"/>
              </a:rPr>
              <a:t>мозайкой</a:t>
            </a:r>
            <a:endParaRPr lang="ru-RU"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214414" y="4143380"/>
            <a:ext cx="3082551" cy="231029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43042" y="3571876"/>
            <a:ext cx="2317558" cy="369332"/>
          </a:xfrm>
          <a:prstGeom prst="rect">
            <a:avLst/>
          </a:prstGeom>
          <a:noFill/>
        </p:spPr>
        <p:txBody>
          <a:bodyPr wrap="none" rtlCol="0">
            <a:spAutoFit/>
          </a:bodyPr>
          <a:lstStyle/>
          <a:p>
            <a:r>
              <a:rPr lang="ru-RU" dirty="0" smtClean="0"/>
              <a:t>Игры с прищепками</a:t>
            </a:r>
            <a:endParaRPr lang="ru-RU" dirty="0"/>
          </a:p>
        </p:txBody>
      </p:sp>
      <p:sp>
        <p:nvSpPr>
          <p:cNvPr id="5" name="TextBox 4"/>
          <p:cNvSpPr txBox="1"/>
          <p:nvPr/>
        </p:nvSpPr>
        <p:spPr>
          <a:xfrm>
            <a:off x="3235421" y="436022"/>
            <a:ext cx="2449901" cy="369332"/>
          </a:xfrm>
          <a:prstGeom prst="rect">
            <a:avLst/>
          </a:prstGeom>
          <a:noFill/>
        </p:spPr>
        <p:txBody>
          <a:bodyPr wrap="none" rtlCol="0">
            <a:spAutoFit/>
          </a:bodyPr>
          <a:lstStyle/>
          <a:p>
            <a:r>
              <a:rPr lang="ru-RU" b="1" dirty="0" smtClean="0">
                <a:solidFill>
                  <a:srgbClr val="FF0000"/>
                </a:solidFill>
              </a:rPr>
              <a:t>Игры с предметами</a:t>
            </a:r>
            <a:endParaRPr lang="ru-RU" b="1" dirty="0">
              <a:solidFill>
                <a:srgbClr val="FF0000"/>
              </a:solidFill>
            </a:endParaRPr>
          </a:p>
        </p:txBody>
      </p:sp>
      <p:pic>
        <p:nvPicPr>
          <p:cNvPr id="3074"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57818" y="4071942"/>
            <a:ext cx="2337983" cy="233798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71538" y="755940"/>
            <a:ext cx="2857520" cy="2140055"/>
          </a:xfrm>
          <a:prstGeom prst="rect">
            <a:avLst/>
          </a:prstGeom>
          <a:ln>
            <a:noFill/>
          </a:ln>
          <a:effectLst>
            <a:softEdge rad="112500"/>
          </a:effectLst>
          <a:extLst/>
        </p:spPr>
      </p:pic>
      <p:pic>
        <p:nvPicPr>
          <p:cNvPr id="6150" name="Picture 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643570" y="4000504"/>
            <a:ext cx="2861369" cy="2146027"/>
          </a:xfrm>
          <a:prstGeom prst="rect">
            <a:avLst/>
          </a:prstGeom>
          <a:ln>
            <a:noFill/>
          </a:ln>
          <a:effectLst>
            <a:softEdge rad="112500"/>
          </a:effectLst>
          <a:extLst/>
        </p:spPr>
      </p:pic>
      <p:pic>
        <p:nvPicPr>
          <p:cNvPr id="6151" name="Picture 7"/>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500694" y="928670"/>
            <a:ext cx="2989878" cy="2243854"/>
          </a:xfrm>
          <a:prstGeom prst="rect">
            <a:avLst/>
          </a:prstGeom>
          <a:ln>
            <a:noFill/>
          </a:ln>
          <a:effectLst>
            <a:softEdge rad="112500"/>
          </a:effectLst>
          <a:extLst/>
        </p:spPr>
      </p:pic>
      <p:sp>
        <p:nvSpPr>
          <p:cNvPr id="3" name="TextBox 2"/>
          <p:cNvSpPr txBox="1"/>
          <p:nvPr/>
        </p:nvSpPr>
        <p:spPr>
          <a:xfrm>
            <a:off x="3364278" y="332656"/>
            <a:ext cx="2449901" cy="369332"/>
          </a:xfrm>
          <a:prstGeom prst="rect">
            <a:avLst/>
          </a:prstGeom>
          <a:noFill/>
        </p:spPr>
        <p:txBody>
          <a:bodyPr wrap="none" rtlCol="0">
            <a:spAutoFit/>
          </a:bodyPr>
          <a:lstStyle/>
          <a:p>
            <a:r>
              <a:rPr lang="ru-RU" b="1" dirty="0">
                <a:solidFill>
                  <a:srgbClr val="FF0000"/>
                </a:solidFill>
              </a:rPr>
              <a:t>Игры с предметами</a:t>
            </a:r>
          </a:p>
        </p:txBody>
      </p:sp>
      <p:sp>
        <p:nvSpPr>
          <p:cNvPr id="4" name="TextBox 3"/>
          <p:cNvSpPr txBox="1"/>
          <p:nvPr/>
        </p:nvSpPr>
        <p:spPr>
          <a:xfrm>
            <a:off x="1142976" y="3000372"/>
            <a:ext cx="2687787" cy="369332"/>
          </a:xfrm>
          <a:prstGeom prst="rect">
            <a:avLst/>
          </a:prstGeom>
          <a:noFill/>
        </p:spPr>
        <p:txBody>
          <a:bodyPr wrap="none" rtlCol="0">
            <a:spAutoFit/>
          </a:bodyPr>
          <a:lstStyle/>
          <a:p>
            <a:r>
              <a:rPr lang="ru-RU" dirty="0" smtClean="0"/>
              <a:t>Упражнение «Липучки»</a:t>
            </a:r>
            <a:endParaRPr lang="ru-RU" dirty="0"/>
          </a:p>
        </p:txBody>
      </p:sp>
      <p:sp>
        <p:nvSpPr>
          <p:cNvPr id="5" name="TextBox 4"/>
          <p:cNvSpPr txBox="1"/>
          <p:nvPr/>
        </p:nvSpPr>
        <p:spPr>
          <a:xfrm>
            <a:off x="6000760" y="3357562"/>
            <a:ext cx="2884251" cy="369332"/>
          </a:xfrm>
          <a:prstGeom prst="rect">
            <a:avLst/>
          </a:prstGeom>
          <a:noFill/>
        </p:spPr>
        <p:txBody>
          <a:bodyPr wrap="none" rtlCol="0">
            <a:spAutoFit/>
          </a:bodyPr>
          <a:lstStyle/>
          <a:p>
            <a:r>
              <a:rPr lang="ru-RU" dirty="0" smtClean="0"/>
              <a:t>Упражнение «Шнуровка»</a:t>
            </a:r>
            <a:endParaRPr lang="ru-RU" dirty="0"/>
          </a:p>
        </p:txBody>
      </p:sp>
      <p:sp>
        <p:nvSpPr>
          <p:cNvPr id="6" name="TextBox 5"/>
          <p:cNvSpPr txBox="1"/>
          <p:nvPr/>
        </p:nvSpPr>
        <p:spPr>
          <a:xfrm>
            <a:off x="6572264" y="6215082"/>
            <a:ext cx="2130070" cy="369332"/>
          </a:xfrm>
          <a:prstGeom prst="rect">
            <a:avLst/>
          </a:prstGeom>
          <a:noFill/>
        </p:spPr>
        <p:txBody>
          <a:bodyPr wrap="none" rtlCol="0">
            <a:spAutoFit/>
          </a:bodyPr>
          <a:lstStyle/>
          <a:p>
            <a:r>
              <a:rPr lang="ru-RU" dirty="0" smtClean="0"/>
              <a:t>Игры с палочками</a:t>
            </a:r>
            <a:endParaRPr lang="ru-RU" dirty="0"/>
          </a:p>
        </p:txBody>
      </p:sp>
      <p:pic>
        <p:nvPicPr>
          <p:cNvPr id="4098"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14414" y="3571876"/>
            <a:ext cx="2424772" cy="242477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7664" y="6155733"/>
            <a:ext cx="3744487" cy="369332"/>
          </a:xfrm>
          <a:prstGeom prst="rect">
            <a:avLst/>
          </a:prstGeom>
          <a:noFill/>
        </p:spPr>
        <p:txBody>
          <a:bodyPr wrap="none" rtlCol="0">
            <a:spAutoFit/>
          </a:bodyPr>
          <a:lstStyle/>
          <a:p>
            <a:r>
              <a:rPr lang="ru-RU" dirty="0" smtClean="0"/>
              <a:t>Упражнение «Плетение косичек»</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820</Words>
  <Application>Microsoft Office PowerPoint</Application>
  <PresentationFormat>Экран (4:3)</PresentationFormat>
  <Paragraphs>181</Paragraphs>
  <Slides>21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Справедливость</vt:lpstr>
      <vt:lpstr>Муниципальное  казенное дошкольное образовательное учреждение  «Кетовский детский сад общеразвивающего вида № 4»</vt:lpstr>
      <vt:lpstr>Слайд 2</vt:lpstr>
      <vt:lpstr>Слайд 3</vt:lpstr>
      <vt:lpstr>Слайд 4</vt:lpstr>
      <vt:lpstr> </vt:lpstr>
      <vt:lpstr>Слайд 6</vt:lpstr>
      <vt:lpstr>Слайд 7</vt:lpstr>
      <vt:lpstr>Слайд 8</vt:lpstr>
      <vt:lpstr>Слайд 9</vt:lpstr>
      <vt:lpstr>Слайд 10</vt:lpstr>
      <vt:lpstr>Слайд 11</vt:lpstr>
      <vt:lpstr>Слайд 12</vt:lpstr>
      <vt:lpstr> </vt:lpstr>
      <vt:lpstr>Рисование</vt:lpstr>
      <vt:lpstr>Нетрадиционное рисование</vt:lpstr>
      <vt:lpstr> подготовка руки к письму  для развития графического навыка следует использовать:  </vt:lpstr>
      <vt:lpstr>Слайд 17</vt:lpstr>
      <vt:lpstr>Слайд 18</vt:lpstr>
      <vt:lpstr>Слайд 19</vt:lpstr>
      <vt:lpstr>Слайд 20</vt:lpstr>
      <vt:lpstr>Слайд 21</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ДИДАКТИЧЕСКОЕ ПОСОБИЕ</dc:title>
  <dc:creator>111</dc:creator>
  <cp:lastModifiedBy>Иванова Марина Михайловна</cp:lastModifiedBy>
  <cp:revision>110</cp:revision>
  <dcterms:created xsi:type="dcterms:W3CDTF">2010-01-09T06:37:30Z</dcterms:created>
  <dcterms:modified xsi:type="dcterms:W3CDTF">2013-11-19T05:00:28Z</dcterms:modified>
</cp:coreProperties>
</file>