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79" r:id="rId9"/>
    <p:sldId id="269" r:id="rId10"/>
    <p:sldId id="271" r:id="rId11"/>
    <p:sldId id="276" r:id="rId12"/>
    <p:sldId id="280" r:id="rId13"/>
    <p:sldId id="281" r:id="rId14"/>
    <p:sldId id="273" r:id="rId15"/>
    <p:sldId id="278" r:id="rId16"/>
    <p:sldId id="274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19.wmf"/><Relationship Id="rId5" Type="http://schemas.openxmlformats.org/officeDocument/2006/relationships/image" Target="../media/image10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3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6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8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1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4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9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0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8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0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2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2507-B697-4244-9145-62EA8945365E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F711-2A01-423F-95B3-4B4E052B0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0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school45.ru/mod/page/view.php?id=33820" TargetMode="External"/><Relationship Id="rId4" Type="http://schemas.openxmlformats.org/officeDocument/2006/relationships/hyperlink" Target="http://elschool45.ru/mod/page/view.php?id=3381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4.bin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4.wmf"/><Relationship Id="rId4" Type="http://schemas.microsoft.com/office/2007/relationships/hdphoto" Target="../media/hdphoto1.wdp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5E9EFF"/>
            </a:gs>
            <a:gs pos="29000">
              <a:srgbClr val="85C2FF"/>
            </a:gs>
            <a:gs pos="54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8432" y="807868"/>
            <a:ext cx="4568064" cy="2837156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Основные  следствия  из  постулатов  теории  относительности.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6309320"/>
            <a:ext cx="4716016" cy="411832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Введенское, 2014 г.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99992" y="5228468"/>
            <a:ext cx="4392488" cy="86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Автор: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Всеволодова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А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нтонина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Владимировна, </a:t>
            </a:r>
          </a:p>
          <a:p>
            <a:pPr algn="ctr">
              <a:spcBef>
                <a:spcPct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  физики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 «Введенская  СОШ  №1  имени  Огненного  выпуска  1941  года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6" y="1545741"/>
            <a:ext cx="4069624" cy="4331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Релятивистский  закон  </a:t>
            </a:r>
            <a:br>
              <a:rPr lang="ru-RU" dirty="0" smtClean="0"/>
            </a:br>
            <a:r>
              <a:rPr lang="ru-RU" dirty="0" smtClean="0"/>
              <a:t>сложения  скоростей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6581001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467544" y="5157705"/>
            <a:ext cx="8352928" cy="1295631"/>
            <a:chOff x="251520" y="4941168"/>
            <a:chExt cx="8352928" cy="1295631"/>
          </a:xfrm>
        </p:grpSpPr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346934"/>
                </p:ext>
              </p:extLst>
            </p:nvPr>
          </p:nvGraphicFramePr>
          <p:xfrm>
            <a:off x="251520" y="5373216"/>
            <a:ext cx="551462" cy="43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Формула" r:id="rId3" imgW="279360" imgH="215640" progId="Equation.3">
                    <p:embed/>
                  </p:oleObj>
                </mc:Choice>
                <mc:Fallback>
                  <p:oleObj name="Формула" r:id="rId3" imgW="279360" imgH="215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5373216"/>
                          <a:ext cx="551462" cy="4315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2828832"/>
                </p:ext>
              </p:extLst>
            </p:nvPr>
          </p:nvGraphicFramePr>
          <p:xfrm>
            <a:off x="251520" y="5012717"/>
            <a:ext cx="504055" cy="288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4" name="Формула" r:id="rId5" imgW="241200" imgH="139680" progId="Equation.3">
                    <p:embed/>
                  </p:oleObj>
                </mc:Choice>
                <mc:Fallback>
                  <p:oleObj name="Формула" r:id="rId5" imgW="241200" imgH="1396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5012717"/>
                          <a:ext cx="504055" cy="288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899592" y="4941168"/>
              <a:ext cx="770485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Скорость  движения  подвижной  системы  отсчета  относительно  неподвижной;</a:t>
              </a:r>
            </a:p>
            <a:p>
              <a:r>
                <a:rPr lang="ru-RU" dirty="0" smtClean="0"/>
                <a:t> </a:t>
              </a:r>
            </a:p>
            <a:p>
              <a:r>
                <a:rPr lang="ru-RU" sz="1400" dirty="0" smtClean="0"/>
                <a:t>Скорость  движения  тела  относительно  подвижной  системы  отсчета</a:t>
              </a:r>
              <a:r>
                <a:rPr lang="en-US" sz="1400" dirty="0" smtClean="0"/>
                <a:t>  X1O1Y1</a:t>
              </a:r>
              <a:r>
                <a:rPr lang="ru-RU" sz="1400" dirty="0" smtClean="0"/>
                <a:t>;</a:t>
              </a:r>
            </a:p>
            <a:p>
              <a:endParaRPr lang="en-US" sz="1400" dirty="0" smtClean="0"/>
            </a:p>
            <a:p>
              <a:r>
                <a:rPr lang="ru-RU" sz="1400" dirty="0" smtClean="0"/>
                <a:t>Скорость  движения  тела  относительно  неподвижной  системы  отсчета  </a:t>
              </a:r>
              <a:r>
                <a:rPr lang="en-US" sz="1400" dirty="0" smtClean="0"/>
                <a:t>XOY.</a:t>
              </a:r>
            </a:p>
          </p:txBody>
        </p:sp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251521" y="5805264"/>
            <a:ext cx="576063" cy="43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5" name="Формула" r:id="rId7" imgW="291960" imgH="215640" progId="Equation.3">
                    <p:embed/>
                  </p:oleObj>
                </mc:Choice>
                <mc:Fallback>
                  <p:oleObj name="Формула" r:id="rId7" imgW="29196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1" y="5805264"/>
                          <a:ext cx="576063" cy="4315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36"/>
          <p:cNvGrpSpPr/>
          <p:nvPr/>
        </p:nvGrpSpPr>
        <p:grpSpPr>
          <a:xfrm>
            <a:off x="467544" y="1916832"/>
            <a:ext cx="5688632" cy="3096344"/>
            <a:chOff x="395536" y="3338408"/>
            <a:chExt cx="4536504" cy="2764180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V="1">
              <a:off x="755576" y="3429000"/>
              <a:ext cx="0" cy="2304256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755576" y="5661248"/>
              <a:ext cx="3096344" cy="8039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5536" y="3347700"/>
              <a:ext cx="400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0800000" flipV="1">
              <a:off x="3491880" y="5733256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ru-RU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1691680" y="3419708"/>
              <a:ext cx="0" cy="230425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1691680" y="5651956"/>
              <a:ext cx="3096344" cy="8039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187624" y="3338408"/>
              <a:ext cx="5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Y1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0800000" flipV="1">
              <a:off x="4427984" y="57239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06949" y="5733256"/>
              <a:ext cx="5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5723964"/>
              <a:ext cx="5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ru-RU" dirty="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1691680" y="4221088"/>
              <a:ext cx="1152128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Объект 33"/>
            <p:cNvGraphicFramePr>
              <a:graphicFrameLocks noChangeAspect="1"/>
            </p:cNvGraphicFramePr>
            <p:nvPr/>
          </p:nvGraphicFramePr>
          <p:xfrm>
            <a:off x="2427559" y="3717032"/>
            <a:ext cx="416249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6" name="Формула" r:id="rId9" imgW="139680" imgH="177480" progId="Equation.3">
                    <p:embed/>
                  </p:oleObj>
                </mc:Choice>
                <mc:Fallback>
                  <p:oleObj name="Формула" r:id="rId9" imgW="13968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559" y="3717032"/>
                          <a:ext cx="416249" cy="432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Овал 34"/>
            <p:cNvSpPr/>
            <p:nvPr/>
          </p:nvSpPr>
          <p:spPr>
            <a:xfrm>
              <a:off x="2195736" y="4653136"/>
              <a:ext cx="648072" cy="64807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2843808" y="5013176"/>
              <a:ext cx="1152128" cy="0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535" name="Object 7"/>
            <p:cNvGraphicFramePr>
              <a:graphicFrameLocks noChangeAspect="1"/>
            </p:cNvGraphicFramePr>
            <p:nvPr/>
          </p:nvGraphicFramePr>
          <p:xfrm>
            <a:off x="3473450" y="4437112"/>
            <a:ext cx="45402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7" name="Формула" r:id="rId11" imgW="152280" imgH="215640" progId="Equation.3">
                    <p:embed/>
                  </p:oleObj>
                </mc:Choice>
                <mc:Fallback>
                  <p:oleObj name="Формула" r:id="rId11" imgW="15228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3450" y="4437112"/>
                          <a:ext cx="454025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5508104" y="1916832"/>
          <a:ext cx="3266601" cy="187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Формула" r:id="rId13" imgW="850680" imgH="583920" progId="Equation.3">
                  <p:embed/>
                </p:oleObj>
              </mc:Choice>
              <mc:Fallback>
                <p:oleObj name="Формула" r:id="rId13" imgW="850680" imgH="5839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916832"/>
                        <a:ext cx="3266601" cy="187178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2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Релятивистский  закон  </a:t>
            </a:r>
            <a:br>
              <a:rPr lang="ru-RU" dirty="0" smtClean="0"/>
            </a:br>
            <a:r>
              <a:rPr lang="ru-RU" dirty="0" smtClean="0"/>
              <a:t>сложения  скоростей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05063"/>
            <a:ext cx="8640960" cy="2520281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1.  При                релятивистский  закон  сложения  скоростей  превращается  в  классический: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581001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7691"/>
              </p:ext>
            </p:extLst>
          </p:nvPr>
        </p:nvGraphicFramePr>
        <p:xfrm>
          <a:off x="2771800" y="1844824"/>
          <a:ext cx="3528392" cy="202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Формула" r:id="rId3" imgW="850680" imgH="583920" progId="Equation.3">
                  <p:embed/>
                </p:oleObj>
              </mc:Choice>
              <mc:Fallback>
                <p:oleObj name="Формула" r:id="rId3" imgW="850680" imgH="583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844824"/>
                        <a:ext cx="3528392" cy="202283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828832"/>
              </p:ext>
            </p:extLst>
          </p:nvPr>
        </p:nvGraphicFramePr>
        <p:xfrm>
          <a:off x="1499961" y="4149724"/>
          <a:ext cx="1127823" cy="35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Формула" r:id="rId5" imgW="431640" imgH="139680" progId="Equation.3">
                  <p:embed/>
                </p:oleObj>
              </mc:Choice>
              <mc:Fallback>
                <p:oleObj name="Формула" r:id="rId5" imgW="43164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961" y="4149724"/>
                        <a:ext cx="1127823" cy="3593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275856" y="4941168"/>
          <a:ext cx="274477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Формула" r:id="rId7" imgW="685800" imgH="215640" progId="Equation.3">
                  <p:embed/>
                </p:oleObj>
              </mc:Choice>
              <mc:Fallback>
                <p:oleObj name="Формула" r:id="rId7" imgW="6858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941168"/>
                        <a:ext cx="2744776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2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Относительность  массы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149080"/>
            <a:ext cx="3456384" cy="2160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/>
              <a:t>При                           </a:t>
            </a:r>
            <a:r>
              <a:rPr lang="en-US" sz="4400" dirty="0" smtClean="0"/>
              <a:t>m = m</a:t>
            </a:r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581001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7691"/>
              </p:ext>
            </p:extLst>
          </p:nvPr>
        </p:nvGraphicFramePr>
        <p:xfrm>
          <a:off x="323528" y="1772816"/>
          <a:ext cx="3368675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Формула" r:id="rId3" imgW="812520" imgH="647640" progId="Equation.3">
                  <p:embed/>
                </p:oleObj>
              </mc:Choice>
              <mc:Fallback>
                <p:oleObj name="Формула" r:id="rId3" imgW="812520" imgH="647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72816"/>
                        <a:ext cx="3368675" cy="2243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828832"/>
              </p:ext>
            </p:extLst>
          </p:nvPr>
        </p:nvGraphicFramePr>
        <p:xfrm>
          <a:off x="1691680" y="4293096"/>
          <a:ext cx="1805731" cy="57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Формула" r:id="rId5" imgW="431640" imgH="139680" progId="Equation.3">
                  <p:embed/>
                </p:oleObj>
              </mc:Choice>
              <mc:Fallback>
                <p:oleObj name="Формула" r:id="rId5" imgW="43164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293096"/>
                        <a:ext cx="1805731" cy="575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6056" y="1772816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Масса  тела  в  системе  отсчета, движущейся  относительно  неподвижной  системы  отсчета  со  скоростью </a:t>
            </a:r>
            <a:r>
              <a:rPr lang="en-US" sz="2000" dirty="0" smtClean="0"/>
              <a:t>V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Масса  тела  в  неподвижной  системе  отсчета;</a:t>
            </a:r>
          </a:p>
          <a:p>
            <a:endParaRPr lang="en-US" sz="2000" dirty="0" smtClean="0"/>
          </a:p>
          <a:p>
            <a:r>
              <a:rPr lang="ru-RU" sz="2000" dirty="0"/>
              <a:t>с</a:t>
            </a:r>
            <a:r>
              <a:rPr lang="ru-RU" sz="2000" dirty="0" smtClean="0"/>
              <a:t>корость  света  в  вакууме.</a:t>
            </a:r>
            <a:endParaRPr lang="en-US" sz="2000" dirty="0" smtClean="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995936" y="3429000"/>
          <a:ext cx="1020762" cy="842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Формула" r:id="rId7" imgW="330120" imgH="228600" progId="Equation.3">
                  <p:embed/>
                </p:oleObj>
              </mc:Choice>
              <mc:Fallback>
                <p:oleObj name="Формула" r:id="rId7" imgW="3301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429000"/>
                        <a:ext cx="1020762" cy="842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094163" y="2008188"/>
          <a:ext cx="8239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Формула" r:id="rId9" imgW="266400" imgH="139680" progId="Equation.3">
                  <p:embed/>
                </p:oleObj>
              </mc:Choice>
              <mc:Fallback>
                <p:oleObj name="Формула" r:id="rId9" imgW="266400" imgH="139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2008188"/>
                        <a:ext cx="82391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4081569" y="4509120"/>
          <a:ext cx="922479" cy="57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Формула" r:id="rId11" imgW="228600" imgH="139680" progId="Equation.3">
                  <p:embed/>
                </p:oleObj>
              </mc:Choice>
              <mc:Fallback>
                <p:oleObj name="Формула" r:id="rId11" imgW="22860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569" y="4509120"/>
                        <a:ext cx="922479" cy="570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2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mtClean="0"/>
              <a:t>Формула  Эйнштейна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6581001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7691"/>
              </p:ext>
            </p:extLst>
          </p:nvPr>
        </p:nvGraphicFramePr>
        <p:xfrm>
          <a:off x="2411760" y="1988840"/>
          <a:ext cx="416284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Формула" r:id="rId3" imgW="545760" imgH="203040" progId="Equation.3">
                  <p:embed/>
                </p:oleObj>
              </mc:Choice>
              <mc:Fallback>
                <p:oleObj name="Формула" r:id="rId3" imgW="5457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88840"/>
                        <a:ext cx="4162840" cy="12961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357301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полная энергия тела определяется произведением релятивистской массы тела (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и квадрата скорости света в вакууме (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Tx/>
              <a:buChar char="-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942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528"/>
            <a:ext cx="3456384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 задач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21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ru-RU" u="sng" dirty="0" smtClean="0">
                <a:solidFill>
                  <a:srgbClr val="FF0000"/>
                </a:solidFill>
                <a:hlinkClick r:id="rId4"/>
              </a:rPr>
              <a:t>http://elschool45.ru/mod/page/view.php?id=33819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(решение  задач  1 – го  уровня  сложности);</a:t>
            </a:r>
          </a:p>
          <a:p>
            <a:pPr lvl="0"/>
            <a:r>
              <a:rPr lang="ru-RU" u="sng" dirty="0" smtClean="0">
                <a:hlinkClick r:id="rId5"/>
              </a:rPr>
              <a:t>http://elschool45.ru/mod/page/view.php?id=33820</a:t>
            </a:r>
            <a:r>
              <a:rPr lang="ru-RU" dirty="0" smtClean="0"/>
              <a:t> (решение  задачи  3 – го  уровня  сложности) – сложение  скоростей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332656"/>
            <a:ext cx="3744416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itchFamily="66" charset="0"/>
              </a:rPr>
              <a:t>«Разница  между  гениальностью   и  глупостью  в  том, что  у  первой  есть  границы» </a:t>
            </a:r>
          </a:p>
          <a:p>
            <a:pPr algn="r"/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021939"/>
            <a:ext cx="82089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Рассмотрим  примеры  решения  задач  по  теме  «Специальная  теория  относительности», Урок  43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04856" cy="1656184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Самостоятельное  решение  задач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С  какой  скоростью  движется  космический  корабль, если                                    </a:t>
            </a:r>
          </a:p>
          <a:p>
            <a:pPr marL="624078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?</a:t>
            </a:r>
          </a:p>
          <a:p>
            <a:pPr marL="624078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Вычислить  длину  стержня, движущегося  со  скоростью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2,5 ·10⁸ м/с, если  в  неподвижной  системе  отсчета  она  равна 1м?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187624" y="3212976"/>
          <a:ext cx="1990579" cy="68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Формула" r:id="rId5" imgW="545760" imgH="228600" progId="Equation.3">
                  <p:embed/>
                </p:oleObj>
              </mc:Choice>
              <mc:Fallback>
                <p:oleObj name="Формула" r:id="rId5" imgW="5457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212976"/>
                        <a:ext cx="1990579" cy="680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384376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32511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624078" indent="-514350">
              <a:buNone/>
            </a:pPr>
            <a:r>
              <a:rPr lang="ru-RU" dirty="0" smtClean="0"/>
              <a:t>1. Как  будет  выглядеть  формула  </a:t>
            </a:r>
          </a:p>
          <a:p>
            <a:pPr marL="624078" indent="-514350">
              <a:buNone/>
            </a:pPr>
            <a:r>
              <a:rPr lang="ru-RU" dirty="0" smtClean="0"/>
              <a:t>при               ,  </a:t>
            </a:r>
            <a:r>
              <a:rPr lang="ru-RU" dirty="0" err="1" smtClean="0"/>
              <a:t>при</a:t>
            </a:r>
            <a:r>
              <a:rPr lang="ru-RU" dirty="0" smtClean="0"/>
              <a:t>              ?</a:t>
            </a:r>
          </a:p>
          <a:p>
            <a:pPr marL="624078" indent="-514350">
              <a:buNone/>
            </a:pPr>
            <a:r>
              <a:rPr lang="ru-RU" dirty="0" smtClean="0"/>
              <a:t>2. Вычислите     , если</a:t>
            </a:r>
          </a:p>
          <a:p>
            <a:pPr marL="624078" indent="-514350">
              <a:buNone/>
            </a:pPr>
            <a:r>
              <a:rPr lang="ru-RU" dirty="0" smtClean="0"/>
              <a:t>3. В  чем  состоит  релятивистский  эффект  замедления  времени?</a:t>
            </a:r>
          </a:p>
          <a:p>
            <a:pPr marL="624078" indent="-514350">
              <a:buNone/>
            </a:pPr>
            <a:r>
              <a:rPr lang="ru-RU" dirty="0" smtClean="0"/>
              <a:t>4. При  каких  скоростях релятивистский  закон  сложения  скоростей  переходит  в  классический  (закон </a:t>
            </a:r>
            <a:r>
              <a:rPr lang="ru-RU" dirty="0" err="1" smtClean="0"/>
              <a:t>Галлилея</a:t>
            </a:r>
            <a:r>
              <a:rPr lang="ru-RU" dirty="0" smtClean="0"/>
              <a:t>)?</a:t>
            </a:r>
          </a:p>
          <a:p>
            <a:pPr marL="624078" indent="-514350">
              <a:buNone/>
            </a:pPr>
            <a:r>
              <a:rPr lang="ru-RU" dirty="0" smtClean="0"/>
              <a:t>5. Как  изменится  длина  стержня  при              ? </a:t>
            </a:r>
          </a:p>
          <a:p>
            <a:pPr marL="624078" indent="-51435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588224" y="1916832"/>
          <a:ext cx="1369988" cy="75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Формула" r:id="rId5" imgW="825480" imgH="457200" progId="Equation.3">
                  <p:embed/>
                </p:oleObj>
              </mc:Choice>
              <mc:Fallback>
                <p:oleObj name="Формула" r:id="rId5" imgW="8254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916832"/>
                        <a:ext cx="1369988" cy="755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8"/>
          <p:cNvGraphicFramePr>
            <a:graphicFrameLocks noChangeAspect="1"/>
          </p:cNvGraphicFramePr>
          <p:nvPr/>
        </p:nvGraphicFramePr>
        <p:xfrm>
          <a:off x="1403648" y="2492896"/>
          <a:ext cx="11271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Формула" r:id="rId7" imgW="431640" imgH="139680" progId="Equation.3">
                  <p:embed/>
                </p:oleObj>
              </mc:Choice>
              <mc:Fallback>
                <p:oleObj name="Формула" r:id="rId7" imgW="43164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92896"/>
                        <a:ext cx="11271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8"/>
          <p:cNvGraphicFramePr>
            <a:graphicFrameLocks noChangeAspect="1"/>
          </p:cNvGraphicFramePr>
          <p:nvPr/>
        </p:nvGraphicFramePr>
        <p:xfrm>
          <a:off x="3635896" y="2492896"/>
          <a:ext cx="9286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Формула" r:id="rId9" imgW="355320" imgH="139680" progId="Equation.3">
                  <p:embed/>
                </p:oleObj>
              </mc:Choice>
              <mc:Fallback>
                <p:oleObj name="Формула" r:id="rId9" imgW="35532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492896"/>
                        <a:ext cx="92868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987824" y="2927102"/>
          <a:ext cx="362774" cy="42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Формула" r:id="rId11" imgW="126720" imgH="139680" progId="Equation.3">
                  <p:embed/>
                </p:oleObj>
              </mc:Choice>
              <mc:Fallback>
                <p:oleObj name="Формула" r:id="rId11" imgW="126720" imgH="139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927102"/>
                        <a:ext cx="362774" cy="42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4355976" y="2852936"/>
          <a:ext cx="2217836" cy="50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Формула" r:id="rId13" imgW="609480" imgH="203040" progId="Equation.3">
                  <p:embed/>
                </p:oleObj>
              </mc:Choice>
              <mc:Fallback>
                <p:oleObj name="Формула" r:id="rId13" imgW="6094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852936"/>
                        <a:ext cx="2217836" cy="501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88024" y="332656"/>
            <a:ext cx="3744416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«Единственное, что мешает мне учиться, - это полученное мной образование.»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graphicFrame>
        <p:nvGraphicFramePr>
          <p:cNvPr id="25609" name="Object 8"/>
          <p:cNvGraphicFramePr>
            <a:graphicFrameLocks noChangeAspect="1"/>
          </p:cNvGraphicFramePr>
          <p:nvPr/>
        </p:nvGraphicFramePr>
        <p:xfrm>
          <a:off x="7236296" y="5662513"/>
          <a:ext cx="10937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Формула" r:id="rId15" imgW="419040" imgH="139680" progId="Equation.3">
                  <p:embed/>
                </p:oleObj>
              </mc:Choice>
              <mc:Fallback>
                <p:oleObj name="Формула" r:id="rId15" imgW="419040" imgH="1396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5662513"/>
                        <a:ext cx="109378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384376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Итоги  урока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2060848"/>
            <a:ext cx="792088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Что  нового  узнали  сегодня  на  уроке?</a:t>
            </a:r>
          </a:p>
          <a:p>
            <a:pPr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Проанализируйте  свои  карты  самоконтроля, выделите  те  пункты, над  которыми  вам 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нужно  будет  поработать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528"/>
            <a:ext cx="3456384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 задание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§ 78  (стр. 232)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Упр. 11  (1)</a:t>
            </a:r>
          </a:p>
          <a:p>
            <a:r>
              <a:rPr lang="ru-RU" dirty="0" smtClean="0"/>
              <a:t>Подготовиться  к  обсуждению  вопроса  «Парадокс  релятивистского  закона  сложения  скоростей», используя  </a:t>
            </a:r>
            <a:r>
              <a:rPr lang="ru-RU" dirty="0" smtClean="0">
                <a:solidFill>
                  <a:srgbClr val="FF0000"/>
                </a:solidFill>
              </a:rPr>
              <a:t>http://www.newtheory.ru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60648"/>
            <a:ext cx="3960440" cy="295465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itchFamily="66" charset="0"/>
                <a:cs typeface="Times New Roman" pitchFamily="18" charset="0"/>
              </a:rPr>
              <a:t>«Если теория относительности подтвердится, то немцы скажут, что я немец, а французы - что я гражданин мира; но если мою теорию опровергнут, французы объявят меня немцем, а немцы - евреем</a:t>
            </a:r>
            <a:r>
              <a:rPr lang="ru-RU" sz="2400" dirty="0" smtClean="0">
                <a:latin typeface="Mistral" pitchFamily="66" charset="0"/>
              </a:rPr>
              <a:t>.</a:t>
            </a:r>
          </a:p>
          <a:p>
            <a:pPr algn="r"/>
            <a:r>
              <a:rPr lang="ru-RU" dirty="0" smtClean="0"/>
              <a:t>А. Эйнштейн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3528392" cy="1224136"/>
          </a:xfr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Цели  и  задачи  урока: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7999"/>
          </a:xfrm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3600400" cy="184665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</a:t>
            </a:r>
            <a:r>
              <a:rPr lang="ru-RU" sz="2400" dirty="0">
                <a:latin typeface="Mistral" panose="03090702030407020403" pitchFamily="66" charset="0"/>
              </a:rPr>
              <a:t>«С тех пор, как за теорию относительности принялись математики, я ее уже сам больше не понимаю.»                                                                                                             </a:t>
            </a:r>
            <a:r>
              <a:rPr lang="ru-RU" sz="2400" dirty="0" smtClean="0">
                <a:latin typeface="Mistral" panose="03090702030407020403" pitchFamily="66" charset="0"/>
              </a:rPr>
              <a:t>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367240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зучить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релятивистский  закон  сложения 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скоростей;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Рассмотреть 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линейных  размеров  тела  от  скорости  его  движения  относительно  данной  системы  отсчета;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3488" y="2605549"/>
            <a:ext cx="36724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 эффект  замедления  времени  в  движущихся  системах  отсчета; 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Научиться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решать  задачи  по  изученным 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формулам.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56384" cy="1296144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Аукцион 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5" y="1916832"/>
            <a:ext cx="3823717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6500" dirty="0" smtClean="0"/>
              <a:t>1. Какие  противоречия  возникли  между  </a:t>
            </a:r>
            <a:r>
              <a:rPr lang="ru-RU" sz="6500" dirty="0" err="1" smtClean="0"/>
              <a:t>электродинами-кой</a:t>
            </a:r>
            <a:r>
              <a:rPr lang="ru-RU" sz="6500" dirty="0" smtClean="0"/>
              <a:t>  Максвелла  и  механикой  Ньютона? 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(цена  вопроса – 20 баллов)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04664"/>
            <a:ext cx="3528392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«Вы  не  можете  объяснить  это  простыми  словами, вы  не  до  конца  это  понимаете»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52739" y="2065220"/>
            <a:ext cx="3823717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i="1" dirty="0" smtClean="0"/>
              <a:t>2. Какими  тремя способами  пытались  преодолеть  возникшие  противоречия?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600" i="1" dirty="0" smtClean="0">
                <a:solidFill>
                  <a:srgbClr val="7030A0"/>
                </a:solidFill>
              </a:rPr>
              <a:t>(цена  вопроса – 15 баллов)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56384" cy="1296144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Аукцион 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5" y="1916832"/>
            <a:ext cx="3672409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6500" dirty="0" smtClean="0"/>
              <a:t>3. Какой  способ  преодоления  </a:t>
            </a:r>
            <a:r>
              <a:rPr lang="ru-RU" sz="6500" dirty="0" err="1" smtClean="0"/>
              <a:t>противоре-чий</a:t>
            </a:r>
            <a:r>
              <a:rPr lang="ru-RU" sz="6500" dirty="0" smtClean="0"/>
              <a:t>  оказался  единственно  правильным?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(цена  вопроса – 5 баллов)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04664"/>
            <a:ext cx="3528392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«Вы  не  можете  объяснить  это  простыми  словами, вы  не  до  конца  это  понимаете»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52739" y="2065220"/>
            <a:ext cx="3823717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i="1" dirty="0" smtClean="0"/>
              <a:t>4. В  чем  состоял  опыт  </a:t>
            </a:r>
            <a:r>
              <a:rPr lang="ru-RU" sz="3600" i="1" dirty="0" err="1" smtClean="0"/>
              <a:t>А.Майкельсона</a:t>
            </a:r>
            <a:r>
              <a:rPr lang="ru-RU" sz="3600" i="1" dirty="0" smtClean="0"/>
              <a:t>  и  </a:t>
            </a:r>
            <a:r>
              <a:rPr lang="ru-RU" sz="3600" i="1" dirty="0" err="1" smtClean="0"/>
              <a:t>Э.Морли</a:t>
            </a:r>
            <a:r>
              <a:rPr lang="ru-RU" sz="3600" i="1" dirty="0" smtClean="0"/>
              <a:t>  по  обнаружению  «эфирного  ветра»?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600" i="1" dirty="0" smtClean="0">
                <a:solidFill>
                  <a:srgbClr val="7030A0"/>
                </a:solidFill>
              </a:rPr>
              <a:t>(цена  вопроса – 17 баллов)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620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56384" cy="1296144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Аукцион 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3895725" cy="4392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6500" dirty="0"/>
              <a:t>5</a:t>
            </a:r>
            <a:r>
              <a:rPr lang="ru-RU" sz="6500" dirty="0" smtClean="0"/>
              <a:t>. Сформулировать  и  пояснить  первый  постулат  теории  относительности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(цена  вопроса – 10 баллов)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04664"/>
            <a:ext cx="3528392" cy="1477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«Вы  не  можете  объяснить  это  простыми  словами, вы  не  до  конца  это  понимаете»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52739" y="2065220"/>
            <a:ext cx="3967733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i="1" dirty="0"/>
              <a:t>6</a:t>
            </a:r>
            <a:r>
              <a:rPr lang="ru-RU" sz="3600" i="1" dirty="0" smtClean="0"/>
              <a:t>. </a:t>
            </a:r>
            <a:r>
              <a:rPr lang="ru-RU" sz="3600" dirty="0"/>
              <a:t>Сформулировать  и  </a:t>
            </a:r>
            <a:r>
              <a:rPr lang="ru-RU" sz="3600" dirty="0" smtClean="0"/>
              <a:t>пояснить  второй  </a:t>
            </a:r>
            <a:r>
              <a:rPr lang="ru-RU" sz="3600" dirty="0"/>
              <a:t>постулат  теории  относительности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500" i="1" dirty="0" smtClean="0">
                <a:solidFill>
                  <a:srgbClr val="7030A0"/>
                </a:solidFill>
              </a:rPr>
              <a:t>(цена  вопроса – 17 баллов)</a:t>
            </a:r>
            <a:endParaRPr lang="ru-RU" sz="150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713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9" y="0"/>
            <a:ext cx="92147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528"/>
            <a:ext cx="3456384" cy="1202280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Где  ошибка?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70870"/>
            <a:ext cx="7704856" cy="412648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Все  процессы  в  природе  протекают  одинаково  во  всех  неинерциальных  системах  отсчета; </a:t>
            </a:r>
          </a:p>
          <a:p>
            <a:pPr>
              <a:buFontTx/>
              <a:buChar char="-"/>
            </a:pPr>
            <a:r>
              <a:rPr lang="ru-RU" dirty="0" smtClean="0"/>
              <a:t>Скорость  света  в  вакууме  равна  30 000  км/с  и  зависит  от  выбора  системы  отсчета; </a:t>
            </a:r>
          </a:p>
          <a:p>
            <a:pPr>
              <a:buFontTx/>
              <a:buChar char="-"/>
            </a:pPr>
            <a:r>
              <a:rPr lang="ru-RU" dirty="0" smtClean="0"/>
              <a:t>Скорость  света  в  подвижной  системе  отсчета  меньше, чем  в  неподвижной;</a:t>
            </a:r>
          </a:p>
          <a:p>
            <a:pPr>
              <a:buFontTx/>
              <a:buChar char="-"/>
            </a:pPr>
            <a:r>
              <a:rPr lang="ru-RU" dirty="0" smtClean="0"/>
              <a:t>Существует  особая  преимущественная  система  отсчета, относительно  которой  движутся  все  тела  во  вселенной. </a:t>
            </a: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16016" y="332656"/>
            <a:ext cx="3744416" cy="184665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«Кто  никогда  не  совершал  ошибок, тот  никогда  не пробовал  </a:t>
            </a:r>
          </a:p>
          <a:p>
            <a:pPr algn="r"/>
            <a:r>
              <a:rPr lang="ru-RU" sz="2400" dirty="0" smtClean="0">
                <a:latin typeface="Mistral" panose="03090702030407020403" pitchFamily="66" charset="0"/>
              </a:rPr>
              <a:t>что – то  новое»                                                                                                             </a:t>
            </a:r>
            <a:r>
              <a:rPr lang="ru-RU" dirty="0" smtClean="0"/>
              <a:t>А. Эйнштейн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22229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(10  баллов  за  каждое  верное  исправление)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5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958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Скорость  света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1"/>
            <a:ext cx="864096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Скорость света в вакууме (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=3·10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м/с) – предельная скорость движения материи; никакое материальное тело ни в одной системе отсчета не может иметь большей  скорости, никакой энергетический сигнал не может быть передан с большей скоростью.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49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Относительность  расстояний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1"/>
            <a:ext cx="8640960" cy="489654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Расстояние  между  любыми  двумя  точками  тела  зависит  от  скорости  движения  тела  относительно  данной  системы  отсчета.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764472"/>
              </p:ext>
            </p:extLst>
          </p:nvPr>
        </p:nvGraphicFramePr>
        <p:xfrm>
          <a:off x="395536" y="3212976"/>
          <a:ext cx="4420491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Формула" r:id="rId3" imgW="825480" imgH="457200" progId="Equation.3">
                  <p:embed/>
                </p:oleObj>
              </mc:Choice>
              <mc:Fallback>
                <p:oleObj name="Формула" r:id="rId3" imgW="82548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212976"/>
                        <a:ext cx="4420491" cy="24482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84848"/>
              </p:ext>
            </p:extLst>
          </p:nvPr>
        </p:nvGraphicFramePr>
        <p:xfrm>
          <a:off x="5076056" y="4050104"/>
          <a:ext cx="6302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Формула" r:id="rId5" imgW="203040" imgH="177480" progId="Equation.3">
                  <p:embed/>
                </p:oleObj>
              </mc:Choice>
              <mc:Fallback>
                <p:oleObj name="Формула" r:id="rId5" imgW="20304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050104"/>
                        <a:ext cx="630237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173658"/>
              </p:ext>
            </p:extLst>
          </p:nvPr>
        </p:nvGraphicFramePr>
        <p:xfrm>
          <a:off x="5004048" y="3284984"/>
          <a:ext cx="7874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Формула" r:id="rId7" imgW="253800" imgH="228600" progId="Equation.3">
                  <p:embed/>
                </p:oleObj>
              </mc:Choice>
              <mc:Fallback>
                <p:oleObj name="Формула" r:id="rId7" imgW="2538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284984"/>
                        <a:ext cx="7874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58841"/>
              </p:ext>
            </p:extLst>
          </p:nvPr>
        </p:nvGraphicFramePr>
        <p:xfrm>
          <a:off x="5148064" y="5299868"/>
          <a:ext cx="7096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Формула" r:id="rId9" imgW="228600" imgH="139680" progId="Equation.3">
                  <p:embed/>
                </p:oleObj>
              </mc:Choice>
              <mc:Fallback>
                <p:oleObj name="Формула" r:id="rId9" imgW="228600" imgH="1396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299868"/>
                        <a:ext cx="7096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12160" y="3284984"/>
            <a:ext cx="28083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</a:t>
            </a:r>
            <a:r>
              <a:rPr lang="ru-RU" sz="1400" dirty="0" smtClean="0"/>
              <a:t>асстояние  между  точками  в  системе  отсчета, относительно  которой  тело  покоится;</a:t>
            </a:r>
          </a:p>
          <a:p>
            <a:r>
              <a:rPr lang="ru-RU" dirty="0" smtClean="0"/>
              <a:t> </a:t>
            </a:r>
          </a:p>
          <a:p>
            <a:r>
              <a:rPr lang="ru-RU" sz="1400" dirty="0"/>
              <a:t>расстояние  между  точками  в  системе  отсчета, относительно  которой  тело  </a:t>
            </a:r>
            <a:r>
              <a:rPr lang="ru-RU" sz="1400" dirty="0" smtClean="0"/>
              <a:t>движется  со  скоростью  </a:t>
            </a:r>
            <a:r>
              <a:rPr lang="en-US" sz="1400" dirty="0" smtClean="0"/>
              <a:t>V</a:t>
            </a:r>
            <a:r>
              <a:rPr lang="ru-RU" sz="1400" dirty="0" smtClean="0"/>
              <a:t>;</a:t>
            </a:r>
            <a:endParaRPr lang="ru-RU" sz="1400" dirty="0"/>
          </a:p>
          <a:p>
            <a:endParaRPr lang="en-US" dirty="0" smtClean="0"/>
          </a:p>
          <a:p>
            <a:r>
              <a:rPr lang="ru-RU" sz="1400" dirty="0"/>
              <a:t>с</a:t>
            </a:r>
            <a:r>
              <a:rPr lang="ru-RU" sz="1400" dirty="0" smtClean="0"/>
              <a:t>корость  света  в  вакууме.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49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13813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Относительность  промежутков 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1"/>
            <a:ext cx="8640960" cy="489654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Интервал  времени  между  двумя  событиями  </a:t>
            </a:r>
            <a:r>
              <a:rPr lang="ru-RU" dirty="0"/>
              <a:t>в  </a:t>
            </a:r>
            <a:r>
              <a:rPr lang="ru-RU" dirty="0" smtClean="0"/>
              <a:t>движущейся  системе  отсчета  меньше, чем  интервал  времени  между  этими  же  событиями  в  неподвижной  системе  отсчета.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342718"/>
            <a:ext cx="382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МКОУ  «Введенская  СОШ  №1»  </a:t>
            </a:r>
            <a:r>
              <a:rPr lang="ru-RU" sz="1200" dirty="0" err="1" smtClean="0"/>
              <a:t>Всеволодова</a:t>
            </a:r>
            <a:r>
              <a:rPr lang="ru-RU" sz="1200" dirty="0" smtClean="0"/>
              <a:t>  А.В.</a:t>
            </a: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58217"/>
              </p:ext>
            </p:extLst>
          </p:nvPr>
        </p:nvGraphicFramePr>
        <p:xfrm>
          <a:off x="531813" y="3466283"/>
          <a:ext cx="3752155" cy="26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Формула" r:id="rId3" imgW="774360" imgH="647640" progId="Equation.3">
                  <p:embed/>
                </p:oleObj>
              </mc:Choice>
              <mc:Fallback>
                <p:oleObj name="Формула" r:id="rId3" imgW="774360" imgH="647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466283"/>
                        <a:ext cx="3752155" cy="2627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62376"/>
              </p:ext>
            </p:extLst>
          </p:nvPr>
        </p:nvGraphicFramePr>
        <p:xfrm>
          <a:off x="4572000" y="4866233"/>
          <a:ext cx="7080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Формула" r:id="rId5" imgW="228600" imgH="139680" progId="Equation.3">
                  <p:embed/>
                </p:oleObj>
              </mc:Choice>
              <mc:Fallback>
                <p:oleObj name="Формула" r:id="rId5" imgW="228600" imgH="1396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66233"/>
                        <a:ext cx="7080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486758"/>
              </p:ext>
            </p:extLst>
          </p:nvPr>
        </p:nvGraphicFramePr>
        <p:xfrm>
          <a:off x="4572000" y="3445837"/>
          <a:ext cx="86677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Формула" r:id="rId7" imgW="279360" imgH="228600" progId="Equation.3">
                  <p:embed/>
                </p:oleObj>
              </mc:Choice>
              <mc:Fallback>
                <p:oleObj name="Формула" r:id="rId7" imgW="27936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45837"/>
                        <a:ext cx="866775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94565"/>
              </p:ext>
            </p:extLst>
          </p:nvPr>
        </p:nvGraphicFramePr>
        <p:xfrm>
          <a:off x="4644008" y="5731916"/>
          <a:ext cx="7096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Формула" r:id="rId9" imgW="228600" imgH="139680" progId="Equation.3">
                  <p:embed/>
                </p:oleObj>
              </mc:Choice>
              <mc:Fallback>
                <p:oleObj name="Формула" r:id="rId9" imgW="228600" imgH="1396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731916"/>
                        <a:ext cx="7096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36096" y="3541951"/>
            <a:ext cx="33843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Промежуток  времени  между  двумя  событиями  в  системе  отсчета, движущейся  относительно  неподвижной  системы  отсчета  со  скоростью  </a:t>
            </a:r>
            <a:r>
              <a:rPr lang="en-US" sz="1400" dirty="0" smtClean="0"/>
              <a:t>V</a:t>
            </a:r>
            <a:r>
              <a:rPr lang="ru-RU" sz="1400" dirty="0" smtClean="0"/>
              <a:t>  (собственное  время);</a:t>
            </a:r>
          </a:p>
          <a:p>
            <a:r>
              <a:rPr lang="ru-RU" dirty="0" smtClean="0"/>
              <a:t> </a:t>
            </a:r>
          </a:p>
          <a:p>
            <a:r>
              <a:rPr lang="ru-RU" sz="1400" dirty="0"/>
              <a:t>Промежуток  времени  между  двумя  событиями  в  </a:t>
            </a:r>
            <a:r>
              <a:rPr lang="ru-RU" sz="1400" dirty="0" smtClean="0"/>
              <a:t>неподвижной  системе  отсчета;</a:t>
            </a:r>
          </a:p>
          <a:p>
            <a:endParaRPr lang="en-US" sz="1400" dirty="0" smtClean="0"/>
          </a:p>
          <a:p>
            <a:r>
              <a:rPr lang="ru-RU" sz="1400" dirty="0"/>
              <a:t>с</a:t>
            </a:r>
            <a:r>
              <a:rPr lang="ru-RU" sz="1400" dirty="0" smtClean="0"/>
              <a:t>корость  света  в  вакууме.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275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1047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Основные  следствия  из  постулатов  теории  относительности.</vt:lpstr>
      <vt:lpstr>Цели  и  задачи  урока:</vt:lpstr>
      <vt:lpstr>Аукцион  знаний</vt:lpstr>
      <vt:lpstr>Аукцион  знаний</vt:lpstr>
      <vt:lpstr>Аукцион  знаний</vt:lpstr>
      <vt:lpstr>Где  ошибка?</vt:lpstr>
      <vt:lpstr>Скорость  света</vt:lpstr>
      <vt:lpstr>Относительность  расстояний</vt:lpstr>
      <vt:lpstr>Относительность  промежутков  времени</vt:lpstr>
      <vt:lpstr>Релятивистский  закон   сложения  скоростей</vt:lpstr>
      <vt:lpstr>Релятивистский  закон   сложения  скоростей</vt:lpstr>
      <vt:lpstr>Относительность  массы</vt:lpstr>
      <vt:lpstr>Формула  Эйнштейна</vt:lpstr>
      <vt:lpstr>Решение  задач</vt:lpstr>
      <vt:lpstr>Самостоятельное  решение  задач</vt:lpstr>
      <vt:lpstr>Закрепление</vt:lpstr>
      <vt:lpstr>Итоги  урока</vt:lpstr>
      <vt:lpstr>Домашнее 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Админ</cp:lastModifiedBy>
  <cp:revision>64</cp:revision>
  <dcterms:created xsi:type="dcterms:W3CDTF">2014-10-25T18:53:46Z</dcterms:created>
  <dcterms:modified xsi:type="dcterms:W3CDTF">2017-04-15T05:07:16Z</dcterms:modified>
</cp:coreProperties>
</file>