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5" r:id="rId2"/>
    <p:sldId id="267" r:id="rId3"/>
    <p:sldId id="293" r:id="rId4"/>
    <p:sldId id="268" r:id="rId5"/>
    <p:sldId id="294" r:id="rId6"/>
    <p:sldId id="296" r:id="rId7"/>
    <p:sldId id="297" r:id="rId8"/>
    <p:sldId id="298" r:id="rId9"/>
    <p:sldId id="289" r:id="rId10"/>
    <p:sldId id="309" r:id="rId11"/>
    <p:sldId id="290" r:id="rId12"/>
    <p:sldId id="291" r:id="rId13"/>
    <p:sldId id="287" r:id="rId14"/>
    <p:sldId id="299" r:id="rId15"/>
    <p:sldId id="300" r:id="rId16"/>
    <p:sldId id="301" r:id="rId17"/>
    <p:sldId id="302" r:id="rId18"/>
    <p:sldId id="303" r:id="rId19"/>
    <p:sldId id="304" r:id="rId20"/>
    <p:sldId id="307" r:id="rId21"/>
    <p:sldId id="308" r:id="rId22"/>
    <p:sldId id="292" r:id="rId23"/>
    <p:sldId id="286" r:id="rId24"/>
    <p:sldId id="275" r:id="rId25"/>
    <p:sldId id="276" r:id="rId26"/>
    <p:sldId id="279" r:id="rId27"/>
    <p:sldId id="280" r:id="rId28"/>
    <p:sldId id="281" r:id="rId29"/>
    <p:sldId id="282" r:id="rId30"/>
    <p:sldId id="283" r:id="rId31"/>
    <p:sldId id="274" r:id="rId32"/>
    <p:sldId id="284" r:id="rId33"/>
    <p:sldId id="310" r:id="rId34"/>
    <p:sldId id="311" r:id="rId35"/>
    <p:sldId id="266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58A5-11A9-44E9-B79E-FA87AB5E6BA5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D55E-1AD8-4FBC-87CE-65183B41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F043-11B1-40CA-8749-ECEB6C143E89}" type="slidenum">
              <a:rPr lang="ru-RU"/>
              <a:pPr/>
              <a:t>28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8 класс»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D5F54-3082-4E5B-8F57-31A741E0F1E6}" type="slidenum">
              <a:rPr lang="ru-RU"/>
              <a:pPr/>
              <a:t>29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8 класс»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0ED10-8A87-44B7-A554-7074E3D3701A}" type="slidenum">
              <a:rPr lang="ru-RU"/>
              <a:pPr/>
              <a:t>30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8 класс»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2B4C7-BC5B-4972-84DA-1A4B7B794BBA}" type="slidenum">
              <a:rPr lang="ru-RU"/>
              <a:pPr/>
              <a:t>32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Самостоятельная работа.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A1125-D937-4AA8-A1B5-FA87DF45645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373E48-4572-42FF-8CEB-6E3546832A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4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4071938" y="1643063"/>
            <a:ext cx="44291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«Трапеция»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слово греческое, означавшее в древности «столик» (по гречески «трапедзион» означает столик, обеденный стол. Геометрическая фигура была названа так по внешнему сходству с маленьким столом. 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«Началах» (греч. Στοιχεῖα, лат. Elementa) — главный труд Евклида, написанный около 300 г. до н. э. и посвящённый систематическому построению геометрии) термин «трапеция» применяется не в современном, а в другом смысле: любой четырехугольник (не параллелограмм). «Трапеция» в нашем смысле встречаются впервые у древнегреческого математика Посидония (Iв.). В средние века трапецией называли, по Евклиду, любой четырехугольник (не параллелограмм); лишь в XVIIIв. это слово приобретает современный смысл. </a:t>
            </a:r>
          </a:p>
          <a:p>
            <a:pPr algn="just"/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8" descr="Posidonio_de_Apame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43063"/>
            <a:ext cx="2928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6"/>
          <p:cNvGrpSpPr>
            <a:grpSpLocks/>
          </p:cNvGrpSpPr>
          <p:nvPr/>
        </p:nvGrpSpPr>
        <p:grpSpPr bwMode="auto">
          <a:xfrm>
            <a:off x="665163" y="292100"/>
            <a:ext cx="7832725" cy="1255713"/>
            <a:chOff x="419" y="184"/>
            <a:chExt cx="4934" cy="791"/>
          </a:xfrm>
        </p:grpSpPr>
        <p:pic>
          <p:nvPicPr>
            <p:cNvPr id="5125" name="Скругленный 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" y="184"/>
              <a:ext cx="4934" cy="791"/>
            </a:xfrm>
            <a:prstGeom prst="rect">
              <a:avLst/>
            </a:prstGeom>
            <a:noFill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528" y="258"/>
              <a:ext cx="4749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128" name="Содержимое 2"/>
          <p:cNvSpPr>
            <a:spLocks noGrp="1"/>
          </p:cNvSpPr>
          <p:nvPr>
            <p:ph idx="1"/>
          </p:nvPr>
        </p:nvSpPr>
        <p:spPr>
          <a:xfrm>
            <a:off x="1643063" y="442913"/>
            <a:ext cx="5929312" cy="1071562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smtClean="0"/>
              <a:t>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 слова 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трапеция»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32" name="Прямоугольник 12"/>
          <p:cNvSpPr>
            <a:spLocks noChangeArrowheads="1"/>
          </p:cNvSpPr>
          <p:nvPr/>
        </p:nvSpPr>
        <p:spPr bwMode="auto">
          <a:xfrm>
            <a:off x="4371975" y="62150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01702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Свойства равнобедренной трапеции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 l="27054" t="29897" r="28217" b="52930"/>
          <a:stretch>
            <a:fillRect/>
          </a:stretch>
        </p:blipFill>
        <p:spPr bwMode="auto">
          <a:xfrm>
            <a:off x="357188" y="1928813"/>
            <a:ext cx="6000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l="27054" t="46561" r="27858" b="32173"/>
          <a:stretch>
            <a:fillRect/>
          </a:stretch>
        </p:blipFill>
        <p:spPr bwMode="auto">
          <a:xfrm>
            <a:off x="2071688" y="4000500"/>
            <a:ext cx="6215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Прямоугольная  трапеция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4365625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/>
              <a:t>Определение: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Трапеция, у которой один из углов прямой, называется</a:t>
            </a:r>
            <a:r>
              <a:rPr lang="ru-RU" sz="2800">
                <a:solidFill>
                  <a:srgbClr val="F02F08"/>
                </a:solidFill>
              </a:rPr>
              <a:t>  </a:t>
            </a:r>
            <a:r>
              <a:rPr lang="ru-RU" sz="3200" b="1">
                <a:solidFill>
                  <a:srgbClr val="F02F08"/>
                </a:solidFill>
              </a:rPr>
              <a:t>прямоугольной.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1628775"/>
            <a:ext cx="5481638" cy="2822575"/>
            <a:chOff x="158" y="1888"/>
            <a:chExt cx="3453" cy="1778"/>
          </a:xfrm>
        </p:grpSpPr>
        <p:sp>
          <p:nvSpPr>
            <p:cNvPr id="7184" name="Rectangle 29"/>
            <p:cNvSpPr>
              <a:spLocks noChangeArrowheads="1"/>
            </p:cNvSpPr>
            <p:nvPr/>
          </p:nvSpPr>
          <p:spPr bwMode="auto">
            <a:xfrm>
              <a:off x="476" y="3067"/>
              <a:ext cx="227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Rectangle 28"/>
            <p:cNvSpPr>
              <a:spLocks noChangeArrowheads="1"/>
            </p:cNvSpPr>
            <p:nvPr/>
          </p:nvSpPr>
          <p:spPr bwMode="auto">
            <a:xfrm>
              <a:off x="476" y="2115"/>
              <a:ext cx="227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Line 9"/>
            <p:cNvSpPr>
              <a:spLocks noChangeShapeType="1"/>
            </p:cNvSpPr>
            <p:nvPr/>
          </p:nvSpPr>
          <p:spPr bwMode="auto">
            <a:xfrm>
              <a:off x="482" y="2115"/>
              <a:ext cx="20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>
              <a:off x="475" y="3294"/>
              <a:ext cx="290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8" name="Line 11"/>
            <p:cNvSpPr>
              <a:spLocks noChangeShapeType="1"/>
            </p:cNvSpPr>
            <p:nvPr/>
          </p:nvSpPr>
          <p:spPr bwMode="auto">
            <a:xfrm flipH="1">
              <a:off x="476" y="2115"/>
              <a:ext cx="6" cy="1179"/>
            </a:xfrm>
            <a:prstGeom prst="line">
              <a:avLst/>
            </a:prstGeom>
            <a:noFill/>
            <a:ln w="57150">
              <a:solidFill>
                <a:srgbClr val="F02F08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9" name="Line 12"/>
            <p:cNvSpPr>
              <a:spLocks noChangeShapeType="1"/>
            </p:cNvSpPr>
            <p:nvPr/>
          </p:nvSpPr>
          <p:spPr bwMode="auto">
            <a:xfrm>
              <a:off x="2552" y="2115"/>
              <a:ext cx="826" cy="1179"/>
            </a:xfrm>
            <a:prstGeom prst="line">
              <a:avLst/>
            </a:prstGeom>
            <a:noFill/>
            <a:ln w="57150">
              <a:solidFill>
                <a:srgbClr val="F02F08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90" name="Text Box 13"/>
            <p:cNvSpPr txBox="1">
              <a:spLocks noChangeArrowheads="1"/>
            </p:cNvSpPr>
            <p:nvPr/>
          </p:nvSpPr>
          <p:spPr bwMode="auto">
            <a:xfrm>
              <a:off x="248" y="333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A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7191" name="Text Box 14"/>
            <p:cNvSpPr txBox="1">
              <a:spLocks noChangeArrowheads="1"/>
            </p:cNvSpPr>
            <p:nvPr/>
          </p:nvSpPr>
          <p:spPr bwMode="auto">
            <a:xfrm>
              <a:off x="158" y="188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B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auto">
            <a:xfrm>
              <a:off x="2607" y="188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C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7193" name="Text Box 16"/>
            <p:cNvSpPr txBox="1">
              <a:spLocks noChangeArrowheads="1"/>
            </p:cNvSpPr>
            <p:nvPr/>
          </p:nvSpPr>
          <p:spPr bwMode="auto">
            <a:xfrm>
              <a:off x="3333" y="333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D</a:t>
              </a:r>
              <a:endParaRPr lang="ru-RU" sz="2800">
                <a:solidFill>
                  <a:srgbClr val="0000FF"/>
                </a:solidFill>
              </a:endParaRPr>
            </a:p>
          </p:txBody>
        </p:sp>
      </p:grp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0" y="2708275"/>
            <a:ext cx="3746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ABCD</a:t>
            </a:r>
            <a:r>
              <a:rPr lang="ru-RU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-</a:t>
            </a:r>
            <a:r>
              <a:rPr lang="ru-RU" sz="2800" b="1">
                <a:solidFill>
                  <a:srgbClr val="0000FF"/>
                </a:solidFill>
              </a:rPr>
              <a:t> прямоугольная  трапеция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003800" y="1773238"/>
            <a:ext cx="3671888" cy="519112"/>
            <a:chOff x="3152" y="1979"/>
            <a:chExt cx="2313" cy="327"/>
          </a:xfrm>
        </p:grpSpPr>
        <p:sp>
          <p:nvSpPr>
            <p:cNvPr id="7177" name="Text Box 18"/>
            <p:cNvSpPr txBox="1">
              <a:spLocks noChangeArrowheads="1"/>
            </p:cNvSpPr>
            <p:nvPr/>
          </p:nvSpPr>
          <p:spPr bwMode="auto">
            <a:xfrm>
              <a:off x="3152" y="1979"/>
              <a:ext cx="2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A</a:t>
              </a:r>
              <a:r>
                <a:rPr lang="ru-RU" sz="2800" b="1">
                  <a:solidFill>
                    <a:srgbClr val="0000FF"/>
                  </a:solidFill>
                </a:rPr>
                <a:t> </a:t>
              </a:r>
              <a:r>
                <a:rPr lang="en-US" sz="2800" b="1">
                  <a:solidFill>
                    <a:srgbClr val="0000FF"/>
                  </a:solidFill>
                </a:rPr>
                <a:t>=</a:t>
              </a:r>
              <a:r>
                <a:rPr lang="ru-RU" sz="2800" b="1">
                  <a:solidFill>
                    <a:srgbClr val="0000FF"/>
                  </a:solidFill>
                </a:rPr>
                <a:t>    В = 90</a:t>
              </a:r>
              <a:r>
                <a:rPr lang="ru-RU" sz="2800" b="1" baseline="30000">
                  <a:solidFill>
                    <a:srgbClr val="0000FF"/>
                  </a:solidFill>
                </a:rPr>
                <a:t>0</a:t>
              </a:r>
              <a:endParaRPr lang="ru-RU" sz="2800" b="1">
                <a:solidFill>
                  <a:srgbClr val="0000FF"/>
                </a:solidFill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470" y="2115"/>
              <a:ext cx="181" cy="136"/>
              <a:chOff x="3470" y="2614"/>
              <a:chExt cx="181" cy="136"/>
            </a:xfrm>
          </p:grpSpPr>
          <p:sp>
            <p:nvSpPr>
              <p:cNvPr id="7182" name="Line 20"/>
              <p:cNvSpPr>
                <a:spLocks noChangeShapeType="1"/>
              </p:cNvSpPr>
              <p:nvPr/>
            </p:nvSpPr>
            <p:spPr bwMode="auto">
              <a:xfrm flipH="1">
                <a:off x="3470" y="2614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83" name="Line 21"/>
              <p:cNvSpPr>
                <a:spLocks noChangeShapeType="1"/>
              </p:cNvSpPr>
              <p:nvPr/>
            </p:nvSpPr>
            <p:spPr bwMode="auto">
              <a:xfrm>
                <a:off x="3470" y="2750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014" y="2115"/>
              <a:ext cx="181" cy="136"/>
              <a:chOff x="3470" y="2614"/>
              <a:chExt cx="181" cy="136"/>
            </a:xfrm>
          </p:grpSpPr>
          <p:sp>
            <p:nvSpPr>
              <p:cNvPr id="7180" name="Line 24"/>
              <p:cNvSpPr>
                <a:spLocks noChangeShapeType="1"/>
              </p:cNvSpPr>
              <p:nvPr/>
            </p:nvSpPr>
            <p:spPr bwMode="auto">
              <a:xfrm flipH="1">
                <a:off x="3470" y="2614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81" name="Line 25"/>
              <p:cNvSpPr>
                <a:spLocks noChangeShapeType="1"/>
              </p:cNvSpPr>
              <p:nvPr/>
            </p:nvSpPr>
            <p:spPr bwMode="auto">
              <a:xfrm>
                <a:off x="3470" y="2750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7176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build="p" autoUpdateAnimBg="0"/>
      <p:bldP spid="1230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92275" y="69215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Средняя линия трапеции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71550" y="45085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/>
              <a:t>Определение: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5157788"/>
            <a:ext cx="8893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Отрезок, соединяющий середины боковых сторон, называется</a:t>
            </a:r>
            <a:r>
              <a:rPr lang="ru-RU" sz="3200">
                <a:solidFill>
                  <a:srgbClr val="F02F08"/>
                </a:solidFill>
              </a:rPr>
              <a:t> </a:t>
            </a:r>
            <a:r>
              <a:rPr lang="ru-RU" sz="3200" b="1">
                <a:solidFill>
                  <a:srgbClr val="F02F08"/>
                </a:solidFill>
              </a:rPr>
              <a:t>средней линией трапеции.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1700213"/>
            <a:ext cx="5545138" cy="2895600"/>
            <a:chOff x="158" y="2115"/>
            <a:chExt cx="3493" cy="1824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95" y="2341"/>
              <a:ext cx="2949" cy="1224"/>
              <a:chOff x="624" y="2640"/>
              <a:chExt cx="2064" cy="768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624" y="2640"/>
                <a:ext cx="2064" cy="768"/>
                <a:chOff x="624" y="2640"/>
                <a:chExt cx="2064" cy="768"/>
              </a:xfrm>
            </p:grpSpPr>
            <p:sp>
              <p:nvSpPr>
                <p:cNvPr id="8209" name="Line 5"/>
                <p:cNvSpPr>
                  <a:spLocks noChangeShapeType="1"/>
                </p:cNvSpPr>
                <p:nvPr/>
              </p:nvSpPr>
              <p:spPr bwMode="auto">
                <a:xfrm>
                  <a:off x="1008" y="2640"/>
                  <a:ext cx="1056" cy="0"/>
                </a:xfrm>
                <a:prstGeom prst="line">
                  <a:avLst/>
                </a:prstGeom>
                <a:noFill/>
                <a:ln w="57150">
                  <a:solidFill>
                    <a:srgbClr val="F02F08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0" name="Line 6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2064" cy="0"/>
                </a:xfrm>
                <a:prstGeom prst="line">
                  <a:avLst/>
                </a:prstGeom>
                <a:noFill/>
                <a:ln w="57150">
                  <a:solidFill>
                    <a:srgbClr val="F02F08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624" y="2640"/>
                  <a:ext cx="384" cy="768"/>
                </a:xfrm>
                <a:prstGeom prst="line">
                  <a:avLst/>
                </a:prstGeom>
                <a:noFill/>
                <a:ln w="57150">
                  <a:solidFill>
                    <a:srgbClr val="F02F08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2" name="Line 8"/>
                <p:cNvSpPr>
                  <a:spLocks noChangeShapeType="1"/>
                </p:cNvSpPr>
                <p:nvPr/>
              </p:nvSpPr>
              <p:spPr bwMode="auto">
                <a:xfrm>
                  <a:off x="2064" y="2640"/>
                  <a:ext cx="624" cy="768"/>
                </a:xfrm>
                <a:prstGeom prst="line">
                  <a:avLst/>
                </a:prstGeom>
                <a:noFill/>
                <a:ln w="57150">
                  <a:solidFill>
                    <a:srgbClr val="F02F08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8208" name="Line 9"/>
              <p:cNvSpPr>
                <a:spLocks noChangeShapeType="1"/>
              </p:cNvSpPr>
              <p:nvPr/>
            </p:nvSpPr>
            <p:spPr bwMode="auto">
              <a:xfrm>
                <a:off x="816" y="3024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158" y="3612"/>
              <a:ext cx="2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A</a:t>
              </a:r>
              <a:endParaRPr lang="ru-RU" sz="2800" b="1">
                <a:solidFill>
                  <a:srgbClr val="0000FF"/>
                </a:solidFill>
              </a:endParaRPr>
            </a:p>
          </p:txBody>
        </p:sp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476" y="2115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B</a:t>
              </a:r>
              <a:endParaRPr lang="ru-RU" sz="2800" b="1">
                <a:solidFill>
                  <a:srgbClr val="0000FF"/>
                </a:solidFill>
              </a:endParaRPr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2426" y="2115"/>
              <a:ext cx="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C</a:t>
              </a:r>
              <a:endParaRPr lang="ru-RU" sz="2800" b="1">
                <a:solidFill>
                  <a:srgbClr val="0000FF"/>
                </a:solidFill>
              </a:endParaRPr>
            </a:p>
          </p:txBody>
        </p:sp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3288" y="3566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D</a:t>
              </a:r>
              <a:endParaRPr lang="ru-RU" sz="2800" b="1">
                <a:solidFill>
                  <a:srgbClr val="0000FF"/>
                </a:solidFill>
              </a:endParaRPr>
            </a:p>
          </p:txBody>
        </p:sp>
        <p:sp>
          <p:nvSpPr>
            <p:cNvPr id="8205" name="Text Box 14"/>
            <p:cNvSpPr txBox="1">
              <a:spLocks noChangeArrowheads="1"/>
            </p:cNvSpPr>
            <p:nvPr/>
          </p:nvSpPr>
          <p:spPr bwMode="auto">
            <a:xfrm>
              <a:off x="204" y="2717"/>
              <a:ext cx="3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02F08"/>
                  </a:solidFill>
                </a:rPr>
                <a:t>M</a:t>
              </a:r>
              <a:endParaRPr lang="ru-RU" sz="2800" b="1">
                <a:solidFill>
                  <a:srgbClr val="F02F08"/>
                </a:solidFill>
              </a:endParaRPr>
            </a:p>
          </p:txBody>
        </p:sp>
        <p:sp>
          <p:nvSpPr>
            <p:cNvPr id="8206" name="Text Box 16"/>
            <p:cNvSpPr txBox="1">
              <a:spLocks noChangeArrowheads="1"/>
            </p:cNvSpPr>
            <p:nvPr/>
          </p:nvSpPr>
          <p:spPr bwMode="auto">
            <a:xfrm>
              <a:off x="2925" y="270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02F08"/>
                  </a:solidFill>
                </a:rPr>
                <a:t>N</a:t>
              </a:r>
              <a:endParaRPr lang="ru-RU" sz="2800" b="1">
                <a:solidFill>
                  <a:srgbClr val="F02F08"/>
                </a:solidFill>
              </a:endParaRPr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643438" y="1773238"/>
            <a:ext cx="4500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MN</a:t>
            </a:r>
            <a:r>
              <a:rPr lang="ru-RU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-</a:t>
            </a:r>
            <a:r>
              <a:rPr lang="ru-RU" sz="2800" b="1">
                <a:solidFill>
                  <a:srgbClr val="0000FF"/>
                </a:solidFill>
              </a:rPr>
              <a:t> средняя линия трапеции</a:t>
            </a:r>
          </a:p>
        </p:txBody>
      </p:sp>
      <p:sp>
        <p:nvSpPr>
          <p:cNvPr id="8199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build="p" autoUpdateAnimBg="0"/>
      <p:bldP spid="61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12144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charset="0"/>
                <a:cs typeface="Times New Roman" charset="0"/>
              </a:rPr>
              <a:t>Какие четырехугольники на рисунке являются </a:t>
            </a:r>
          </a:p>
          <a:p>
            <a:r>
              <a:rPr lang="ru-RU" sz="2400" b="1">
                <a:latin typeface="Times New Roman" charset="0"/>
                <a:cs typeface="Times New Roman" charset="0"/>
              </a:rPr>
              <a:t>трапециями? Назовите их основания и боковые стороны.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 l="27193" t="30667" r="28320" b="34189"/>
          <a:stretch>
            <a:fillRect/>
          </a:stretch>
        </p:blipFill>
        <p:spPr bwMode="auto">
          <a:xfrm>
            <a:off x="2143125" y="2286000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574">
            <a:off x="7658100" y="209550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3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18"/>
          <p:cNvGrpSpPr>
            <a:grpSpLocks/>
          </p:cNvGrpSpPr>
          <p:nvPr/>
        </p:nvGrpSpPr>
        <p:grpSpPr bwMode="auto">
          <a:xfrm>
            <a:off x="1163638" y="646113"/>
            <a:ext cx="6834187" cy="1474787"/>
            <a:chOff x="733" y="407"/>
            <a:chExt cx="4305" cy="929"/>
          </a:xfrm>
        </p:grpSpPr>
        <p:pic>
          <p:nvPicPr>
            <p:cNvPr id="16387" name="Скругленный прямоугольник 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" y="407"/>
              <a:ext cx="4305" cy="929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850" y="490"/>
              <a:ext cx="410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" name="Содержимое 2"/>
          <p:cNvSpPr txBox="1">
            <a:spLocks/>
          </p:cNvSpPr>
          <p:nvPr/>
        </p:nvSpPr>
        <p:spPr>
          <a:xfrm>
            <a:off x="1357313" y="-71438"/>
            <a:ext cx="6500812" cy="2071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трапеции</a:t>
            </a:r>
          </a:p>
          <a:p>
            <a:pPr indent="-3429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повседневной жизни</a:t>
            </a:r>
          </a:p>
          <a:p>
            <a:pPr indent="-3429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Содержимое 6"/>
          <p:cNvSpPr txBox="1">
            <a:spLocks/>
          </p:cNvSpPr>
          <p:nvPr/>
        </p:nvSpPr>
        <p:spPr bwMode="auto">
          <a:xfrm>
            <a:off x="1214438" y="2357438"/>
            <a:ext cx="6786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интерьерах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(диваны, стены, навесные потолки);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ландшафтном дизайне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(границы газонов, искусственных водоемов, формы камней); 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индустрии моды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(одежда, обувь, аксессуары);</a:t>
            </a:r>
          </a:p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дизайне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предметов повседневного пользования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(светильники, чайники, пылесосы с использованием форм трапеции и т.д.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архитектуре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929188" y="-11113"/>
            <a:ext cx="4500562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Интерьер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37861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500438"/>
            <a:ext cx="9144000" cy="15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678113" y="1751013"/>
            <a:ext cx="3500437" cy="15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322388" y="5178425"/>
            <a:ext cx="3357562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814763" y="5172075"/>
            <a:ext cx="3357562" cy="14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20" name="Прямоугольник 16"/>
          <p:cNvSpPr>
            <a:spLocks noChangeArrowheads="1"/>
          </p:cNvSpPr>
          <p:nvPr/>
        </p:nvSpPr>
        <p:spPr bwMode="auto">
          <a:xfrm>
            <a:off x="4286250" y="62150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Прямоугольник 18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71813" y="5572125"/>
            <a:ext cx="4500562" cy="860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Ландшафтный дизайн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249363" y="2822575"/>
            <a:ext cx="5643562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286125"/>
            <a:ext cx="4071938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500" y="2714625"/>
            <a:ext cx="51435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54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1" name="Рисунок 23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163" y="6143625"/>
            <a:ext cx="636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Прямоугольник 22"/>
          <p:cNvSpPr>
            <a:spLocks noChangeArrowheads="1"/>
          </p:cNvSpPr>
          <p:nvPr/>
        </p:nvSpPr>
        <p:spPr bwMode="auto">
          <a:xfrm>
            <a:off x="4286250" y="62150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Прямоугольник 10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3143250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716338" y="1571625"/>
            <a:ext cx="3141662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607594" y="4464844"/>
            <a:ext cx="2644775" cy="15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Содержимое 2"/>
          <p:cNvSpPr txBox="1">
            <a:spLocks/>
          </p:cNvSpPr>
          <p:nvPr/>
        </p:nvSpPr>
        <p:spPr bwMode="auto">
          <a:xfrm>
            <a:off x="5643563" y="3071813"/>
            <a:ext cx="3857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>
              <a:buFont typeface="Arial" charset="0"/>
              <a:buNone/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Прямоугольник 10"/>
          <p:cNvSpPr>
            <a:spLocks noChangeArrowheads="1"/>
          </p:cNvSpPr>
          <p:nvPr/>
        </p:nvSpPr>
        <p:spPr bwMode="auto">
          <a:xfrm>
            <a:off x="4286250" y="62150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Прямоугольник 11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928938" y="3000375"/>
            <a:ext cx="4500562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Одежда, аксессуары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4286250" y="62150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786313" y="2714625"/>
            <a:ext cx="4500562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Бытовые предметы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4303713" y="621506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736"/>
            <a:ext cx="3041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Трапеция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63" y="2428875"/>
            <a:ext cx="5376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предстоит ответить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вопросы: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4563" y="3214688"/>
            <a:ext cx="309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Times New Roman" charset="0"/>
                <a:cs typeface="Times New Roman" charset="0"/>
              </a:rPr>
              <a:t>Что такое трапеция?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14563" y="37861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charset="0"/>
                <a:cs typeface="Times New Roman" charset="0"/>
              </a:rPr>
              <a:t>Какие виды трапеции бывают?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25" y="4500563"/>
            <a:ext cx="5786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charset="0"/>
                <a:cs typeface="Times New Roman" charset="0"/>
              </a:rPr>
              <a:t>Какими свойствами обладают </a:t>
            </a:r>
            <a:r>
              <a:rPr lang="ru-RU" sz="2400" dirty="0">
                <a:latin typeface="Times New Roman" charset="0"/>
                <a:cs typeface="Times New Roman" charset="0"/>
                <a:hlinkClick r:id="rId2" action="ppaction://hlinksldjump"/>
              </a:rPr>
              <a:t>трапеции</a:t>
            </a:r>
            <a:r>
              <a:rPr lang="ru-RU" sz="2400" dirty="0">
                <a:latin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5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aseline="0"/>
              <a:t>Из равнобедренной трапеции можно построить красивый паркет. </a:t>
            </a:r>
          </a:p>
        </p:txBody>
      </p:sp>
      <p:grpSp>
        <p:nvGrpSpPr>
          <p:cNvPr id="2" name="Group 261"/>
          <p:cNvGrpSpPr>
            <a:grpSpLocks/>
          </p:cNvGrpSpPr>
          <p:nvPr/>
        </p:nvGrpSpPr>
        <p:grpSpPr bwMode="auto">
          <a:xfrm>
            <a:off x="304800" y="1143000"/>
            <a:ext cx="8456613" cy="5384800"/>
            <a:chOff x="193" y="672"/>
            <a:chExt cx="5327" cy="3392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193" y="2368"/>
              <a:ext cx="5327" cy="1696"/>
              <a:chOff x="0" y="2176"/>
              <a:chExt cx="5327" cy="1696"/>
            </a:xfrm>
          </p:grpSpPr>
          <p:grpSp>
            <p:nvGrpSpPr>
              <p:cNvPr id="4" name="Group 200"/>
              <p:cNvGrpSpPr>
                <a:grpSpLocks/>
              </p:cNvGrpSpPr>
              <p:nvPr/>
            </p:nvGrpSpPr>
            <p:grpSpPr bwMode="auto">
              <a:xfrm>
                <a:off x="1" y="3024"/>
                <a:ext cx="5326" cy="848"/>
                <a:chOff x="1" y="3024"/>
                <a:chExt cx="5326" cy="848"/>
              </a:xfrm>
            </p:grpSpPr>
            <p:grpSp>
              <p:nvGrpSpPr>
                <p:cNvPr id="5" name="Group 190"/>
                <p:cNvGrpSpPr>
                  <a:grpSpLocks/>
                </p:cNvGrpSpPr>
                <p:nvPr/>
              </p:nvGrpSpPr>
              <p:grpSpPr bwMode="auto">
                <a:xfrm>
                  <a:off x="2544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544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45" name="AutoShape 13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47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48" name="AutoShape 14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51" name="AutoShape 143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52" name="AutoShape 14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54" name="AutoShape 146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55" name="AutoShape 14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91"/>
                <p:cNvGrpSpPr>
                  <a:grpSpLocks/>
                </p:cNvGrpSpPr>
                <p:nvPr/>
              </p:nvGrpSpPr>
              <p:grpSpPr bwMode="auto">
                <a:xfrm>
                  <a:off x="1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00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1" name="AutoShape 19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2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3" name="AutoShape 19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4" name="AutoShape 196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5" name="AutoShape 19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6" name="AutoShape 198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07" name="AutoShape 19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" name="Group 201"/>
              <p:cNvGrpSpPr>
                <a:grpSpLocks/>
              </p:cNvGrpSpPr>
              <p:nvPr/>
            </p:nvGrpSpPr>
            <p:grpSpPr bwMode="auto">
              <a:xfrm>
                <a:off x="0" y="2176"/>
                <a:ext cx="5326" cy="848"/>
                <a:chOff x="1" y="3024"/>
                <a:chExt cx="5326" cy="848"/>
              </a:xfrm>
            </p:grpSpPr>
            <p:grpSp>
              <p:nvGrpSpPr>
                <p:cNvPr id="8" name="Group 202"/>
                <p:cNvGrpSpPr>
                  <a:grpSpLocks/>
                </p:cNvGrpSpPr>
                <p:nvPr/>
              </p:nvGrpSpPr>
              <p:grpSpPr bwMode="auto">
                <a:xfrm>
                  <a:off x="2544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11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2" name="AutoShape 20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3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4" name="AutoShape 20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5" name="AutoShape 207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6" name="AutoShape 20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7" name="AutoShape 209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18" name="AutoShape 21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211"/>
                <p:cNvGrpSpPr>
                  <a:grpSpLocks/>
                </p:cNvGrpSpPr>
                <p:nvPr/>
              </p:nvGrpSpPr>
              <p:grpSpPr bwMode="auto">
                <a:xfrm>
                  <a:off x="1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20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1" name="AutoShape 21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2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3" name="AutoShape 21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4" name="AutoShape 216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5" name="AutoShape 21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6" name="AutoShape 218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27" name="AutoShape 21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" name="Group 221"/>
            <p:cNvGrpSpPr>
              <a:grpSpLocks/>
            </p:cNvGrpSpPr>
            <p:nvPr/>
          </p:nvGrpSpPr>
          <p:grpSpPr bwMode="auto">
            <a:xfrm>
              <a:off x="193" y="672"/>
              <a:ext cx="5327" cy="1696"/>
              <a:chOff x="0" y="2176"/>
              <a:chExt cx="5327" cy="1696"/>
            </a:xfrm>
          </p:grpSpPr>
          <p:grpSp>
            <p:nvGrpSpPr>
              <p:cNvPr id="11" name="Group 222"/>
              <p:cNvGrpSpPr>
                <a:grpSpLocks/>
              </p:cNvGrpSpPr>
              <p:nvPr/>
            </p:nvGrpSpPr>
            <p:grpSpPr bwMode="auto">
              <a:xfrm>
                <a:off x="1" y="3024"/>
                <a:ext cx="5326" cy="848"/>
                <a:chOff x="1" y="3024"/>
                <a:chExt cx="5326" cy="848"/>
              </a:xfrm>
            </p:grpSpPr>
            <p:grpSp>
              <p:nvGrpSpPr>
                <p:cNvPr id="12" name="Group 223"/>
                <p:cNvGrpSpPr>
                  <a:grpSpLocks/>
                </p:cNvGrpSpPr>
                <p:nvPr/>
              </p:nvGrpSpPr>
              <p:grpSpPr bwMode="auto">
                <a:xfrm>
                  <a:off x="2544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32" name="AutoShape 224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3" name="AutoShape 22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4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5" name="AutoShape 2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6" name="AutoShape 228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7" name="AutoShape 22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8" name="AutoShape 230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39" name="AutoShape 23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32"/>
                <p:cNvGrpSpPr>
                  <a:grpSpLocks/>
                </p:cNvGrpSpPr>
                <p:nvPr/>
              </p:nvGrpSpPr>
              <p:grpSpPr bwMode="auto">
                <a:xfrm>
                  <a:off x="1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41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2" name="AutoShape 2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3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4" name="AutoShape 2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5" name="AutoShape 237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6" name="AutoShape 23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7" name="AutoShape 239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48" name="AutoShape 24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241"/>
              <p:cNvGrpSpPr>
                <a:grpSpLocks/>
              </p:cNvGrpSpPr>
              <p:nvPr/>
            </p:nvGrpSpPr>
            <p:grpSpPr bwMode="auto">
              <a:xfrm>
                <a:off x="0" y="2176"/>
                <a:ext cx="5326" cy="848"/>
                <a:chOff x="1" y="3024"/>
                <a:chExt cx="5326" cy="848"/>
              </a:xfrm>
            </p:grpSpPr>
            <p:grpSp>
              <p:nvGrpSpPr>
                <p:cNvPr id="15" name="Group 242"/>
                <p:cNvGrpSpPr>
                  <a:grpSpLocks/>
                </p:cNvGrpSpPr>
                <p:nvPr/>
              </p:nvGrpSpPr>
              <p:grpSpPr bwMode="auto">
                <a:xfrm>
                  <a:off x="2544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51" name="AutoShape 243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2" name="AutoShape 24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3" name="AutoShape 245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4" name="AutoShape 24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5" name="AutoShape 247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6" name="AutoShape 2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7" name="AutoShape 249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58" name="AutoShape 25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251"/>
                <p:cNvGrpSpPr>
                  <a:grpSpLocks/>
                </p:cNvGrpSpPr>
                <p:nvPr/>
              </p:nvGrpSpPr>
              <p:grpSpPr bwMode="auto">
                <a:xfrm>
                  <a:off x="1" y="3024"/>
                  <a:ext cx="2783" cy="848"/>
                  <a:chOff x="2641" y="3040"/>
                  <a:chExt cx="2783" cy="848"/>
                </a:xfrm>
              </p:grpSpPr>
              <p:sp>
                <p:nvSpPr>
                  <p:cNvPr id="17660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1" name="AutoShape 2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80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2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3" name="AutoShape 2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53" y="3040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4" name="AutoShape 256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53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5" name="AutoShape 25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16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6" name="AutoShape 258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3278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7" name="AutoShape 25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41" y="3464"/>
                    <a:ext cx="871" cy="424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" name="Group 262"/>
          <p:cNvGrpSpPr>
            <a:grpSpLocks/>
          </p:cNvGrpSpPr>
          <p:nvPr/>
        </p:nvGrpSpPr>
        <p:grpSpPr bwMode="auto">
          <a:xfrm>
            <a:off x="304800" y="1143000"/>
            <a:ext cx="8458200" cy="5384800"/>
            <a:chOff x="144" y="720"/>
            <a:chExt cx="5328" cy="3392"/>
          </a:xfrm>
        </p:grpSpPr>
        <p:sp>
          <p:nvSpPr>
            <p:cNvPr id="17671" name="AutoShape 263"/>
            <p:cNvSpPr>
              <a:spLocks noChangeArrowheads="1"/>
            </p:cNvSpPr>
            <p:nvPr/>
          </p:nvSpPr>
          <p:spPr bwMode="auto">
            <a:xfrm>
              <a:off x="2691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2" name="AutoShape 264"/>
            <p:cNvSpPr>
              <a:spLocks noChangeArrowheads="1"/>
            </p:cNvSpPr>
            <p:nvPr/>
          </p:nvSpPr>
          <p:spPr bwMode="auto">
            <a:xfrm flipV="1">
              <a:off x="3328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3" name="AutoShape 265"/>
            <p:cNvSpPr>
              <a:spLocks noChangeArrowheads="1"/>
            </p:cNvSpPr>
            <p:nvPr/>
          </p:nvSpPr>
          <p:spPr bwMode="auto">
            <a:xfrm>
              <a:off x="3964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4" name="AutoShape 266"/>
            <p:cNvSpPr>
              <a:spLocks noChangeArrowheads="1"/>
            </p:cNvSpPr>
            <p:nvPr/>
          </p:nvSpPr>
          <p:spPr bwMode="auto">
            <a:xfrm flipV="1">
              <a:off x="4601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5" name="AutoShape 267"/>
            <p:cNvSpPr>
              <a:spLocks noChangeArrowheads="1"/>
            </p:cNvSpPr>
            <p:nvPr/>
          </p:nvSpPr>
          <p:spPr bwMode="auto">
            <a:xfrm flipV="1">
              <a:off x="2691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6" name="AutoShape 268"/>
            <p:cNvSpPr>
              <a:spLocks noChangeArrowheads="1"/>
            </p:cNvSpPr>
            <p:nvPr/>
          </p:nvSpPr>
          <p:spPr bwMode="auto">
            <a:xfrm>
              <a:off x="3328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7" name="AutoShape 269"/>
            <p:cNvSpPr>
              <a:spLocks noChangeArrowheads="1"/>
            </p:cNvSpPr>
            <p:nvPr/>
          </p:nvSpPr>
          <p:spPr bwMode="auto">
            <a:xfrm flipV="1">
              <a:off x="3964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8" name="AutoShape 270"/>
            <p:cNvSpPr>
              <a:spLocks noChangeArrowheads="1"/>
            </p:cNvSpPr>
            <p:nvPr/>
          </p:nvSpPr>
          <p:spPr bwMode="auto">
            <a:xfrm>
              <a:off x="4601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79" name="AutoShape 271"/>
            <p:cNvSpPr>
              <a:spLocks noChangeArrowheads="1"/>
            </p:cNvSpPr>
            <p:nvPr/>
          </p:nvSpPr>
          <p:spPr bwMode="auto">
            <a:xfrm>
              <a:off x="2691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0" name="AutoShape 272"/>
            <p:cNvSpPr>
              <a:spLocks noChangeArrowheads="1"/>
            </p:cNvSpPr>
            <p:nvPr/>
          </p:nvSpPr>
          <p:spPr bwMode="auto">
            <a:xfrm flipV="1">
              <a:off x="3328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1" name="AutoShape 273"/>
            <p:cNvSpPr>
              <a:spLocks noChangeArrowheads="1"/>
            </p:cNvSpPr>
            <p:nvPr/>
          </p:nvSpPr>
          <p:spPr bwMode="auto">
            <a:xfrm>
              <a:off x="3964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2" name="AutoShape 274"/>
            <p:cNvSpPr>
              <a:spLocks noChangeArrowheads="1"/>
            </p:cNvSpPr>
            <p:nvPr/>
          </p:nvSpPr>
          <p:spPr bwMode="auto">
            <a:xfrm flipV="1">
              <a:off x="4601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3" name="AutoShape 275"/>
            <p:cNvSpPr>
              <a:spLocks noChangeArrowheads="1"/>
            </p:cNvSpPr>
            <p:nvPr/>
          </p:nvSpPr>
          <p:spPr bwMode="auto">
            <a:xfrm flipV="1">
              <a:off x="2691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4" name="AutoShape 276"/>
            <p:cNvSpPr>
              <a:spLocks noChangeArrowheads="1"/>
            </p:cNvSpPr>
            <p:nvPr/>
          </p:nvSpPr>
          <p:spPr bwMode="auto">
            <a:xfrm>
              <a:off x="3328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5" name="AutoShape 277"/>
            <p:cNvSpPr>
              <a:spLocks noChangeArrowheads="1"/>
            </p:cNvSpPr>
            <p:nvPr/>
          </p:nvSpPr>
          <p:spPr bwMode="auto">
            <a:xfrm flipV="1">
              <a:off x="3964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6" name="AutoShape 278"/>
            <p:cNvSpPr>
              <a:spLocks noChangeArrowheads="1"/>
            </p:cNvSpPr>
            <p:nvPr/>
          </p:nvSpPr>
          <p:spPr bwMode="auto">
            <a:xfrm>
              <a:off x="4601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7" name="AutoShape 279"/>
            <p:cNvSpPr>
              <a:spLocks noChangeArrowheads="1"/>
            </p:cNvSpPr>
            <p:nvPr/>
          </p:nvSpPr>
          <p:spPr bwMode="auto">
            <a:xfrm>
              <a:off x="2691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8" name="AutoShape 280"/>
            <p:cNvSpPr>
              <a:spLocks noChangeArrowheads="1"/>
            </p:cNvSpPr>
            <p:nvPr/>
          </p:nvSpPr>
          <p:spPr bwMode="auto">
            <a:xfrm flipV="1">
              <a:off x="3328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89" name="AutoShape 281"/>
            <p:cNvSpPr>
              <a:spLocks noChangeArrowheads="1"/>
            </p:cNvSpPr>
            <p:nvPr/>
          </p:nvSpPr>
          <p:spPr bwMode="auto">
            <a:xfrm>
              <a:off x="3964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0" name="AutoShape 282"/>
            <p:cNvSpPr>
              <a:spLocks noChangeArrowheads="1"/>
            </p:cNvSpPr>
            <p:nvPr/>
          </p:nvSpPr>
          <p:spPr bwMode="auto">
            <a:xfrm flipV="1">
              <a:off x="4601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1" name="AutoShape 283"/>
            <p:cNvSpPr>
              <a:spLocks noChangeArrowheads="1"/>
            </p:cNvSpPr>
            <p:nvPr/>
          </p:nvSpPr>
          <p:spPr bwMode="auto">
            <a:xfrm flipV="1">
              <a:off x="2691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2" name="AutoShape 284"/>
            <p:cNvSpPr>
              <a:spLocks noChangeArrowheads="1"/>
            </p:cNvSpPr>
            <p:nvPr/>
          </p:nvSpPr>
          <p:spPr bwMode="auto">
            <a:xfrm>
              <a:off x="3328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3" name="AutoShape 285"/>
            <p:cNvSpPr>
              <a:spLocks noChangeArrowheads="1"/>
            </p:cNvSpPr>
            <p:nvPr/>
          </p:nvSpPr>
          <p:spPr bwMode="auto">
            <a:xfrm flipV="1">
              <a:off x="3964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4" name="AutoShape 286"/>
            <p:cNvSpPr>
              <a:spLocks noChangeArrowheads="1"/>
            </p:cNvSpPr>
            <p:nvPr/>
          </p:nvSpPr>
          <p:spPr bwMode="auto">
            <a:xfrm>
              <a:off x="4601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5" name="AutoShape 287"/>
            <p:cNvSpPr>
              <a:spLocks noChangeArrowheads="1"/>
            </p:cNvSpPr>
            <p:nvPr/>
          </p:nvSpPr>
          <p:spPr bwMode="auto">
            <a:xfrm>
              <a:off x="144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6" name="AutoShape 288"/>
            <p:cNvSpPr>
              <a:spLocks noChangeArrowheads="1"/>
            </p:cNvSpPr>
            <p:nvPr/>
          </p:nvSpPr>
          <p:spPr bwMode="auto">
            <a:xfrm flipV="1">
              <a:off x="781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7" name="AutoShape 289"/>
            <p:cNvSpPr>
              <a:spLocks noChangeArrowheads="1"/>
            </p:cNvSpPr>
            <p:nvPr/>
          </p:nvSpPr>
          <p:spPr bwMode="auto">
            <a:xfrm>
              <a:off x="1417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8" name="AutoShape 290"/>
            <p:cNvSpPr>
              <a:spLocks noChangeArrowheads="1"/>
            </p:cNvSpPr>
            <p:nvPr/>
          </p:nvSpPr>
          <p:spPr bwMode="auto">
            <a:xfrm flipV="1">
              <a:off x="2054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99" name="AutoShape 291"/>
            <p:cNvSpPr>
              <a:spLocks noChangeArrowheads="1"/>
            </p:cNvSpPr>
            <p:nvPr/>
          </p:nvSpPr>
          <p:spPr bwMode="auto">
            <a:xfrm flipV="1">
              <a:off x="144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0" name="AutoShape 292"/>
            <p:cNvSpPr>
              <a:spLocks noChangeArrowheads="1"/>
            </p:cNvSpPr>
            <p:nvPr/>
          </p:nvSpPr>
          <p:spPr bwMode="auto">
            <a:xfrm>
              <a:off x="781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1" name="AutoShape 293"/>
            <p:cNvSpPr>
              <a:spLocks noChangeArrowheads="1"/>
            </p:cNvSpPr>
            <p:nvPr/>
          </p:nvSpPr>
          <p:spPr bwMode="auto">
            <a:xfrm flipV="1">
              <a:off x="1417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2" name="AutoShape 294"/>
            <p:cNvSpPr>
              <a:spLocks noChangeArrowheads="1"/>
            </p:cNvSpPr>
            <p:nvPr/>
          </p:nvSpPr>
          <p:spPr bwMode="auto">
            <a:xfrm>
              <a:off x="2054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3" name="AutoShape 295"/>
            <p:cNvSpPr>
              <a:spLocks noChangeArrowheads="1"/>
            </p:cNvSpPr>
            <p:nvPr/>
          </p:nvSpPr>
          <p:spPr bwMode="auto">
            <a:xfrm>
              <a:off x="144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4" name="AutoShape 296"/>
            <p:cNvSpPr>
              <a:spLocks noChangeArrowheads="1"/>
            </p:cNvSpPr>
            <p:nvPr/>
          </p:nvSpPr>
          <p:spPr bwMode="auto">
            <a:xfrm flipV="1">
              <a:off x="781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5" name="AutoShape 297"/>
            <p:cNvSpPr>
              <a:spLocks noChangeArrowheads="1"/>
            </p:cNvSpPr>
            <p:nvPr/>
          </p:nvSpPr>
          <p:spPr bwMode="auto">
            <a:xfrm>
              <a:off x="1417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6" name="AutoShape 298"/>
            <p:cNvSpPr>
              <a:spLocks noChangeArrowheads="1"/>
            </p:cNvSpPr>
            <p:nvPr/>
          </p:nvSpPr>
          <p:spPr bwMode="auto">
            <a:xfrm flipV="1">
              <a:off x="2054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7" name="AutoShape 299"/>
            <p:cNvSpPr>
              <a:spLocks noChangeArrowheads="1"/>
            </p:cNvSpPr>
            <p:nvPr/>
          </p:nvSpPr>
          <p:spPr bwMode="auto">
            <a:xfrm flipV="1">
              <a:off x="144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8" name="AutoShape 300"/>
            <p:cNvSpPr>
              <a:spLocks noChangeArrowheads="1"/>
            </p:cNvSpPr>
            <p:nvPr/>
          </p:nvSpPr>
          <p:spPr bwMode="auto">
            <a:xfrm>
              <a:off x="781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09" name="AutoShape 301"/>
            <p:cNvSpPr>
              <a:spLocks noChangeArrowheads="1"/>
            </p:cNvSpPr>
            <p:nvPr/>
          </p:nvSpPr>
          <p:spPr bwMode="auto">
            <a:xfrm flipV="1">
              <a:off x="1417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0" name="AutoShape 302"/>
            <p:cNvSpPr>
              <a:spLocks noChangeArrowheads="1"/>
            </p:cNvSpPr>
            <p:nvPr/>
          </p:nvSpPr>
          <p:spPr bwMode="auto">
            <a:xfrm>
              <a:off x="2054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1" name="AutoShape 303"/>
            <p:cNvSpPr>
              <a:spLocks noChangeArrowheads="1"/>
            </p:cNvSpPr>
            <p:nvPr/>
          </p:nvSpPr>
          <p:spPr bwMode="auto">
            <a:xfrm>
              <a:off x="144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2" name="AutoShape 304"/>
            <p:cNvSpPr>
              <a:spLocks noChangeArrowheads="1"/>
            </p:cNvSpPr>
            <p:nvPr/>
          </p:nvSpPr>
          <p:spPr bwMode="auto">
            <a:xfrm flipV="1">
              <a:off x="781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3" name="AutoShape 305"/>
            <p:cNvSpPr>
              <a:spLocks noChangeArrowheads="1"/>
            </p:cNvSpPr>
            <p:nvPr/>
          </p:nvSpPr>
          <p:spPr bwMode="auto">
            <a:xfrm>
              <a:off x="1417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4" name="AutoShape 306"/>
            <p:cNvSpPr>
              <a:spLocks noChangeArrowheads="1"/>
            </p:cNvSpPr>
            <p:nvPr/>
          </p:nvSpPr>
          <p:spPr bwMode="auto">
            <a:xfrm flipV="1">
              <a:off x="2054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5" name="AutoShape 307"/>
            <p:cNvSpPr>
              <a:spLocks noChangeArrowheads="1"/>
            </p:cNvSpPr>
            <p:nvPr/>
          </p:nvSpPr>
          <p:spPr bwMode="auto">
            <a:xfrm flipV="1">
              <a:off x="144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" name="AutoShape 308"/>
            <p:cNvSpPr>
              <a:spLocks noChangeArrowheads="1"/>
            </p:cNvSpPr>
            <p:nvPr/>
          </p:nvSpPr>
          <p:spPr bwMode="auto">
            <a:xfrm>
              <a:off x="781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" name="AutoShape 309"/>
            <p:cNvSpPr>
              <a:spLocks noChangeArrowheads="1"/>
            </p:cNvSpPr>
            <p:nvPr/>
          </p:nvSpPr>
          <p:spPr bwMode="auto">
            <a:xfrm flipV="1">
              <a:off x="1417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8" name="AutoShape 310"/>
            <p:cNvSpPr>
              <a:spLocks noChangeArrowheads="1"/>
            </p:cNvSpPr>
            <p:nvPr/>
          </p:nvSpPr>
          <p:spPr bwMode="auto">
            <a:xfrm>
              <a:off x="2054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9" name="AutoShape 311"/>
            <p:cNvSpPr>
              <a:spLocks noChangeArrowheads="1"/>
            </p:cNvSpPr>
            <p:nvPr/>
          </p:nvSpPr>
          <p:spPr bwMode="auto">
            <a:xfrm>
              <a:off x="2691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0" name="AutoShape 312"/>
            <p:cNvSpPr>
              <a:spLocks noChangeArrowheads="1"/>
            </p:cNvSpPr>
            <p:nvPr/>
          </p:nvSpPr>
          <p:spPr bwMode="auto">
            <a:xfrm flipV="1">
              <a:off x="3328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1" name="AutoShape 313"/>
            <p:cNvSpPr>
              <a:spLocks noChangeArrowheads="1"/>
            </p:cNvSpPr>
            <p:nvPr/>
          </p:nvSpPr>
          <p:spPr bwMode="auto">
            <a:xfrm>
              <a:off x="3964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2" name="AutoShape 314"/>
            <p:cNvSpPr>
              <a:spLocks noChangeArrowheads="1"/>
            </p:cNvSpPr>
            <p:nvPr/>
          </p:nvSpPr>
          <p:spPr bwMode="auto">
            <a:xfrm flipV="1">
              <a:off x="4601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3" name="AutoShape 315"/>
            <p:cNvSpPr>
              <a:spLocks noChangeArrowheads="1"/>
            </p:cNvSpPr>
            <p:nvPr/>
          </p:nvSpPr>
          <p:spPr bwMode="auto">
            <a:xfrm flipV="1">
              <a:off x="2691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4" name="AutoShape 316"/>
            <p:cNvSpPr>
              <a:spLocks noChangeArrowheads="1"/>
            </p:cNvSpPr>
            <p:nvPr/>
          </p:nvSpPr>
          <p:spPr bwMode="auto">
            <a:xfrm>
              <a:off x="3328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5" name="AutoShape 317"/>
            <p:cNvSpPr>
              <a:spLocks noChangeArrowheads="1"/>
            </p:cNvSpPr>
            <p:nvPr/>
          </p:nvSpPr>
          <p:spPr bwMode="auto">
            <a:xfrm flipV="1">
              <a:off x="3964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6" name="AutoShape 318"/>
            <p:cNvSpPr>
              <a:spLocks noChangeArrowheads="1"/>
            </p:cNvSpPr>
            <p:nvPr/>
          </p:nvSpPr>
          <p:spPr bwMode="auto">
            <a:xfrm>
              <a:off x="4601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7" name="AutoShape 319"/>
            <p:cNvSpPr>
              <a:spLocks noChangeArrowheads="1"/>
            </p:cNvSpPr>
            <p:nvPr/>
          </p:nvSpPr>
          <p:spPr bwMode="auto">
            <a:xfrm>
              <a:off x="144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8" name="AutoShape 320"/>
            <p:cNvSpPr>
              <a:spLocks noChangeArrowheads="1"/>
            </p:cNvSpPr>
            <p:nvPr/>
          </p:nvSpPr>
          <p:spPr bwMode="auto">
            <a:xfrm flipV="1">
              <a:off x="781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29" name="AutoShape 321"/>
            <p:cNvSpPr>
              <a:spLocks noChangeArrowheads="1"/>
            </p:cNvSpPr>
            <p:nvPr/>
          </p:nvSpPr>
          <p:spPr bwMode="auto">
            <a:xfrm>
              <a:off x="1417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30" name="AutoShape 322"/>
            <p:cNvSpPr>
              <a:spLocks noChangeArrowheads="1"/>
            </p:cNvSpPr>
            <p:nvPr/>
          </p:nvSpPr>
          <p:spPr bwMode="auto">
            <a:xfrm flipV="1">
              <a:off x="2054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31" name="AutoShape 323"/>
            <p:cNvSpPr>
              <a:spLocks noChangeArrowheads="1"/>
            </p:cNvSpPr>
            <p:nvPr/>
          </p:nvSpPr>
          <p:spPr bwMode="auto">
            <a:xfrm flipV="1">
              <a:off x="144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32" name="AutoShape 324"/>
            <p:cNvSpPr>
              <a:spLocks noChangeArrowheads="1"/>
            </p:cNvSpPr>
            <p:nvPr/>
          </p:nvSpPr>
          <p:spPr bwMode="auto">
            <a:xfrm>
              <a:off x="781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33" name="AutoShape 325"/>
            <p:cNvSpPr>
              <a:spLocks noChangeArrowheads="1"/>
            </p:cNvSpPr>
            <p:nvPr/>
          </p:nvSpPr>
          <p:spPr bwMode="auto">
            <a:xfrm flipV="1">
              <a:off x="1417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34" name="AutoShape 326"/>
            <p:cNvSpPr>
              <a:spLocks noChangeArrowheads="1"/>
            </p:cNvSpPr>
            <p:nvPr/>
          </p:nvSpPr>
          <p:spPr bwMode="auto">
            <a:xfrm>
              <a:off x="2054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9400" y="469900"/>
            <a:ext cx="8483600" cy="6057900"/>
            <a:chOff x="176" y="296"/>
            <a:chExt cx="5344" cy="3816"/>
          </a:xfrm>
        </p:grpSpPr>
        <p:sp>
          <p:nvSpPr>
            <p:cNvPr id="65548" name="AutoShape 12"/>
            <p:cNvSpPr>
              <a:spLocks noChangeArrowheads="1"/>
            </p:cNvSpPr>
            <p:nvPr/>
          </p:nvSpPr>
          <p:spPr bwMode="auto">
            <a:xfrm>
              <a:off x="2739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9" name="AutoShape 13"/>
            <p:cNvSpPr>
              <a:spLocks noChangeArrowheads="1"/>
            </p:cNvSpPr>
            <p:nvPr/>
          </p:nvSpPr>
          <p:spPr bwMode="auto">
            <a:xfrm flipV="1">
              <a:off x="3376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0" name="AutoShape 14"/>
            <p:cNvSpPr>
              <a:spLocks noChangeArrowheads="1"/>
            </p:cNvSpPr>
            <p:nvPr/>
          </p:nvSpPr>
          <p:spPr bwMode="auto">
            <a:xfrm>
              <a:off x="4012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AutoShape 15"/>
            <p:cNvSpPr>
              <a:spLocks noChangeArrowheads="1"/>
            </p:cNvSpPr>
            <p:nvPr/>
          </p:nvSpPr>
          <p:spPr bwMode="auto">
            <a:xfrm flipV="1">
              <a:off x="4649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2" name="AutoShape 16"/>
            <p:cNvSpPr>
              <a:spLocks noChangeArrowheads="1"/>
            </p:cNvSpPr>
            <p:nvPr/>
          </p:nvSpPr>
          <p:spPr bwMode="auto">
            <a:xfrm flipV="1">
              <a:off x="2739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3" name="AutoShape 17"/>
            <p:cNvSpPr>
              <a:spLocks noChangeArrowheads="1"/>
            </p:cNvSpPr>
            <p:nvPr/>
          </p:nvSpPr>
          <p:spPr bwMode="auto">
            <a:xfrm>
              <a:off x="3376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 flipV="1">
              <a:off x="4012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5" name="AutoShape 19"/>
            <p:cNvSpPr>
              <a:spLocks noChangeArrowheads="1"/>
            </p:cNvSpPr>
            <p:nvPr/>
          </p:nvSpPr>
          <p:spPr bwMode="auto">
            <a:xfrm>
              <a:off x="4649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6" name="AutoShape 20"/>
            <p:cNvSpPr>
              <a:spLocks noChangeArrowheads="1"/>
            </p:cNvSpPr>
            <p:nvPr/>
          </p:nvSpPr>
          <p:spPr bwMode="auto">
            <a:xfrm>
              <a:off x="2739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7" name="AutoShape 21"/>
            <p:cNvSpPr>
              <a:spLocks noChangeArrowheads="1"/>
            </p:cNvSpPr>
            <p:nvPr/>
          </p:nvSpPr>
          <p:spPr bwMode="auto">
            <a:xfrm flipV="1">
              <a:off x="3376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8" name="AutoShape 22"/>
            <p:cNvSpPr>
              <a:spLocks noChangeArrowheads="1"/>
            </p:cNvSpPr>
            <p:nvPr/>
          </p:nvSpPr>
          <p:spPr bwMode="auto">
            <a:xfrm>
              <a:off x="4012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9" name="AutoShape 23"/>
            <p:cNvSpPr>
              <a:spLocks noChangeArrowheads="1"/>
            </p:cNvSpPr>
            <p:nvPr/>
          </p:nvSpPr>
          <p:spPr bwMode="auto">
            <a:xfrm flipV="1">
              <a:off x="4649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0" name="AutoShape 24"/>
            <p:cNvSpPr>
              <a:spLocks noChangeArrowheads="1"/>
            </p:cNvSpPr>
            <p:nvPr/>
          </p:nvSpPr>
          <p:spPr bwMode="auto">
            <a:xfrm flipV="1">
              <a:off x="2739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1" name="AutoShape 25"/>
            <p:cNvSpPr>
              <a:spLocks noChangeArrowheads="1"/>
            </p:cNvSpPr>
            <p:nvPr/>
          </p:nvSpPr>
          <p:spPr bwMode="auto">
            <a:xfrm>
              <a:off x="3376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AutoShape 26"/>
            <p:cNvSpPr>
              <a:spLocks noChangeArrowheads="1"/>
            </p:cNvSpPr>
            <p:nvPr/>
          </p:nvSpPr>
          <p:spPr bwMode="auto">
            <a:xfrm flipV="1">
              <a:off x="4012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3" name="AutoShape 27"/>
            <p:cNvSpPr>
              <a:spLocks noChangeArrowheads="1"/>
            </p:cNvSpPr>
            <p:nvPr/>
          </p:nvSpPr>
          <p:spPr bwMode="auto">
            <a:xfrm>
              <a:off x="4649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AutoShape 28"/>
            <p:cNvSpPr>
              <a:spLocks noChangeArrowheads="1"/>
            </p:cNvSpPr>
            <p:nvPr/>
          </p:nvSpPr>
          <p:spPr bwMode="auto">
            <a:xfrm>
              <a:off x="2739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AutoShape 29"/>
            <p:cNvSpPr>
              <a:spLocks noChangeArrowheads="1"/>
            </p:cNvSpPr>
            <p:nvPr/>
          </p:nvSpPr>
          <p:spPr bwMode="auto">
            <a:xfrm flipV="1">
              <a:off x="3376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AutoShape 30"/>
            <p:cNvSpPr>
              <a:spLocks noChangeArrowheads="1"/>
            </p:cNvSpPr>
            <p:nvPr/>
          </p:nvSpPr>
          <p:spPr bwMode="auto">
            <a:xfrm>
              <a:off x="4012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7" name="AutoShape 31"/>
            <p:cNvSpPr>
              <a:spLocks noChangeArrowheads="1"/>
            </p:cNvSpPr>
            <p:nvPr/>
          </p:nvSpPr>
          <p:spPr bwMode="auto">
            <a:xfrm flipV="1">
              <a:off x="4649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8" name="AutoShape 32"/>
            <p:cNvSpPr>
              <a:spLocks noChangeArrowheads="1"/>
            </p:cNvSpPr>
            <p:nvPr/>
          </p:nvSpPr>
          <p:spPr bwMode="auto">
            <a:xfrm flipV="1">
              <a:off x="2739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9" name="AutoShape 33"/>
            <p:cNvSpPr>
              <a:spLocks noChangeArrowheads="1"/>
            </p:cNvSpPr>
            <p:nvPr/>
          </p:nvSpPr>
          <p:spPr bwMode="auto">
            <a:xfrm>
              <a:off x="3376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auto">
            <a:xfrm flipV="1">
              <a:off x="4012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1" name="AutoShape 35"/>
            <p:cNvSpPr>
              <a:spLocks noChangeArrowheads="1"/>
            </p:cNvSpPr>
            <p:nvPr/>
          </p:nvSpPr>
          <p:spPr bwMode="auto">
            <a:xfrm>
              <a:off x="4649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auto">
            <a:xfrm>
              <a:off x="192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auto">
            <a:xfrm flipV="1">
              <a:off x="829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4" name="AutoShape 38"/>
            <p:cNvSpPr>
              <a:spLocks noChangeArrowheads="1"/>
            </p:cNvSpPr>
            <p:nvPr/>
          </p:nvSpPr>
          <p:spPr bwMode="auto">
            <a:xfrm>
              <a:off x="1465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5" name="AutoShape 39"/>
            <p:cNvSpPr>
              <a:spLocks noChangeArrowheads="1"/>
            </p:cNvSpPr>
            <p:nvPr/>
          </p:nvSpPr>
          <p:spPr bwMode="auto">
            <a:xfrm flipV="1">
              <a:off x="2102" y="241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6" name="AutoShape 40"/>
            <p:cNvSpPr>
              <a:spLocks noChangeArrowheads="1"/>
            </p:cNvSpPr>
            <p:nvPr/>
          </p:nvSpPr>
          <p:spPr bwMode="auto">
            <a:xfrm flipV="1">
              <a:off x="192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7" name="AutoShape 41"/>
            <p:cNvSpPr>
              <a:spLocks noChangeArrowheads="1"/>
            </p:cNvSpPr>
            <p:nvPr/>
          </p:nvSpPr>
          <p:spPr bwMode="auto">
            <a:xfrm>
              <a:off x="829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8" name="AutoShape 42"/>
            <p:cNvSpPr>
              <a:spLocks noChangeArrowheads="1"/>
            </p:cNvSpPr>
            <p:nvPr/>
          </p:nvSpPr>
          <p:spPr bwMode="auto">
            <a:xfrm flipV="1">
              <a:off x="1465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9" name="AutoShape 43"/>
            <p:cNvSpPr>
              <a:spLocks noChangeArrowheads="1"/>
            </p:cNvSpPr>
            <p:nvPr/>
          </p:nvSpPr>
          <p:spPr bwMode="auto">
            <a:xfrm>
              <a:off x="2102" y="284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0" name="AutoShape 44"/>
            <p:cNvSpPr>
              <a:spLocks noChangeArrowheads="1"/>
            </p:cNvSpPr>
            <p:nvPr/>
          </p:nvSpPr>
          <p:spPr bwMode="auto">
            <a:xfrm>
              <a:off x="192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1" name="AutoShape 45"/>
            <p:cNvSpPr>
              <a:spLocks noChangeArrowheads="1"/>
            </p:cNvSpPr>
            <p:nvPr/>
          </p:nvSpPr>
          <p:spPr bwMode="auto">
            <a:xfrm flipV="1">
              <a:off x="829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2" name="AutoShape 46"/>
            <p:cNvSpPr>
              <a:spLocks noChangeArrowheads="1"/>
            </p:cNvSpPr>
            <p:nvPr/>
          </p:nvSpPr>
          <p:spPr bwMode="auto">
            <a:xfrm>
              <a:off x="1465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3" name="AutoShape 47"/>
            <p:cNvSpPr>
              <a:spLocks noChangeArrowheads="1"/>
            </p:cNvSpPr>
            <p:nvPr/>
          </p:nvSpPr>
          <p:spPr bwMode="auto">
            <a:xfrm flipV="1">
              <a:off x="2102" y="156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4" name="AutoShape 48"/>
            <p:cNvSpPr>
              <a:spLocks noChangeArrowheads="1"/>
            </p:cNvSpPr>
            <p:nvPr/>
          </p:nvSpPr>
          <p:spPr bwMode="auto">
            <a:xfrm flipV="1">
              <a:off x="192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5" name="AutoShape 49"/>
            <p:cNvSpPr>
              <a:spLocks noChangeArrowheads="1"/>
            </p:cNvSpPr>
            <p:nvPr/>
          </p:nvSpPr>
          <p:spPr bwMode="auto">
            <a:xfrm>
              <a:off x="829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6" name="AutoShape 50"/>
            <p:cNvSpPr>
              <a:spLocks noChangeArrowheads="1"/>
            </p:cNvSpPr>
            <p:nvPr/>
          </p:nvSpPr>
          <p:spPr bwMode="auto">
            <a:xfrm flipV="1">
              <a:off x="1465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7" name="AutoShape 51"/>
            <p:cNvSpPr>
              <a:spLocks noChangeArrowheads="1"/>
            </p:cNvSpPr>
            <p:nvPr/>
          </p:nvSpPr>
          <p:spPr bwMode="auto">
            <a:xfrm>
              <a:off x="2102" y="1992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8" name="AutoShape 52"/>
            <p:cNvSpPr>
              <a:spLocks noChangeArrowheads="1"/>
            </p:cNvSpPr>
            <p:nvPr/>
          </p:nvSpPr>
          <p:spPr bwMode="auto">
            <a:xfrm>
              <a:off x="192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9" name="AutoShape 53"/>
            <p:cNvSpPr>
              <a:spLocks noChangeArrowheads="1"/>
            </p:cNvSpPr>
            <p:nvPr/>
          </p:nvSpPr>
          <p:spPr bwMode="auto">
            <a:xfrm flipV="1">
              <a:off x="829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0" name="AutoShape 54"/>
            <p:cNvSpPr>
              <a:spLocks noChangeArrowheads="1"/>
            </p:cNvSpPr>
            <p:nvPr/>
          </p:nvSpPr>
          <p:spPr bwMode="auto">
            <a:xfrm>
              <a:off x="1465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1" name="AutoShape 55"/>
            <p:cNvSpPr>
              <a:spLocks noChangeArrowheads="1"/>
            </p:cNvSpPr>
            <p:nvPr/>
          </p:nvSpPr>
          <p:spPr bwMode="auto">
            <a:xfrm flipV="1">
              <a:off x="2102" y="720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2" name="AutoShape 56"/>
            <p:cNvSpPr>
              <a:spLocks noChangeArrowheads="1"/>
            </p:cNvSpPr>
            <p:nvPr/>
          </p:nvSpPr>
          <p:spPr bwMode="auto">
            <a:xfrm flipV="1">
              <a:off x="192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3" name="AutoShape 57"/>
            <p:cNvSpPr>
              <a:spLocks noChangeArrowheads="1"/>
            </p:cNvSpPr>
            <p:nvPr/>
          </p:nvSpPr>
          <p:spPr bwMode="auto">
            <a:xfrm>
              <a:off x="829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4" name="AutoShape 58"/>
            <p:cNvSpPr>
              <a:spLocks noChangeArrowheads="1"/>
            </p:cNvSpPr>
            <p:nvPr/>
          </p:nvSpPr>
          <p:spPr bwMode="auto">
            <a:xfrm flipV="1">
              <a:off x="1465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5" name="AutoShape 59"/>
            <p:cNvSpPr>
              <a:spLocks noChangeArrowheads="1"/>
            </p:cNvSpPr>
            <p:nvPr/>
          </p:nvSpPr>
          <p:spPr bwMode="auto">
            <a:xfrm>
              <a:off x="2102" y="114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6" name="AutoShape 60"/>
            <p:cNvSpPr>
              <a:spLocks noChangeArrowheads="1"/>
            </p:cNvSpPr>
            <p:nvPr/>
          </p:nvSpPr>
          <p:spPr bwMode="auto">
            <a:xfrm>
              <a:off x="2739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7" name="AutoShape 61"/>
            <p:cNvSpPr>
              <a:spLocks noChangeArrowheads="1"/>
            </p:cNvSpPr>
            <p:nvPr/>
          </p:nvSpPr>
          <p:spPr bwMode="auto">
            <a:xfrm flipV="1">
              <a:off x="3376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8" name="AutoShape 62"/>
            <p:cNvSpPr>
              <a:spLocks noChangeArrowheads="1"/>
            </p:cNvSpPr>
            <p:nvPr/>
          </p:nvSpPr>
          <p:spPr bwMode="auto">
            <a:xfrm>
              <a:off x="4012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9" name="AutoShape 63"/>
            <p:cNvSpPr>
              <a:spLocks noChangeArrowheads="1"/>
            </p:cNvSpPr>
            <p:nvPr/>
          </p:nvSpPr>
          <p:spPr bwMode="auto">
            <a:xfrm flipV="1">
              <a:off x="4649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0" name="AutoShape 64"/>
            <p:cNvSpPr>
              <a:spLocks noChangeArrowheads="1"/>
            </p:cNvSpPr>
            <p:nvPr/>
          </p:nvSpPr>
          <p:spPr bwMode="auto">
            <a:xfrm flipV="1">
              <a:off x="2739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1" name="AutoShape 65"/>
            <p:cNvSpPr>
              <a:spLocks noChangeArrowheads="1"/>
            </p:cNvSpPr>
            <p:nvPr/>
          </p:nvSpPr>
          <p:spPr bwMode="auto">
            <a:xfrm>
              <a:off x="3376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2" name="AutoShape 66"/>
            <p:cNvSpPr>
              <a:spLocks noChangeArrowheads="1"/>
            </p:cNvSpPr>
            <p:nvPr/>
          </p:nvSpPr>
          <p:spPr bwMode="auto">
            <a:xfrm flipV="1">
              <a:off x="4012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3" name="AutoShape 67"/>
            <p:cNvSpPr>
              <a:spLocks noChangeArrowheads="1"/>
            </p:cNvSpPr>
            <p:nvPr/>
          </p:nvSpPr>
          <p:spPr bwMode="auto">
            <a:xfrm>
              <a:off x="4649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4" name="AutoShape 68"/>
            <p:cNvSpPr>
              <a:spLocks noChangeArrowheads="1"/>
            </p:cNvSpPr>
            <p:nvPr/>
          </p:nvSpPr>
          <p:spPr bwMode="auto">
            <a:xfrm>
              <a:off x="192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5" name="AutoShape 69"/>
            <p:cNvSpPr>
              <a:spLocks noChangeArrowheads="1"/>
            </p:cNvSpPr>
            <p:nvPr/>
          </p:nvSpPr>
          <p:spPr bwMode="auto">
            <a:xfrm flipV="1">
              <a:off x="829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6" name="AutoShape 70"/>
            <p:cNvSpPr>
              <a:spLocks noChangeArrowheads="1"/>
            </p:cNvSpPr>
            <p:nvPr/>
          </p:nvSpPr>
          <p:spPr bwMode="auto">
            <a:xfrm>
              <a:off x="1465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7" name="AutoShape 71"/>
            <p:cNvSpPr>
              <a:spLocks noChangeArrowheads="1"/>
            </p:cNvSpPr>
            <p:nvPr/>
          </p:nvSpPr>
          <p:spPr bwMode="auto">
            <a:xfrm flipV="1">
              <a:off x="2102" y="3264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8" name="AutoShape 72"/>
            <p:cNvSpPr>
              <a:spLocks noChangeArrowheads="1"/>
            </p:cNvSpPr>
            <p:nvPr/>
          </p:nvSpPr>
          <p:spPr bwMode="auto">
            <a:xfrm flipV="1">
              <a:off x="192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09" name="AutoShape 73"/>
            <p:cNvSpPr>
              <a:spLocks noChangeArrowheads="1"/>
            </p:cNvSpPr>
            <p:nvPr/>
          </p:nvSpPr>
          <p:spPr bwMode="auto">
            <a:xfrm>
              <a:off x="829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0" name="AutoShape 74"/>
            <p:cNvSpPr>
              <a:spLocks noChangeArrowheads="1"/>
            </p:cNvSpPr>
            <p:nvPr/>
          </p:nvSpPr>
          <p:spPr bwMode="auto">
            <a:xfrm flipV="1">
              <a:off x="1465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1" name="AutoShape 75"/>
            <p:cNvSpPr>
              <a:spLocks noChangeArrowheads="1"/>
            </p:cNvSpPr>
            <p:nvPr/>
          </p:nvSpPr>
          <p:spPr bwMode="auto">
            <a:xfrm>
              <a:off x="2102" y="3688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2" name="AutoShape 76"/>
            <p:cNvSpPr>
              <a:spLocks noChangeArrowheads="1"/>
            </p:cNvSpPr>
            <p:nvPr/>
          </p:nvSpPr>
          <p:spPr bwMode="auto">
            <a:xfrm flipV="1">
              <a:off x="2723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3" name="AutoShape 77"/>
            <p:cNvSpPr>
              <a:spLocks noChangeArrowheads="1"/>
            </p:cNvSpPr>
            <p:nvPr/>
          </p:nvSpPr>
          <p:spPr bwMode="auto">
            <a:xfrm>
              <a:off x="3360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4" name="AutoShape 78"/>
            <p:cNvSpPr>
              <a:spLocks noChangeArrowheads="1"/>
            </p:cNvSpPr>
            <p:nvPr/>
          </p:nvSpPr>
          <p:spPr bwMode="auto">
            <a:xfrm flipV="1">
              <a:off x="3996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5" name="AutoShape 79"/>
            <p:cNvSpPr>
              <a:spLocks noChangeArrowheads="1"/>
            </p:cNvSpPr>
            <p:nvPr/>
          </p:nvSpPr>
          <p:spPr bwMode="auto">
            <a:xfrm>
              <a:off x="4633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6" name="AutoShape 80"/>
            <p:cNvSpPr>
              <a:spLocks noChangeArrowheads="1"/>
            </p:cNvSpPr>
            <p:nvPr/>
          </p:nvSpPr>
          <p:spPr bwMode="auto">
            <a:xfrm flipV="1">
              <a:off x="176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auto">
            <a:xfrm>
              <a:off x="813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8" name="AutoShape 82"/>
            <p:cNvSpPr>
              <a:spLocks noChangeArrowheads="1"/>
            </p:cNvSpPr>
            <p:nvPr/>
          </p:nvSpPr>
          <p:spPr bwMode="auto">
            <a:xfrm flipV="1">
              <a:off x="1449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619" name="AutoShape 83"/>
            <p:cNvSpPr>
              <a:spLocks noChangeArrowheads="1"/>
            </p:cNvSpPr>
            <p:nvPr/>
          </p:nvSpPr>
          <p:spPr bwMode="auto">
            <a:xfrm>
              <a:off x="2086" y="296"/>
              <a:ext cx="871" cy="4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35375" y="54927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76825" y="1484313"/>
            <a:ext cx="406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Дано: </a:t>
            </a:r>
            <a:r>
              <a:rPr lang="en-US" sz="2400" b="1"/>
              <a:t>ABCD</a:t>
            </a:r>
            <a:r>
              <a:rPr lang="ru-RU" sz="2400" b="1"/>
              <a:t> </a:t>
            </a:r>
            <a:r>
              <a:rPr lang="ru-RU" sz="2400"/>
              <a:t>–</a:t>
            </a:r>
            <a:r>
              <a:rPr lang="en-US" sz="2400" b="1"/>
              <a:t> </a:t>
            </a:r>
            <a:r>
              <a:rPr lang="ru-RU" sz="2400" b="1"/>
              <a:t>трапеция, МК – средняя линия.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ВС =13, МК = 25.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Найти: А</a:t>
            </a:r>
            <a:r>
              <a:rPr lang="en-US" sz="2400" b="1"/>
              <a:t>D</a:t>
            </a:r>
            <a:r>
              <a:rPr lang="ru-RU" sz="2400" b="1"/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125538"/>
            <a:ext cx="5543550" cy="3305175"/>
            <a:chOff x="0" y="709"/>
            <a:chExt cx="3492" cy="2082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 rot="10800000">
              <a:off x="249" y="981"/>
              <a:ext cx="2767" cy="1315"/>
            </a:xfrm>
            <a:custGeom>
              <a:avLst/>
              <a:gdLst>
                <a:gd name="T0" fmla="*/ 2421 w 21600"/>
                <a:gd name="T1" fmla="*/ 658 h 21600"/>
                <a:gd name="T2" fmla="*/ 1384 w 21600"/>
                <a:gd name="T3" fmla="*/ 1315 h 21600"/>
                <a:gd name="T4" fmla="*/ 346 w 21600"/>
                <a:gd name="T5" fmla="*/ 658 h 21600"/>
                <a:gd name="T6" fmla="*/ 138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6 w 21600"/>
                <a:gd name="T13" fmla="*/ 4501 h 21600"/>
                <a:gd name="T14" fmla="*/ 17104 w 21600"/>
                <a:gd name="T15" fmla="*/ 170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612" y="1661"/>
              <a:ext cx="204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0" y="2387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А</a:t>
              </a:r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521" y="709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В</a:t>
              </a: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2381" y="799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С</a:t>
              </a: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3061" y="2296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D</a:t>
              </a:r>
              <a:endParaRPr lang="ru-RU" b="1">
                <a:solidFill>
                  <a:srgbClr val="0000FF"/>
                </a:solidFill>
              </a:endParaRPr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158" y="1389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М</a:t>
              </a: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2744" y="1389"/>
              <a:ext cx="4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928688" y="1571625"/>
            <a:ext cx="3905250" cy="2995613"/>
          </a:xfrm>
          <a:prstGeom prst="wedgeEllipseCallout">
            <a:avLst>
              <a:gd name="adj1" fmla="val -40023"/>
              <a:gd name="adj2" fmla="val 99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9900"/>
                </a:solidFill>
                <a:latin typeface="Calibri" pitchFamily="34" charset="0"/>
              </a:rPr>
              <a:t>Почему угол 1 равен углу 2?</a:t>
            </a:r>
          </a:p>
          <a:p>
            <a:pPr algn="ctr"/>
            <a:endParaRPr lang="ru-RU" sz="2400">
              <a:solidFill>
                <a:srgbClr val="FF9900"/>
              </a:solidFill>
              <a:latin typeface="Calibri" pitchFamily="34" charset="0"/>
            </a:endParaRPr>
          </a:p>
          <a:p>
            <a:pPr algn="ctr"/>
            <a:r>
              <a:rPr lang="ru-RU" sz="2400">
                <a:solidFill>
                  <a:srgbClr val="FF9900"/>
                </a:solidFill>
                <a:latin typeface="Calibri" pitchFamily="34" charset="0"/>
              </a:rPr>
              <a:t>Почему углы 3 и 4 в сумме равны 180 градусам?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114425"/>
            <a:ext cx="37099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574">
            <a:off x="1443038" y="495300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58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/>
              <a:t>A</a:t>
            </a:r>
            <a:endParaRPr lang="ru-RU" sz="2400" b="1" baseline="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620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В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9718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С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5720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/>
              <a:t>D</a:t>
            </a:r>
            <a:endParaRPr lang="ru-RU" sz="2400" b="1" baseline="0"/>
          </a:p>
        </p:txBody>
      </p:sp>
      <p:sp>
        <p:nvSpPr>
          <p:cNvPr id="46099" name="Freeform 19"/>
          <p:cNvSpPr>
            <a:spLocks/>
          </p:cNvSpPr>
          <p:nvPr/>
        </p:nvSpPr>
        <p:spPr bwMode="auto">
          <a:xfrm rot="5400000">
            <a:off x="1041400" y="2463800"/>
            <a:ext cx="317500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  <a:cxn ang="0">
                <a:pos x="200" y="168"/>
              </a:cxn>
            </a:cxnLst>
            <a:rect l="0" t="0" r="r" b="b"/>
            <a:pathLst>
              <a:path w="200" h="168">
                <a:moveTo>
                  <a:pt x="0" y="0"/>
                </a:moveTo>
                <a:cubicBezTo>
                  <a:pt x="64" y="0"/>
                  <a:pt x="128" y="0"/>
                  <a:pt x="192" y="0"/>
                </a:cubicBezTo>
                <a:lnTo>
                  <a:pt x="200" y="16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905000" y="1905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4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514600" y="4953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7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971800" y="2438400"/>
            <a:ext cx="762000" cy="1143000"/>
            <a:chOff x="1872" y="1536"/>
            <a:chExt cx="480" cy="720"/>
          </a:xfrm>
        </p:grpSpPr>
        <p:sp>
          <p:nvSpPr>
            <p:cNvPr id="46116" name="Freeform 36"/>
            <p:cNvSpPr>
              <a:spLocks/>
            </p:cNvSpPr>
            <p:nvPr/>
          </p:nvSpPr>
          <p:spPr bwMode="auto">
            <a:xfrm>
              <a:off x="1920" y="1536"/>
              <a:ext cx="432" cy="720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432" y="624"/>
                </a:cxn>
                <a:cxn ang="0">
                  <a:pos x="240" y="720"/>
                </a:cxn>
                <a:cxn ang="0">
                  <a:pos x="144" y="720"/>
                </a:cxn>
                <a:cxn ang="0">
                  <a:pos x="0" y="720"/>
                </a:cxn>
              </a:cxnLst>
              <a:rect l="0" t="0" r="r" b="b"/>
              <a:pathLst>
                <a:path w="432" h="720">
                  <a:moveTo>
                    <a:pt x="0" y="624"/>
                  </a:moveTo>
                  <a:lnTo>
                    <a:pt x="0" y="0"/>
                  </a:lnTo>
                  <a:lnTo>
                    <a:pt x="432" y="624"/>
                  </a:lnTo>
                  <a:lnTo>
                    <a:pt x="240" y="720"/>
                  </a:lnTo>
                  <a:lnTo>
                    <a:pt x="144" y="720"/>
                  </a:lnTo>
                  <a:lnTo>
                    <a:pt x="0" y="720"/>
                  </a:ln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1872" y="1776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aseline="0">
                  <a:solidFill>
                    <a:srgbClr val="FF0000"/>
                  </a:solidFill>
                </a:rPr>
                <a:t>30</a:t>
              </a:r>
              <a:r>
                <a:rPr lang="ru-RU" sz="2000" baseline="30000">
                  <a:solidFill>
                    <a:srgbClr val="FF0000"/>
                  </a:solidFill>
                </a:rPr>
                <a:t>0</a:t>
              </a:r>
              <a:endParaRPr lang="ru-RU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3733800" y="3108325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baseline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009900" y="2438400"/>
            <a:ext cx="266700" cy="2209800"/>
            <a:chOff x="1896" y="1536"/>
            <a:chExt cx="168" cy="1392"/>
          </a:xfrm>
        </p:grpSpPr>
        <p:sp>
          <p:nvSpPr>
            <p:cNvPr id="46105" name="Freeform 25"/>
            <p:cNvSpPr>
              <a:spLocks/>
            </p:cNvSpPr>
            <p:nvPr/>
          </p:nvSpPr>
          <p:spPr bwMode="auto">
            <a:xfrm>
              <a:off x="1913" y="1536"/>
              <a:ext cx="7" cy="139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392"/>
                </a:cxn>
              </a:cxnLst>
              <a:rect l="0" t="0" r="r" b="b"/>
              <a:pathLst>
                <a:path w="7" h="1392">
                  <a:moveTo>
                    <a:pt x="7" y="0"/>
                  </a:moveTo>
                  <a:lnTo>
                    <a:pt x="0" y="139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 rot="16200000" flipV="1">
              <a:off x="1880" y="2744"/>
              <a:ext cx="20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200" y="168"/>
                </a:cxn>
              </a:cxnLst>
              <a:rect l="0" t="0" r="r" b="b"/>
              <a:pathLst>
                <a:path w="200" h="168">
                  <a:moveTo>
                    <a:pt x="0" y="0"/>
                  </a:moveTo>
                  <a:cubicBezTo>
                    <a:pt x="64" y="0"/>
                    <a:pt x="128" y="0"/>
                    <a:pt x="192" y="0"/>
                  </a:cubicBezTo>
                  <a:lnTo>
                    <a:pt x="200" y="16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2895600" y="4572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М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1905000" y="1905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4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3581400" y="4572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3810000" y="3200400"/>
            <a:ext cx="3825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1066800" y="2438400"/>
            <a:ext cx="3505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2208" y="1248"/>
              </a:cxn>
              <a:cxn ang="0">
                <a:pos x="1256" y="0"/>
              </a:cxn>
              <a:cxn ang="0">
                <a:pos x="0" y="0"/>
              </a:cxn>
            </a:cxnLst>
            <a:rect l="0" t="0" r="r" b="b"/>
            <a:pathLst>
              <a:path w="2208" h="1248">
                <a:moveTo>
                  <a:pt x="0" y="0"/>
                </a:moveTo>
                <a:lnTo>
                  <a:pt x="0" y="1248"/>
                </a:lnTo>
                <a:lnTo>
                  <a:pt x="2208" y="1248"/>
                </a:lnTo>
                <a:lnTo>
                  <a:pt x="125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>
            <a:off x="1066800" y="4424363"/>
            <a:ext cx="209550" cy="22860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2" y="1"/>
              </a:cxn>
              <a:cxn ang="0">
                <a:pos x="132" y="0"/>
              </a:cxn>
              <a:cxn ang="0">
                <a:pos x="126" y="144"/>
              </a:cxn>
            </a:cxnLst>
            <a:rect l="0" t="0" r="r" b="b"/>
            <a:pathLst>
              <a:path w="132" h="144">
                <a:moveTo>
                  <a:pt x="0" y="1"/>
                </a:moveTo>
                <a:cubicBezTo>
                  <a:pt x="4" y="1"/>
                  <a:pt x="8" y="1"/>
                  <a:pt x="12" y="1"/>
                </a:cubicBezTo>
                <a:lnTo>
                  <a:pt x="132" y="0"/>
                </a:lnTo>
                <a:lnTo>
                  <a:pt x="126" y="144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>
            <a:off x="1079500" y="4800600"/>
            <a:ext cx="3454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2" y="432"/>
              </a:cxn>
              <a:cxn ang="0">
                <a:pos x="2176" y="0"/>
              </a:cxn>
            </a:cxnLst>
            <a:rect l="0" t="0" r="r" b="b"/>
            <a:pathLst>
              <a:path w="2176" h="432">
                <a:moveTo>
                  <a:pt x="0" y="0"/>
                </a:moveTo>
                <a:cubicBezTo>
                  <a:pt x="165" y="69"/>
                  <a:pt x="629" y="432"/>
                  <a:pt x="992" y="432"/>
                </a:cubicBezTo>
                <a:cubicBezTo>
                  <a:pt x="1355" y="432"/>
                  <a:pt x="1929" y="90"/>
                  <a:pt x="21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3937000" y="43275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aseline="0"/>
              <a:t>60</a:t>
            </a:r>
            <a:r>
              <a:rPr lang="ru-RU" sz="2000" baseline="30000"/>
              <a:t>0</a:t>
            </a:r>
            <a:endParaRPr lang="ru-RU" sz="2000" baseline="0"/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3200400" y="533400"/>
            <a:ext cx="552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АВС</a:t>
            </a:r>
            <a:r>
              <a:rPr lang="en-US" sz="2800" baseline="0"/>
              <a:t>D </a:t>
            </a:r>
            <a:r>
              <a:rPr lang="ru-RU" sz="2800" baseline="0"/>
              <a:t>прямоугольная трапеция.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46123" name="Freeform 4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5" name="Freeform 4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6" name="Freeform 4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9" name="Freeform 4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0" name="Freeform 5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416 0.340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9" grpId="0" animBg="1"/>
      <p:bldP spid="46104" grpId="0"/>
      <p:bldP spid="46109" grpId="0"/>
      <p:bldP spid="46110" grpId="0"/>
      <p:bldP spid="46110" grpId="1"/>
      <p:bldP spid="46112" grpId="0"/>
      <p:bldP spid="46113" grpId="0" animBg="1"/>
      <p:bldP spid="461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20700" y="4624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/>
              <a:t>A</a:t>
            </a:r>
            <a:endParaRPr lang="ru-RU" sz="2400" b="1" baseline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969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В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67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С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406900" y="4624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/>
              <a:t>D</a:t>
            </a:r>
            <a:endParaRPr lang="ru-RU" sz="2400" b="1" baseline="0"/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 rot="5400000">
            <a:off x="876300" y="2463800"/>
            <a:ext cx="317500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  <a:cxn ang="0">
                <a:pos x="200" y="168"/>
              </a:cxn>
            </a:cxnLst>
            <a:rect l="0" t="0" r="r" b="b"/>
            <a:pathLst>
              <a:path w="200" h="168">
                <a:moveTo>
                  <a:pt x="0" y="0"/>
                </a:moveTo>
                <a:cubicBezTo>
                  <a:pt x="64" y="0"/>
                  <a:pt x="128" y="0"/>
                  <a:pt x="192" y="0"/>
                </a:cubicBezTo>
                <a:lnTo>
                  <a:pt x="200" y="16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739900" y="1905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4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362200" y="48529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7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06700" y="2438400"/>
            <a:ext cx="762000" cy="1143000"/>
            <a:chOff x="1872" y="1536"/>
            <a:chExt cx="480" cy="720"/>
          </a:xfrm>
        </p:grpSpPr>
        <p:sp>
          <p:nvSpPr>
            <p:cNvPr id="69643" name="Freeform 11"/>
            <p:cNvSpPr>
              <a:spLocks/>
            </p:cNvSpPr>
            <p:nvPr/>
          </p:nvSpPr>
          <p:spPr bwMode="auto">
            <a:xfrm>
              <a:off x="1920" y="1536"/>
              <a:ext cx="432" cy="720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432" y="624"/>
                </a:cxn>
                <a:cxn ang="0">
                  <a:pos x="240" y="720"/>
                </a:cxn>
                <a:cxn ang="0">
                  <a:pos x="144" y="720"/>
                </a:cxn>
                <a:cxn ang="0">
                  <a:pos x="0" y="720"/>
                </a:cxn>
              </a:cxnLst>
              <a:rect l="0" t="0" r="r" b="b"/>
              <a:pathLst>
                <a:path w="432" h="720">
                  <a:moveTo>
                    <a:pt x="0" y="624"/>
                  </a:moveTo>
                  <a:lnTo>
                    <a:pt x="0" y="0"/>
                  </a:lnTo>
                  <a:lnTo>
                    <a:pt x="432" y="624"/>
                  </a:lnTo>
                  <a:lnTo>
                    <a:pt x="240" y="720"/>
                  </a:lnTo>
                  <a:lnTo>
                    <a:pt x="144" y="720"/>
                  </a:lnTo>
                  <a:lnTo>
                    <a:pt x="0" y="720"/>
                  </a:ln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1872" y="1776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aseline="0">
                  <a:solidFill>
                    <a:srgbClr val="FF0000"/>
                  </a:solidFill>
                </a:rPr>
                <a:t>30</a:t>
              </a:r>
              <a:r>
                <a:rPr lang="ru-RU" sz="2000" baseline="30000">
                  <a:solidFill>
                    <a:srgbClr val="FF0000"/>
                  </a:solidFill>
                </a:rPr>
                <a:t>0</a:t>
              </a:r>
              <a:endParaRPr lang="ru-RU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568700" y="3108325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baseline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19400" y="2438400"/>
            <a:ext cx="292100" cy="2438400"/>
            <a:chOff x="1896" y="1536"/>
            <a:chExt cx="168" cy="1392"/>
          </a:xfrm>
        </p:grpSpPr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1913" y="1536"/>
              <a:ext cx="7" cy="139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392"/>
                </a:cxn>
              </a:cxnLst>
              <a:rect l="0" t="0" r="r" b="b"/>
              <a:pathLst>
                <a:path w="7" h="1392">
                  <a:moveTo>
                    <a:pt x="7" y="0"/>
                  </a:moveTo>
                  <a:lnTo>
                    <a:pt x="0" y="139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auto">
            <a:xfrm rot="16200000" flipV="1">
              <a:off x="1880" y="2744"/>
              <a:ext cx="20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200" y="168"/>
                </a:cxn>
              </a:cxnLst>
              <a:rect l="0" t="0" r="r" b="b"/>
              <a:pathLst>
                <a:path w="200" h="168">
                  <a:moveTo>
                    <a:pt x="0" y="0"/>
                  </a:moveTo>
                  <a:cubicBezTo>
                    <a:pt x="64" y="0"/>
                    <a:pt x="128" y="0"/>
                    <a:pt x="192" y="0"/>
                  </a:cubicBezTo>
                  <a:lnTo>
                    <a:pt x="200" y="16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730500" y="47767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М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739900" y="1905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aseline="0"/>
              <a:t>4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416300" y="47767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644900" y="3200400"/>
            <a:ext cx="3825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69653" name="Freeform 21"/>
          <p:cNvSpPr>
            <a:spLocks/>
          </p:cNvSpPr>
          <p:nvPr/>
        </p:nvSpPr>
        <p:spPr bwMode="auto">
          <a:xfrm>
            <a:off x="901700" y="2438400"/>
            <a:ext cx="35052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2208" y="1248"/>
              </a:cxn>
              <a:cxn ang="0">
                <a:pos x="1256" y="0"/>
              </a:cxn>
              <a:cxn ang="0">
                <a:pos x="0" y="0"/>
              </a:cxn>
            </a:cxnLst>
            <a:rect l="0" t="0" r="r" b="b"/>
            <a:pathLst>
              <a:path w="2208" h="1248">
                <a:moveTo>
                  <a:pt x="0" y="0"/>
                </a:moveTo>
                <a:lnTo>
                  <a:pt x="0" y="1248"/>
                </a:lnTo>
                <a:lnTo>
                  <a:pt x="2208" y="1248"/>
                </a:lnTo>
                <a:lnTo>
                  <a:pt x="125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54" name="Freeform 22"/>
          <p:cNvSpPr>
            <a:spLocks/>
          </p:cNvSpPr>
          <p:nvPr/>
        </p:nvSpPr>
        <p:spPr bwMode="auto">
          <a:xfrm>
            <a:off x="901700" y="4629150"/>
            <a:ext cx="209550" cy="22860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2" y="1"/>
              </a:cxn>
              <a:cxn ang="0">
                <a:pos x="132" y="0"/>
              </a:cxn>
              <a:cxn ang="0">
                <a:pos x="126" y="144"/>
              </a:cxn>
            </a:cxnLst>
            <a:rect l="0" t="0" r="r" b="b"/>
            <a:pathLst>
              <a:path w="132" h="144">
                <a:moveTo>
                  <a:pt x="0" y="1"/>
                </a:moveTo>
                <a:cubicBezTo>
                  <a:pt x="4" y="1"/>
                  <a:pt x="8" y="1"/>
                  <a:pt x="12" y="1"/>
                </a:cubicBezTo>
                <a:lnTo>
                  <a:pt x="132" y="0"/>
                </a:lnTo>
                <a:lnTo>
                  <a:pt x="126" y="144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55" name="Freeform 23"/>
          <p:cNvSpPr>
            <a:spLocks/>
          </p:cNvSpPr>
          <p:nvPr/>
        </p:nvSpPr>
        <p:spPr bwMode="auto">
          <a:xfrm>
            <a:off x="914400" y="5005388"/>
            <a:ext cx="3454400" cy="404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2" y="432"/>
              </a:cxn>
              <a:cxn ang="0">
                <a:pos x="2176" y="0"/>
              </a:cxn>
            </a:cxnLst>
            <a:rect l="0" t="0" r="r" b="b"/>
            <a:pathLst>
              <a:path w="2176" h="432">
                <a:moveTo>
                  <a:pt x="0" y="0"/>
                </a:moveTo>
                <a:cubicBezTo>
                  <a:pt x="165" y="69"/>
                  <a:pt x="629" y="432"/>
                  <a:pt x="992" y="432"/>
                </a:cubicBezTo>
                <a:cubicBezTo>
                  <a:pt x="1355" y="432"/>
                  <a:pt x="1929" y="90"/>
                  <a:pt x="21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3771900" y="4532313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aseline="0"/>
              <a:t>60</a:t>
            </a:r>
            <a:r>
              <a:rPr lang="ru-RU" sz="2000" baseline="30000"/>
              <a:t>0</a:t>
            </a:r>
            <a:endParaRPr lang="ru-RU" sz="2000" baseline="0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2514600" y="152400"/>
            <a:ext cx="476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aseline="0"/>
              <a:t>АВС</a:t>
            </a:r>
            <a:r>
              <a:rPr lang="en-US" sz="2400" baseline="0"/>
              <a:t>D </a:t>
            </a:r>
            <a:r>
              <a:rPr lang="ru-RU" sz="2400" baseline="0"/>
              <a:t>прямоугольная трапеция.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69659" name="Freeform 2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67" name="Text Box 35"/>
          <p:cNvSpPr txBox="1">
            <a:spLocks noChangeArrowheads="1"/>
          </p:cNvSpPr>
          <p:nvPr/>
        </p:nvSpPr>
        <p:spPr bwMode="auto">
          <a:xfrm>
            <a:off x="5105400" y="1295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aseline="0"/>
              <a:t>ДП: высота СМ.</a:t>
            </a:r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51054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aseline="0"/>
              <a:t>3. </a:t>
            </a:r>
            <a:r>
              <a:rPr lang="en-US" sz="2400" baseline="0"/>
              <a:t>MD=</a:t>
            </a:r>
            <a:r>
              <a:rPr lang="ru-RU" sz="2400" baseline="0"/>
              <a:t>7-4=3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5105400" y="22860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aseline="0"/>
              <a:t>2. АМ=ВС=4, т.к. АВС</a:t>
            </a:r>
            <a:r>
              <a:rPr lang="en-US" sz="2400" baseline="0"/>
              <a:t>D </a:t>
            </a:r>
            <a:r>
              <a:rPr lang="ru-RU" sz="2400" baseline="0"/>
              <a:t>прямоугольник.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105400" y="5883277"/>
            <a:ext cx="2438400" cy="830263"/>
            <a:chOff x="3360" y="2112"/>
            <a:chExt cx="1536" cy="523"/>
          </a:xfrm>
        </p:grpSpPr>
        <p:sp>
          <p:nvSpPr>
            <p:cNvPr id="69671" name="Text Box 39"/>
            <p:cNvSpPr txBox="1">
              <a:spLocks noChangeArrowheads="1"/>
            </p:cNvSpPr>
            <p:nvPr/>
          </p:nvSpPr>
          <p:spPr bwMode="auto">
            <a:xfrm>
              <a:off x="3360" y="2112"/>
              <a:ext cx="15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ru-RU" sz="2400" baseline="0" dirty="0"/>
                <a:t>5. Из    </a:t>
              </a:r>
              <a:r>
                <a:rPr lang="en-US" sz="2400" baseline="0" dirty="0" smtClean="0"/>
                <a:t>  </a:t>
              </a:r>
              <a:r>
                <a:rPr lang="ru-RU" sz="2400" baseline="0" dirty="0" smtClean="0"/>
                <a:t>С</a:t>
              </a:r>
              <a:r>
                <a:rPr lang="en-US" sz="2400" baseline="0" dirty="0"/>
                <a:t>DM</a:t>
              </a:r>
              <a:r>
                <a:rPr lang="ru-RU" sz="2400" baseline="0" dirty="0"/>
                <a:t>:</a:t>
              </a:r>
            </a:p>
            <a:p>
              <a:pPr marL="342900" indent="-342900"/>
              <a:r>
                <a:rPr lang="ru-RU" sz="2400" baseline="0" dirty="0"/>
                <a:t>   </a:t>
              </a:r>
              <a:r>
                <a:rPr lang="en-US" sz="2400" baseline="0" dirty="0"/>
                <a:t>CD = </a:t>
              </a:r>
              <a:r>
                <a:rPr lang="ru-RU" sz="2400" baseline="0" dirty="0"/>
                <a:t>3  2 = 6</a:t>
              </a:r>
            </a:p>
          </p:txBody>
        </p:sp>
        <p:graphicFrame>
          <p:nvGraphicFramePr>
            <p:cNvPr id="69672" name="Object 40"/>
            <p:cNvGraphicFramePr>
              <a:graphicFrameLocks noChangeAspect="1"/>
            </p:cNvGraphicFramePr>
            <p:nvPr/>
          </p:nvGraphicFramePr>
          <p:xfrm>
            <a:off x="3904" y="2112"/>
            <a:ext cx="203" cy="240"/>
          </p:xfrm>
          <a:graphic>
            <a:graphicData uri="http://schemas.openxmlformats.org/presentationml/2006/ole">
              <p:oleObj spid="_x0000_s1028" name="Формула" r:id="rId3" imgW="139680" imgH="164880" progId="Equation.3">
                <p:embed/>
              </p:oleObj>
            </a:graphicData>
          </a:graphic>
        </p:graphicFrame>
        <p:graphicFrame>
          <p:nvGraphicFramePr>
            <p:cNvPr id="69673" name="Object 41"/>
            <p:cNvGraphicFramePr>
              <a:graphicFrameLocks noChangeAspect="1"/>
            </p:cNvGraphicFramePr>
            <p:nvPr/>
          </p:nvGraphicFramePr>
          <p:xfrm>
            <a:off x="4195" y="2426"/>
            <a:ext cx="148" cy="203"/>
          </p:xfrm>
          <a:graphic>
            <a:graphicData uri="http://schemas.openxmlformats.org/presentationml/2006/ole">
              <p:oleObj spid="_x0000_s1029" name="Формула" r:id="rId4" imgW="101520" imgH="139680" progId="Equation.3">
                <p:embed/>
              </p:oleObj>
            </a:graphicData>
          </a:graphic>
        </p:graphicFrame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929190" y="4714886"/>
            <a:ext cx="3886200" cy="600075"/>
            <a:chOff x="3312" y="3510"/>
            <a:chExt cx="2448" cy="378"/>
          </a:xfrm>
        </p:grpSpPr>
        <p:sp>
          <p:nvSpPr>
            <p:cNvPr id="69675" name="Text Box 43"/>
            <p:cNvSpPr txBox="1">
              <a:spLocks noChangeArrowheads="1"/>
            </p:cNvSpPr>
            <p:nvPr/>
          </p:nvSpPr>
          <p:spPr bwMode="auto">
            <a:xfrm>
              <a:off x="3312" y="3600"/>
              <a:ext cx="24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2400" baseline="0" dirty="0"/>
                <a:t>4</a:t>
              </a:r>
              <a:r>
                <a:rPr lang="ru-RU" sz="2400" baseline="0" dirty="0"/>
                <a:t>. В    </a:t>
              </a:r>
              <a:r>
                <a:rPr lang="en-US" sz="2400" baseline="0" dirty="0" smtClean="0"/>
                <a:t> </a:t>
              </a:r>
              <a:r>
                <a:rPr lang="ru-RU" sz="2400" baseline="0" dirty="0" smtClean="0"/>
                <a:t>С</a:t>
              </a:r>
              <a:r>
                <a:rPr lang="en-US" sz="2400" baseline="0" dirty="0"/>
                <a:t>DM</a:t>
              </a:r>
              <a:r>
                <a:rPr lang="ru-RU" sz="2400" baseline="0" dirty="0"/>
                <a:t>:      </a:t>
              </a:r>
              <a:r>
                <a:rPr lang="en-US" sz="2400" baseline="0" dirty="0" smtClean="0"/>
                <a:t> DMC=30</a:t>
              </a:r>
              <a:r>
                <a:rPr lang="en-US" sz="2400" baseline="30000" dirty="0" smtClean="0"/>
                <a:t>0</a:t>
              </a:r>
              <a:endParaRPr lang="ru-RU" sz="2400" baseline="0" dirty="0"/>
            </a:p>
          </p:txBody>
        </p:sp>
        <p:graphicFrame>
          <p:nvGraphicFramePr>
            <p:cNvPr id="69676" name="Object 44"/>
            <p:cNvGraphicFramePr>
              <a:graphicFrameLocks noChangeAspect="1"/>
            </p:cNvGraphicFramePr>
            <p:nvPr/>
          </p:nvGraphicFramePr>
          <p:xfrm>
            <a:off x="3672" y="3510"/>
            <a:ext cx="241" cy="285"/>
          </p:xfrm>
          <a:graphic>
            <a:graphicData uri="http://schemas.openxmlformats.org/presentationml/2006/ole">
              <p:oleObj spid="_x0000_s1026" name="Формула" r:id="rId5" imgW="139680" imgH="164880" progId="Equation.3">
                <p:embed/>
              </p:oleObj>
            </a:graphicData>
          </a:graphic>
        </p:graphicFrame>
        <p:graphicFrame>
          <p:nvGraphicFramePr>
            <p:cNvPr id="69677" name="Object 45"/>
            <p:cNvGraphicFramePr>
              <a:graphicFrameLocks noChangeAspect="1"/>
            </p:cNvGraphicFramePr>
            <p:nvPr/>
          </p:nvGraphicFramePr>
          <p:xfrm>
            <a:off x="4512" y="3609"/>
            <a:ext cx="240" cy="222"/>
          </p:xfrm>
          <a:graphic>
            <a:graphicData uri="http://schemas.openxmlformats.org/presentationml/2006/ole">
              <p:oleObj spid="_x0000_s1027" name="Формула" r:id="rId6" imgW="164880" imgH="152280" progId="Equation.3">
                <p:embed/>
              </p:oleObj>
            </a:graphicData>
          </a:graphic>
        </p:graphicFrame>
      </p:grpSp>
      <p:sp>
        <p:nvSpPr>
          <p:cNvPr id="69678" name="Freeform 46"/>
          <p:cNvSpPr>
            <a:spLocks/>
          </p:cNvSpPr>
          <p:nvPr/>
        </p:nvSpPr>
        <p:spPr bwMode="auto">
          <a:xfrm flipH="1">
            <a:off x="4572000" y="838200"/>
            <a:ext cx="4572000" cy="74613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3575" y="0"/>
              </a:cxn>
              <a:cxn ang="0">
                <a:pos x="3594" y="30"/>
              </a:cxn>
              <a:cxn ang="0">
                <a:pos x="3580" y="46"/>
              </a:cxn>
              <a:cxn ang="0">
                <a:pos x="3552" y="46"/>
              </a:cxn>
              <a:cxn ang="0">
                <a:pos x="85" y="35"/>
              </a:cxn>
              <a:cxn ang="0">
                <a:pos x="69" y="27"/>
              </a:cxn>
              <a:cxn ang="0">
                <a:pos x="0" y="16"/>
              </a:cxn>
              <a:cxn ang="0">
                <a:pos x="84" y="4"/>
              </a:cxn>
              <a:cxn ang="0">
                <a:pos x="669" y="7"/>
              </a:cxn>
              <a:cxn ang="0">
                <a:pos x="747" y="8"/>
              </a:cxn>
              <a:cxn ang="0">
                <a:pos x="70" y="4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991600" y="812800"/>
            <a:ext cx="4572000" cy="6019800"/>
            <a:chOff x="2064" y="192"/>
            <a:chExt cx="3599" cy="4057"/>
          </a:xfrm>
        </p:grpSpPr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69682" name="Oval 5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3" name="Freeform 5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69685" name="Oval 5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6" name="Freeform 5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69688" name="Oval 5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9" name="Freeform 5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69691" name="Oval 5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2" name="Freeform 6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69694" name="Oval 6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5" name="Freeform 6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69697" name="Oval 6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8" name="Freeform 6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99" name="Freeform 6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700" name="Freeform 6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701" name="Freeform 6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69703" name="Oval 7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4" name="Freeform 7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139 0.03796 L -0.00139 0.07315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0556 0.362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 0.0055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41" grpId="0"/>
      <p:bldP spid="69645" grpId="0"/>
      <p:bldP spid="69649" grpId="0"/>
      <p:bldP spid="69649" grpId="1"/>
      <p:bldP spid="69650" grpId="0"/>
      <p:bldP spid="69650" grpId="1"/>
      <p:bldP spid="69650" grpId="2"/>
      <p:bldP spid="69651" grpId="0"/>
      <p:bldP spid="69651" grpId="1"/>
      <p:bldP spid="69652" grpId="0" animBg="1"/>
      <p:bldP spid="69652" grpId="1" animBg="1"/>
      <p:bldP spid="69655" grpId="0" animBg="1"/>
      <p:bldP spid="69667" grpId="0"/>
      <p:bldP spid="69668" grpId="0"/>
      <p:bldP spid="69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Freeform 24"/>
          <p:cNvSpPr>
            <a:spLocks/>
          </p:cNvSpPr>
          <p:nvPr/>
        </p:nvSpPr>
        <p:spPr bwMode="auto">
          <a:xfrm>
            <a:off x="609600" y="2362200"/>
            <a:ext cx="30480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576" y="0"/>
              </a:cxn>
              <a:cxn ang="0">
                <a:pos x="1920" y="0"/>
              </a:cxn>
              <a:cxn ang="0">
                <a:pos x="1344" y="1248"/>
              </a:cxn>
              <a:cxn ang="0">
                <a:pos x="0" y="1248"/>
              </a:cxn>
            </a:cxnLst>
            <a:rect l="0" t="0" r="r" b="b"/>
            <a:pathLst>
              <a:path w="1920" h="1248">
                <a:moveTo>
                  <a:pt x="0" y="1248"/>
                </a:moveTo>
                <a:lnTo>
                  <a:pt x="576" y="0"/>
                </a:lnTo>
                <a:lnTo>
                  <a:pt x="1920" y="0"/>
                </a:lnTo>
                <a:lnTo>
                  <a:pt x="1344" y="1248"/>
                </a:lnTo>
                <a:lnTo>
                  <a:pt x="0" y="124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67025" y="3886200"/>
            <a:ext cx="1728788" cy="457200"/>
            <a:chOff x="1806" y="2448"/>
            <a:chExt cx="1089" cy="288"/>
          </a:xfrm>
        </p:grpSpPr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640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796" y="2580"/>
              <a:ext cx="99" cy="15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42" y="27"/>
                </a:cxn>
                <a:cxn ang="0">
                  <a:pos x="6" y="93"/>
                </a:cxn>
                <a:cxn ang="0">
                  <a:pos x="6" y="156"/>
                </a:cxn>
              </a:cxnLst>
              <a:rect l="0" t="0" r="r" b="b"/>
              <a:pathLst>
                <a:path w="99" h="156">
                  <a:moveTo>
                    <a:pt x="99" y="0"/>
                  </a:moveTo>
                  <a:cubicBezTo>
                    <a:pt x="90" y="5"/>
                    <a:pt x="57" y="12"/>
                    <a:pt x="42" y="27"/>
                  </a:cubicBezTo>
                  <a:cubicBezTo>
                    <a:pt x="27" y="42"/>
                    <a:pt x="12" y="72"/>
                    <a:pt x="6" y="93"/>
                  </a:cubicBezTo>
                  <a:cubicBezTo>
                    <a:pt x="0" y="114"/>
                    <a:pt x="6" y="143"/>
                    <a:pt x="6" y="15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1841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1806" y="2583"/>
              <a:ext cx="8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21"/>
                </a:cxn>
                <a:cxn ang="0">
                  <a:pos x="78" y="87"/>
                </a:cxn>
                <a:cxn ang="0">
                  <a:pos x="78" y="150"/>
                </a:cxn>
              </a:cxnLst>
              <a:rect l="0" t="0" r="r" b="b"/>
              <a:pathLst>
                <a:path w="84" h="150">
                  <a:moveTo>
                    <a:pt x="0" y="0"/>
                  </a:moveTo>
                  <a:cubicBezTo>
                    <a:pt x="7" y="3"/>
                    <a:pt x="29" y="7"/>
                    <a:pt x="42" y="21"/>
                  </a:cubicBezTo>
                  <a:cubicBezTo>
                    <a:pt x="55" y="35"/>
                    <a:pt x="72" y="66"/>
                    <a:pt x="78" y="87"/>
                  </a:cubicBezTo>
                  <a:cubicBezTo>
                    <a:pt x="84" y="108"/>
                    <a:pt x="78" y="137"/>
                    <a:pt x="78" y="15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равнобедренной трапеции. 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614363" y="2371725"/>
            <a:ext cx="4110037" cy="1960563"/>
          </a:xfrm>
          <a:custGeom>
            <a:avLst/>
            <a:gdLst/>
            <a:ahLst/>
            <a:cxnLst>
              <a:cxn ang="0">
                <a:pos x="0" y="1233"/>
              </a:cxn>
              <a:cxn ang="0">
                <a:pos x="574" y="2"/>
              </a:cxn>
              <a:cxn ang="0">
                <a:pos x="1919" y="0"/>
              </a:cxn>
              <a:cxn ang="0">
                <a:pos x="2589" y="1235"/>
              </a:cxn>
              <a:cxn ang="0">
                <a:pos x="3" y="1235"/>
              </a:cxn>
            </a:cxnLst>
            <a:rect l="0" t="0" r="r" b="b"/>
            <a:pathLst>
              <a:path w="2589" h="1235">
                <a:moveTo>
                  <a:pt x="0" y="1233"/>
                </a:moveTo>
                <a:lnTo>
                  <a:pt x="574" y="2"/>
                </a:lnTo>
                <a:lnTo>
                  <a:pt x="1919" y="0"/>
                </a:lnTo>
                <a:lnTo>
                  <a:pt x="2589" y="1235"/>
                </a:lnTo>
                <a:lnTo>
                  <a:pt x="3" y="123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1300" y="42799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A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43000" y="19177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657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482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D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3200400"/>
            <a:ext cx="3276600" cy="152400"/>
            <a:chOff x="912" y="2592"/>
            <a:chExt cx="2544" cy="144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912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3312" y="2592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8600" y="838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aseline="0"/>
              <a:t>В равнобедренной трапеции углы при каждом основании равны.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609600" y="2362200"/>
            <a:ext cx="91440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667000" y="4343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Е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67025" y="3886200"/>
            <a:ext cx="409575" cy="457200"/>
            <a:chOff x="462" y="2448"/>
            <a:chExt cx="258" cy="288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497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462" y="2583"/>
              <a:ext cx="8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21"/>
                </a:cxn>
                <a:cxn ang="0">
                  <a:pos x="78" y="87"/>
                </a:cxn>
                <a:cxn ang="0">
                  <a:pos x="78" y="150"/>
                </a:cxn>
              </a:cxnLst>
              <a:rect l="0" t="0" r="r" b="b"/>
              <a:pathLst>
                <a:path w="84" h="150">
                  <a:moveTo>
                    <a:pt x="0" y="0"/>
                  </a:moveTo>
                  <a:cubicBezTo>
                    <a:pt x="7" y="3"/>
                    <a:pt x="29" y="7"/>
                    <a:pt x="42" y="21"/>
                  </a:cubicBezTo>
                  <a:cubicBezTo>
                    <a:pt x="55" y="35"/>
                    <a:pt x="72" y="66"/>
                    <a:pt x="78" y="87"/>
                  </a:cubicBezTo>
                  <a:cubicBezTo>
                    <a:pt x="84" y="108"/>
                    <a:pt x="78" y="137"/>
                    <a:pt x="78" y="15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990600" y="3251200"/>
            <a:ext cx="185738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427162" y="1981200"/>
            <a:ext cx="1308099" cy="369888"/>
            <a:chOff x="899" y="1248"/>
            <a:chExt cx="824" cy="233"/>
          </a:xfrm>
        </p:grpSpPr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899" y="1248"/>
              <a:ext cx="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aseline="0" dirty="0"/>
                <a:t>=</a:t>
              </a:r>
              <a:r>
                <a:rPr lang="ru-RU" baseline="0" dirty="0" smtClean="0"/>
                <a:t>180</a:t>
              </a:r>
              <a:r>
                <a:rPr lang="ru-RU" baseline="30000" dirty="0" smtClean="0"/>
                <a:t>0</a:t>
              </a:r>
              <a:r>
                <a:rPr lang="ru-RU" baseline="0" dirty="0" smtClean="0"/>
                <a:t>- </a:t>
              </a:r>
              <a:r>
                <a:rPr lang="en-US" baseline="0" dirty="0" smtClean="0"/>
                <a:t>      </a:t>
              </a:r>
              <a:r>
                <a:rPr lang="ru-RU" baseline="0" dirty="0" smtClean="0"/>
                <a:t>3</a:t>
              </a:r>
              <a:endParaRPr lang="ru-RU" baseline="0" dirty="0"/>
            </a:p>
          </p:txBody>
        </p:sp>
        <p:graphicFrame>
          <p:nvGraphicFramePr>
            <p:cNvPr id="20513" name="Object 33"/>
            <p:cNvGraphicFramePr>
              <a:graphicFrameLocks noChangeAspect="1"/>
            </p:cNvGraphicFramePr>
            <p:nvPr/>
          </p:nvGraphicFramePr>
          <p:xfrm>
            <a:off x="1388" y="1273"/>
            <a:ext cx="196" cy="181"/>
          </p:xfrm>
          <a:graphic>
            <a:graphicData uri="http://schemas.openxmlformats.org/presentationml/2006/ole">
              <p:oleObj spid="_x0000_s2055" name="Формула" r:id="rId3" imgW="164880" imgH="152280" progId="Equation.3">
                <p:embed/>
              </p:oleObj>
            </a:graphicData>
          </a:graphic>
        </p:graphicFrame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62401" y="1981200"/>
            <a:ext cx="1390651" cy="369888"/>
            <a:chOff x="2496" y="1248"/>
            <a:chExt cx="876" cy="233"/>
          </a:xfrm>
        </p:grpSpPr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2496" y="1248"/>
              <a:ext cx="8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aseline="0" dirty="0"/>
                <a:t>=</a:t>
              </a:r>
              <a:r>
                <a:rPr lang="ru-RU" baseline="0" dirty="0" smtClean="0"/>
                <a:t>180</a:t>
              </a:r>
              <a:r>
                <a:rPr lang="ru-RU" baseline="30000" dirty="0" smtClean="0"/>
                <a:t>0</a:t>
              </a:r>
              <a:r>
                <a:rPr lang="ru-RU" baseline="0" dirty="0" smtClean="0"/>
                <a:t>-</a:t>
              </a:r>
              <a:r>
                <a:rPr lang="en-US" baseline="0" dirty="0" smtClean="0"/>
                <a:t>     </a:t>
              </a:r>
              <a:r>
                <a:rPr lang="ru-RU" baseline="0" dirty="0" smtClean="0"/>
                <a:t>    </a:t>
              </a:r>
              <a:r>
                <a:rPr lang="ru-RU" baseline="0" dirty="0"/>
                <a:t>1</a:t>
              </a:r>
            </a:p>
          </p:txBody>
        </p:sp>
        <p:graphicFrame>
          <p:nvGraphicFramePr>
            <p:cNvPr id="20517" name="Object 37"/>
            <p:cNvGraphicFramePr>
              <a:graphicFrameLocks noChangeAspect="1"/>
            </p:cNvGraphicFramePr>
            <p:nvPr/>
          </p:nvGraphicFramePr>
          <p:xfrm>
            <a:off x="2972" y="1273"/>
            <a:ext cx="196" cy="181"/>
          </p:xfrm>
          <a:graphic>
            <a:graphicData uri="http://schemas.openxmlformats.org/presentationml/2006/ole">
              <p:oleObj spid="_x0000_s2054" name="Формула" r:id="rId4" imgW="164880" imgH="152280" progId="Equation.3">
                <p:embed/>
              </p:oleObj>
            </a:graphicData>
          </a:graphic>
        </p:graphicFrame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638801" y="1600200"/>
            <a:ext cx="3163888" cy="2308225"/>
            <a:chOff x="3552" y="1008"/>
            <a:chExt cx="1993" cy="1454"/>
          </a:xfrm>
        </p:grpSpPr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3552" y="1008"/>
              <a:ext cx="199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aseline="0" dirty="0"/>
                <a:t>Дано: </a:t>
              </a:r>
            </a:p>
            <a:p>
              <a:r>
                <a:rPr lang="ru-RU" sz="2400" baseline="0" dirty="0"/>
                <a:t>АВС</a:t>
              </a:r>
              <a:r>
                <a:rPr lang="en-US" sz="2400" baseline="0" dirty="0"/>
                <a:t>D –</a:t>
              </a:r>
              <a:r>
                <a:rPr lang="ru-RU" sz="2400" baseline="0" dirty="0"/>
                <a:t> </a:t>
              </a:r>
              <a:r>
                <a:rPr lang="ru-RU" sz="2400" baseline="0" dirty="0" err="1"/>
                <a:t>р</a:t>
              </a:r>
              <a:r>
                <a:rPr lang="ru-RU" sz="2400" baseline="0" dirty="0"/>
                <a:t>/б трапеция</a:t>
              </a:r>
            </a:p>
            <a:p>
              <a:r>
                <a:rPr lang="ru-RU" sz="2400" baseline="0" dirty="0"/>
                <a:t>АВ = С</a:t>
              </a:r>
              <a:r>
                <a:rPr lang="en-US" sz="2400" baseline="0" dirty="0"/>
                <a:t>D</a:t>
              </a:r>
              <a:endParaRPr lang="ru-RU" sz="2400" baseline="0" dirty="0"/>
            </a:p>
            <a:p>
              <a:r>
                <a:rPr lang="ru-RU" sz="2400" baseline="0" dirty="0"/>
                <a:t>Доказать: </a:t>
              </a:r>
            </a:p>
            <a:p>
              <a:r>
                <a:rPr lang="ru-RU" sz="2400" baseline="0" dirty="0"/>
                <a:t>   А =    </a:t>
              </a:r>
              <a:r>
                <a:rPr lang="en-US" sz="2400" baseline="0" dirty="0" smtClean="0"/>
                <a:t>  D</a:t>
              </a:r>
              <a:endParaRPr lang="en-US" sz="2400" baseline="0" dirty="0"/>
            </a:p>
            <a:p>
              <a:r>
                <a:rPr lang="en-US" sz="2400" baseline="0" dirty="0"/>
                <a:t>   B =    </a:t>
              </a:r>
              <a:r>
                <a:rPr lang="en-US" sz="2400" baseline="0" dirty="0" smtClean="0"/>
                <a:t>  C</a:t>
              </a:r>
              <a:endParaRPr lang="ru-RU" sz="2400" baseline="0" dirty="0"/>
            </a:p>
          </p:txBody>
        </p:sp>
        <p:graphicFrame>
          <p:nvGraphicFramePr>
            <p:cNvPr id="20523" name="Object 43"/>
            <p:cNvGraphicFramePr>
              <a:graphicFrameLocks noChangeAspect="1"/>
            </p:cNvGraphicFramePr>
            <p:nvPr/>
          </p:nvGraphicFramePr>
          <p:xfrm>
            <a:off x="3552" y="1968"/>
            <a:ext cx="240" cy="222"/>
          </p:xfrm>
          <a:graphic>
            <a:graphicData uri="http://schemas.openxmlformats.org/presentationml/2006/ole">
              <p:oleObj spid="_x0000_s2050" name="Формула" r:id="rId5" imgW="164880" imgH="152280" progId="Equation.3">
                <p:embed/>
              </p:oleObj>
            </a:graphicData>
          </a:graphic>
        </p:graphicFrame>
        <p:graphicFrame>
          <p:nvGraphicFramePr>
            <p:cNvPr id="20524" name="Object 44"/>
            <p:cNvGraphicFramePr>
              <a:graphicFrameLocks noChangeAspect="1"/>
            </p:cNvGraphicFramePr>
            <p:nvPr/>
          </p:nvGraphicFramePr>
          <p:xfrm>
            <a:off x="4080" y="1968"/>
            <a:ext cx="240" cy="222"/>
          </p:xfrm>
          <a:graphic>
            <a:graphicData uri="http://schemas.openxmlformats.org/presentationml/2006/ole">
              <p:oleObj spid="_x0000_s2051" name="Формула" r:id="rId6" imgW="164880" imgH="152280" progId="Equation.3">
                <p:embed/>
              </p:oleObj>
            </a:graphicData>
          </a:graphic>
        </p:graphicFrame>
        <p:graphicFrame>
          <p:nvGraphicFramePr>
            <p:cNvPr id="20525" name="Object 45"/>
            <p:cNvGraphicFramePr>
              <a:graphicFrameLocks noChangeAspect="1"/>
            </p:cNvGraphicFramePr>
            <p:nvPr/>
          </p:nvGraphicFramePr>
          <p:xfrm>
            <a:off x="3552" y="2178"/>
            <a:ext cx="240" cy="222"/>
          </p:xfrm>
          <a:graphic>
            <a:graphicData uri="http://schemas.openxmlformats.org/presentationml/2006/ole">
              <p:oleObj spid="_x0000_s2052" name="Формула" r:id="rId7" imgW="164880" imgH="152280" progId="Equation.3">
                <p:embed/>
              </p:oleObj>
            </a:graphicData>
          </a:graphic>
        </p:graphicFrame>
        <p:graphicFrame>
          <p:nvGraphicFramePr>
            <p:cNvPr id="20526" name="Object 46"/>
            <p:cNvGraphicFramePr>
              <a:graphicFrameLocks noChangeAspect="1"/>
            </p:cNvGraphicFramePr>
            <p:nvPr/>
          </p:nvGraphicFramePr>
          <p:xfrm>
            <a:off x="4080" y="2178"/>
            <a:ext cx="240" cy="222"/>
          </p:xfrm>
          <a:graphic>
            <a:graphicData uri="http://schemas.openxmlformats.org/presentationml/2006/ole">
              <p:oleObj spid="_x0000_s2053" name="Формула" r:id="rId8" imgW="164880" imgH="152280" progId="Equation.3">
                <p:embed/>
              </p:oleObj>
            </a:graphicData>
          </a:graphic>
        </p:graphicFrame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20530" name="Freeform 5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Freeform 5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Freeform 5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Freeform 5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Freeform 5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5.55556E-6 L 0.23333 -5.55556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6 L 0.23334 0.0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11111E-6 L -0.23333 1.11111E-6 " pathEditMode="relative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494" grpId="0" animBg="1"/>
      <p:bldP spid="20495" grpId="0"/>
      <p:bldP spid="205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auto">
          <a:xfrm>
            <a:off x="609600" y="2362200"/>
            <a:ext cx="4114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2592" y="1248"/>
              </a:cxn>
              <a:cxn ang="0">
                <a:pos x="576" y="0"/>
              </a:cxn>
              <a:cxn ang="0">
                <a:pos x="0" y="1248"/>
              </a:cxn>
            </a:cxnLst>
            <a:rect l="0" t="0" r="r" b="b"/>
            <a:pathLst>
              <a:path w="2592" h="1248">
                <a:moveTo>
                  <a:pt x="0" y="1248"/>
                </a:moveTo>
                <a:lnTo>
                  <a:pt x="2592" y="1248"/>
                </a:lnTo>
                <a:lnTo>
                  <a:pt x="576" y="0"/>
                </a:lnTo>
                <a:lnTo>
                  <a:pt x="0" y="1248"/>
                </a:lnTo>
                <a:close/>
              </a:path>
            </a:pathLst>
          </a:custGeom>
          <a:solidFill>
            <a:srgbClr val="33CC33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равнобедренной трапеции. </a:t>
            </a:r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614363" y="2371725"/>
            <a:ext cx="4110037" cy="1960563"/>
          </a:xfrm>
          <a:custGeom>
            <a:avLst/>
            <a:gdLst/>
            <a:ahLst/>
            <a:cxnLst>
              <a:cxn ang="0">
                <a:pos x="0" y="1233"/>
              </a:cxn>
              <a:cxn ang="0">
                <a:pos x="574" y="2"/>
              </a:cxn>
              <a:cxn ang="0">
                <a:pos x="1919" y="0"/>
              </a:cxn>
              <a:cxn ang="0">
                <a:pos x="2589" y="1235"/>
              </a:cxn>
              <a:cxn ang="0">
                <a:pos x="3" y="1235"/>
              </a:cxn>
            </a:cxnLst>
            <a:rect l="0" t="0" r="r" b="b"/>
            <a:pathLst>
              <a:path w="2589" h="1235">
                <a:moveTo>
                  <a:pt x="0" y="1233"/>
                </a:moveTo>
                <a:lnTo>
                  <a:pt x="574" y="2"/>
                </a:lnTo>
                <a:lnTo>
                  <a:pt x="1919" y="0"/>
                </a:lnTo>
                <a:lnTo>
                  <a:pt x="2589" y="1235"/>
                </a:lnTo>
                <a:lnTo>
                  <a:pt x="3" y="123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1300" y="42799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A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143000" y="19177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6482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D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200400"/>
            <a:ext cx="3276600" cy="152400"/>
            <a:chOff x="912" y="2592"/>
            <a:chExt cx="2544" cy="144"/>
          </a:xfrm>
        </p:grpSpPr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912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3312" y="2592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86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aseline="0"/>
              <a:t>В равнобедренной трапеции диагонали равны.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609600" y="2362200"/>
            <a:ext cx="304800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1524000" y="2362200"/>
            <a:ext cx="320040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7" name="Freeform 15"/>
          <p:cNvSpPr>
            <a:spLocks/>
          </p:cNvSpPr>
          <p:nvPr/>
        </p:nvSpPr>
        <p:spPr bwMode="auto">
          <a:xfrm>
            <a:off x="609600" y="2362200"/>
            <a:ext cx="4114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1920" y="0"/>
              </a:cxn>
              <a:cxn ang="0">
                <a:pos x="2592" y="1248"/>
              </a:cxn>
              <a:cxn ang="0">
                <a:pos x="0" y="1248"/>
              </a:cxn>
            </a:cxnLst>
            <a:rect l="0" t="0" r="r" b="b"/>
            <a:pathLst>
              <a:path w="2592" h="1248">
                <a:moveTo>
                  <a:pt x="0" y="1248"/>
                </a:moveTo>
                <a:lnTo>
                  <a:pt x="1920" y="0"/>
                </a:lnTo>
                <a:lnTo>
                  <a:pt x="2592" y="1248"/>
                </a:lnTo>
                <a:lnTo>
                  <a:pt x="0" y="1248"/>
                </a:lnTo>
                <a:close/>
              </a:path>
            </a:pathLst>
          </a:cu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8" name="Freeform 16"/>
          <p:cNvSpPr>
            <a:spLocks/>
          </p:cNvSpPr>
          <p:nvPr/>
        </p:nvSpPr>
        <p:spPr bwMode="auto">
          <a:xfrm>
            <a:off x="2413000" y="4191000"/>
            <a:ext cx="558800" cy="258763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96" y="0"/>
              </a:cxn>
              <a:cxn ang="0">
                <a:pos x="240" y="160"/>
              </a:cxn>
              <a:cxn ang="0">
                <a:pos x="352" y="16"/>
              </a:cxn>
            </a:cxnLst>
            <a:rect l="0" t="0" r="r" b="b"/>
            <a:pathLst>
              <a:path w="352" h="163">
                <a:moveTo>
                  <a:pt x="0" y="160"/>
                </a:moveTo>
                <a:cubicBezTo>
                  <a:pt x="16" y="136"/>
                  <a:pt x="56" y="0"/>
                  <a:pt x="96" y="0"/>
                </a:cubicBezTo>
                <a:cubicBezTo>
                  <a:pt x="136" y="0"/>
                  <a:pt x="197" y="157"/>
                  <a:pt x="240" y="160"/>
                </a:cubicBezTo>
                <a:cubicBezTo>
                  <a:pt x="283" y="163"/>
                  <a:pt x="329" y="46"/>
                  <a:pt x="352" y="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4850" y="4095750"/>
            <a:ext cx="3871913" cy="257175"/>
            <a:chOff x="444" y="2580"/>
            <a:chExt cx="2439" cy="162"/>
          </a:xfrm>
        </p:grpSpPr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2784" y="2580"/>
              <a:ext cx="99" cy="15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42" y="27"/>
                </a:cxn>
                <a:cxn ang="0">
                  <a:pos x="6" y="93"/>
                </a:cxn>
                <a:cxn ang="0">
                  <a:pos x="6" y="156"/>
                </a:cxn>
              </a:cxnLst>
              <a:rect l="0" t="0" r="r" b="b"/>
              <a:pathLst>
                <a:path w="99" h="156">
                  <a:moveTo>
                    <a:pt x="99" y="0"/>
                  </a:moveTo>
                  <a:cubicBezTo>
                    <a:pt x="90" y="5"/>
                    <a:pt x="57" y="12"/>
                    <a:pt x="42" y="27"/>
                  </a:cubicBezTo>
                  <a:cubicBezTo>
                    <a:pt x="27" y="42"/>
                    <a:pt x="12" y="72"/>
                    <a:pt x="6" y="93"/>
                  </a:cubicBezTo>
                  <a:cubicBezTo>
                    <a:pt x="0" y="114"/>
                    <a:pt x="6" y="143"/>
                    <a:pt x="6" y="15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auto">
            <a:xfrm>
              <a:off x="444" y="2592"/>
              <a:ext cx="8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21"/>
                </a:cxn>
                <a:cxn ang="0">
                  <a:pos x="78" y="87"/>
                </a:cxn>
                <a:cxn ang="0">
                  <a:pos x="78" y="150"/>
                </a:cxn>
              </a:cxnLst>
              <a:rect l="0" t="0" r="r" b="b"/>
              <a:pathLst>
                <a:path w="84" h="150">
                  <a:moveTo>
                    <a:pt x="0" y="0"/>
                  </a:moveTo>
                  <a:cubicBezTo>
                    <a:pt x="7" y="3"/>
                    <a:pt x="29" y="7"/>
                    <a:pt x="42" y="21"/>
                  </a:cubicBezTo>
                  <a:cubicBezTo>
                    <a:pt x="55" y="35"/>
                    <a:pt x="72" y="66"/>
                    <a:pt x="78" y="87"/>
                  </a:cubicBezTo>
                  <a:cubicBezTo>
                    <a:pt x="84" y="108"/>
                    <a:pt x="78" y="137"/>
                    <a:pt x="78" y="15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638800" y="1600200"/>
            <a:ext cx="3206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aseline="0"/>
              <a:t>Дано: </a:t>
            </a:r>
          </a:p>
          <a:p>
            <a:r>
              <a:rPr lang="ru-RU" sz="2400" baseline="0"/>
              <a:t>АВС</a:t>
            </a:r>
            <a:r>
              <a:rPr lang="en-US" sz="2400" baseline="0"/>
              <a:t>D –</a:t>
            </a:r>
            <a:r>
              <a:rPr lang="ru-RU" sz="2400" baseline="0"/>
              <a:t> р/б трапеция</a:t>
            </a:r>
            <a:endParaRPr lang="en-US" sz="2400" baseline="0"/>
          </a:p>
          <a:p>
            <a:r>
              <a:rPr lang="en-US" sz="2400" baseline="0"/>
              <a:t>AB = CD</a:t>
            </a:r>
            <a:endParaRPr lang="ru-RU" sz="2400" baseline="0"/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638800" y="2895600"/>
            <a:ext cx="1639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aseline="0"/>
              <a:t>Доказать: </a:t>
            </a:r>
          </a:p>
          <a:p>
            <a:r>
              <a:rPr lang="ru-RU" sz="2400" baseline="0"/>
              <a:t>   А</a:t>
            </a:r>
            <a:r>
              <a:rPr lang="en-US" sz="2400" baseline="0"/>
              <a:t>C</a:t>
            </a:r>
            <a:r>
              <a:rPr lang="ru-RU" sz="2400" baseline="0"/>
              <a:t> = </a:t>
            </a:r>
            <a:r>
              <a:rPr lang="en-US" sz="2400" baseline="0"/>
              <a:t>BD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64544" name="Freeform 32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51" name="Freeform 39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27" grpId="0" animBg="1"/>
      <p:bldP spid="64528" grpId="0" animBg="1"/>
      <p:bldP spid="64532" grpId="0"/>
      <p:bldP spid="645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81038" y="2676525"/>
            <a:ext cx="1473200" cy="1955800"/>
            <a:chOff x="232" y="1496"/>
            <a:chExt cx="928" cy="1232"/>
          </a:xfrm>
        </p:grpSpPr>
        <p:sp>
          <p:nvSpPr>
            <p:cNvPr id="27695" name="Freeform 47"/>
            <p:cNvSpPr>
              <a:spLocks/>
            </p:cNvSpPr>
            <p:nvPr/>
          </p:nvSpPr>
          <p:spPr bwMode="auto">
            <a:xfrm>
              <a:off x="528" y="1496"/>
              <a:ext cx="632" cy="664"/>
            </a:xfrm>
            <a:custGeom>
              <a:avLst/>
              <a:gdLst/>
              <a:ahLst/>
              <a:cxnLst>
                <a:cxn ang="0">
                  <a:pos x="48" y="520"/>
                </a:cxn>
                <a:cxn ang="0">
                  <a:pos x="280" y="0"/>
                </a:cxn>
                <a:cxn ang="0">
                  <a:pos x="632" y="560"/>
                </a:cxn>
                <a:cxn ang="0">
                  <a:pos x="384" y="664"/>
                </a:cxn>
                <a:cxn ang="0">
                  <a:pos x="144" y="664"/>
                </a:cxn>
                <a:cxn ang="0">
                  <a:pos x="0" y="616"/>
                </a:cxn>
              </a:cxnLst>
              <a:rect l="0" t="0" r="r" b="b"/>
              <a:pathLst>
                <a:path w="632" h="664">
                  <a:moveTo>
                    <a:pt x="48" y="520"/>
                  </a:moveTo>
                  <a:lnTo>
                    <a:pt x="280" y="0"/>
                  </a:lnTo>
                  <a:lnTo>
                    <a:pt x="632" y="560"/>
                  </a:lnTo>
                  <a:lnTo>
                    <a:pt x="384" y="664"/>
                  </a:lnTo>
                  <a:lnTo>
                    <a:pt x="144" y="664"/>
                  </a:lnTo>
                  <a:lnTo>
                    <a:pt x="0" y="616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Freeform 46"/>
            <p:cNvSpPr>
              <a:spLocks/>
            </p:cNvSpPr>
            <p:nvPr/>
          </p:nvSpPr>
          <p:spPr bwMode="auto">
            <a:xfrm>
              <a:off x="232" y="2112"/>
              <a:ext cx="632" cy="616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296" y="0"/>
                </a:cxn>
                <a:cxn ang="0">
                  <a:pos x="488" y="48"/>
                </a:cxn>
                <a:cxn ang="0">
                  <a:pos x="632" y="192"/>
                </a:cxn>
                <a:cxn ang="0">
                  <a:pos x="0" y="616"/>
                </a:cxn>
              </a:cxnLst>
              <a:rect l="0" t="0" r="r" b="b"/>
              <a:pathLst>
                <a:path w="632" h="616">
                  <a:moveTo>
                    <a:pt x="0" y="616"/>
                  </a:moveTo>
                  <a:lnTo>
                    <a:pt x="296" y="0"/>
                  </a:lnTo>
                  <a:lnTo>
                    <a:pt x="488" y="48"/>
                  </a:lnTo>
                  <a:lnTo>
                    <a:pt x="632" y="192"/>
                  </a:lnTo>
                  <a:lnTo>
                    <a:pt x="0" y="616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93738" y="2663825"/>
            <a:ext cx="1981200" cy="1981200"/>
            <a:chOff x="240" y="1488"/>
            <a:chExt cx="1248" cy="1248"/>
          </a:xfrm>
        </p:grpSpPr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240" y="2016"/>
              <a:ext cx="824" cy="72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336" y="0"/>
                </a:cxn>
                <a:cxn ang="0">
                  <a:pos x="624" y="96"/>
                </a:cxn>
                <a:cxn ang="0">
                  <a:pos x="816" y="288"/>
                </a:cxn>
                <a:cxn ang="0">
                  <a:pos x="816" y="480"/>
                </a:cxn>
                <a:cxn ang="0">
                  <a:pos x="824" y="696"/>
                </a:cxn>
                <a:cxn ang="0">
                  <a:pos x="0" y="720"/>
                </a:cxn>
              </a:cxnLst>
              <a:rect l="0" t="0" r="r" b="b"/>
              <a:pathLst>
                <a:path w="824" h="720">
                  <a:moveTo>
                    <a:pt x="0" y="672"/>
                  </a:moveTo>
                  <a:lnTo>
                    <a:pt x="336" y="0"/>
                  </a:lnTo>
                  <a:lnTo>
                    <a:pt x="624" y="96"/>
                  </a:lnTo>
                  <a:lnTo>
                    <a:pt x="816" y="288"/>
                  </a:lnTo>
                  <a:lnTo>
                    <a:pt x="816" y="480"/>
                  </a:lnTo>
                  <a:lnTo>
                    <a:pt x="824" y="696"/>
                  </a:lnTo>
                  <a:lnTo>
                    <a:pt x="0" y="720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auto">
            <a:xfrm>
              <a:off x="576" y="1488"/>
              <a:ext cx="912" cy="624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240" y="0"/>
                </a:cxn>
                <a:cxn ang="0">
                  <a:pos x="0" y="528"/>
                </a:cxn>
                <a:cxn ang="0">
                  <a:pos x="240" y="624"/>
                </a:cxn>
                <a:cxn ang="0">
                  <a:pos x="624" y="528"/>
                </a:cxn>
                <a:cxn ang="0">
                  <a:pos x="864" y="192"/>
                </a:cxn>
                <a:cxn ang="0">
                  <a:pos x="912" y="0"/>
                </a:cxn>
              </a:cxnLst>
              <a:rect l="0" t="0" r="r" b="b"/>
              <a:pathLst>
                <a:path w="912" h="624">
                  <a:moveTo>
                    <a:pt x="864" y="0"/>
                  </a:moveTo>
                  <a:lnTo>
                    <a:pt x="240" y="0"/>
                  </a:lnTo>
                  <a:lnTo>
                    <a:pt x="0" y="528"/>
                  </a:lnTo>
                  <a:lnTo>
                    <a:pt x="240" y="624"/>
                  </a:lnTo>
                  <a:lnTo>
                    <a:pt x="624" y="528"/>
                  </a:lnTo>
                  <a:lnTo>
                    <a:pt x="864" y="192"/>
                  </a:lnTo>
                  <a:lnTo>
                    <a:pt x="912" y="0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0" name="Freeform 12"/>
          <p:cNvSpPr>
            <a:spLocks/>
          </p:cNvSpPr>
          <p:nvPr/>
        </p:nvSpPr>
        <p:spPr bwMode="auto">
          <a:xfrm>
            <a:off x="896938" y="4194175"/>
            <a:ext cx="177800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23"/>
              </a:cxn>
              <a:cxn ang="0">
                <a:pos x="88" y="59"/>
              </a:cxn>
              <a:cxn ang="0">
                <a:pos x="112" y="113"/>
              </a:cxn>
            </a:cxnLst>
            <a:rect l="0" t="0" r="r" b="b"/>
            <a:pathLst>
              <a:path w="112" h="113">
                <a:moveTo>
                  <a:pt x="0" y="0"/>
                </a:moveTo>
                <a:cubicBezTo>
                  <a:pt x="10" y="4"/>
                  <a:pt x="43" y="13"/>
                  <a:pt x="58" y="23"/>
                </a:cubicBezTo>
                <a:cubicBezTo>
                  <a:pt x="73" y="33"/>
                  <a:pt x="79" y="44"/>
                  <a:pt x="88" y="59"/>
                </a:cubicBezTo>
                <a:cubicBezTo>
                  <a:pt x="97" y="74"/>
                  <a:pt x="107" y="102"/>
                  <a:pt x="112" y="113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3716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 задач на готовых чартежах</a:t>
            </a:r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685800" y="2667000"/>
            <a:ext cx="4110038" cy="1957388"/>
          </a:xfrm>
          <a:custGeom>
            <a:avLst/>
            <a:gdLst/>
            <a:ahLst/>
            <a:cxnLst>
              <a:cxn ang="0">
                <a:pos x="0" y="1231"/>
              </a:cxn>
              <a:cxn ang="0">
                <a:pos x="574" y="0"/>
              </a:cxn>
              <a:cxn ang="0">
                <a:pos x="2349" y="6"/>
              </a:cxn>
              <a:cxn ang="0">
                <a:pos x="2589" y="1233"/>
              </a:cxn>
              <a:cxn ang="0">
                <a:pos x="3" y="1233"/>
              </a:cxn>
            </a:cxnLst>
            <a:rect l="0" t="0" r="r" b="b"/>
            <a:pathLst>
              <a:path w="2589" h="1233">
                <a:moveTo>
                  <a:pt x="0" y="1231"/>
                </a:moveTo>
                <a:lnTo>
                  <a:pt x="574" y="0"/>
                </a:lnTo>
                <a:lnTo>
                  <a:pt x="2349" y="6"/>
                </a:lnTo>
                <a:lnTo>
                  <a:pt x="2589" y="1233"/>
                </a:lnTo>
                <a:lnTo>
                  <a:pt x="3" y="123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65138" y="4721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A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214438" y="2209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351338" y="2282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427538" y="46450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D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293938" y="34258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О</a:t>
            </a:r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706438" y="3514725"/>
            <a:ext cx="1727200" cy="1092200"/>
          </a:xfrm>
          <a:custGeom>
            <a:avLst/>
            <a:gdLst/>
            <a:ahLst/>
            <a:cxnLst>
              <a:cxn ang="0">
                <a:pos x="1088" y="0"/>
              </a:cxn>
              <a:cxn ang="0">
                <a:pos x="0" y="688"/>
              </a:cxn>
            </a:cxnLst>
            <a:rect l="0" t="0" r="r" b="b"/>
            <a:pathLst>
              <a:path w="1088" h="688">
                <a:moveTo>
                  <a:pt x="1088" y="0"/>
                </a:moveTo>
                <a:lnTo>
                  <a:pt x="0" y="68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81000" y="914400"/>
            <a:ext cx="8458200" cy="457200"/>
            <a:chOff x="240" y="576"/>
            <a:chExt cx="5328" cy="288"/>
          </a:xfrm>
        </p:grpSpPr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240" y="576"/>
              <a:ext cx="5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aseline="0" dirty="0"/>
                <a:t>АВС</a:t>
              </a:r>
              <a:r>
                <a:rPr lang="en-US" sz="2400" baseline="0" dirty="0"/>
                <a:t>D – </a:t>
              </a:r>
              <a:r>
                <a:rPr lang="ru-RU" sz="2400" baseline="0" dirty="0"/>
                <a:t>трапеция. Найти    </a:t>
              </a:r>
              <a:r>
                <a:rPr lang="en-US" sz="2400" baseline="0" dirty="0" smtClean="0"/>
                <a:t>  </a:t>
              </a:r>
              <a:r>
                <a:rPr lang="ru-RU" sz="2400" baseline="0" dirty="0" smtClean="0"/>
                <a:t>АОВ</a:t>
              </a:r>
              <a:r>
                <a:rPr lang="ru-RU" sz="2400" baseline="0" dirty="0"/>
                <a:t>.</a:t>
              </a:r>
            </a:p>
          </p:txBody>
        </p:sp>
        <p:graphicFrame>
          <p:nvGraphicFramePr>
            <p:cNvPr id="27684" name="Object 36"/>
            <p:cNvGraphicFramePr>
              <a:graphicFrameLocks noChangeAspect="1"/>
            </p:cNvGraphicFramePr>
            <p:nvPr/>
          </p:nvGraphicFramePr>
          <p:xfrm>
            <a:off x="2544" y="591"/>
            <a:ext cx="244" cy="225"/>
          </p:xfrm>
          <a:graphic>
            <a:graphicData uri="http://schemas.openxmlformats.org/presentationml/2006/ole">
              <p:oleObj spid="_x0000_s3074" name="Формула" r:id="rId4" imgW="164880" imgH="152280" progId="Equation.3">
                <p:embed/>
              </p:oleObj>
            </a:graphicData>
          </a:graphic>
        </p:graphicFrame>
      </p:grpSp>
      <p:sp>
        <p:nvSpPr>
          <p:cNvPr id="27685" name="Freeform 37"/>
          <p:cNvSpPr>
            <a:spLocks/>
          </p:cNvSpPr>
          <p:nvPr/>
        </p:nvSpPr>
        <p:spPr bwMode="auto">
          <a:xfrm>
            <a:off x="1595438" y="2676525"/>
            <a:ext cx="736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4" y="720"/>
              </a:cxn>
            </a:cxnLst>
            <a:rect l="0" t="0" r="r" b="b"/>
            <a:pathLst>
              <a:path w="464" h="720">
                <a:moveTo>
                  <a:pt x="0" y="0"/>
                </a:moveTo>
                <a:lnTo>
                  <a:pt x="464" y="7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6" name="Freeform 38"/>
          <p:cNvSpPr>
            <a:spLocks/>
          </p:cNvSpPr>
          <p:nvPr/>
        </p:nvSpPr>
        <p:spPr bwMode="auto">
          <a:xfrm>
            <a:off x="1084263" y="4392613"/>
            <a:ext cx="87312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36"/>
              </a:cxn>
              <a:cxn ang="0">
                <a:pos x="54" y="90"/>
              </a:cxn>
              <a:cxn ang="0">
                <a:pos x="42" y="144"/>
              </a:cxn>
            </a:cxnLst>
            <a:rect l="0" t="0" r="r" b="b"/>
            <a:pathLst>
              <a:path w="55" h="144">
                <a:moveTo>
                  <a:pt x="0" y="0"/>
                </a:moveTo>
                <a:cubicBezTo>
                  <a:pt x="6" y="6"/>
                  <a:pt x="27" y="21"/>
                  <a:pt x="36" y="36"/>
                </a:cubicBezTo>
                <a:cubicBezTo>
                  <a:pt x="45" y="51"/>
                  <a:pt x="53" y="72"/>
                  <a:pt x="54" y="90"/>
                </a:cubicBezTo>
                <a:cubicBezTo>
                  <a:pt x="55" y="108"/>
                  <a:pt x="44" y="133"/>
                  <a:pt x="42" y="144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7" name="Freeform 39"/>
          <p:cNvSpPr>
            <a:spLocks/>
          </p:cNvSpPr>
          <p:nvPr/>
        </p:nvSpPr>
        <p:spPr bwMode="auto">
          <a:xfrm>
            <a:off x="1725613" y="2668588"/>
            <a:ext cx="111125" cy="200025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63" y="41"/>
              </a:cxn>
              <a:cxn ang="0">
                <a:pos x="41" y="83"/>
              </a:cxn>
              <a:cxn ang="0">
                <a:pos x="0" y="126"/>
              </a:cxn>
            </a:cxnLst>
            <a:rect l="0" t="0" r="r" b="b"/>
            <a:pathLst>
              <a:path w="70" h="126">
                <a:moveTo>
                  <a:pt x="70" y="0"/>
                </a:moveTo>
                <a:cubicBezTo>
                  <a:pt x="69" y="8"/>
                  <a:pt x="68" y="27"/>
                  <a:pt x="63" y="41"/>
                </a:cubicBezTo>
                <a:cubicBezTo>
                  <a:pt x="58" y="55"/>
                  <a:pt x="51" y="69"/>
                  <a:pt x="41" y="83"/>
                </a:cubicBezTo>
                <a:cubicBezTo>
                  <a:pt x="31" y="97"/>
                  <a:pt x="9" y="117"/>
                  <a:pt x="0" y="12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8" name="Freeform 40"/>
          <p:cNvSpPr>
            <a:spLocks/>
          </p:cNvSpPr>
          <p:nvPr/>
        </p:nvSpPr>
        <p:spPr bwMode="auto">
          <a:xfrm>
            <a:off x="1503363" y="2868613"/>
            <a:ext cx="219075" cy="30162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3" y="16"/>
              </a:cxn>
              <a:cxn ang="0">
                <a:pos x="36" y="16"/>
              </a:cxn>
              <a:cxn ang="0">
                <a:pos x="0" y="6"/>
              </a:cxn>
            </a:cxnLst>
            <a:rect l="0" t="0" r="r" b="b"/>
            <a:pathLst>
              <a:path w="138" h="19">
                <a:moveTo>
                  <a:pt x="138" y="0"/>
                </a:moveTo>
                <a:cubicBezTo>
                  <a:pt x="129" y="2"/>
                  <a:pt x="100" y="13"/>
                  <a:pt x="83" y="16"/>
                </a:cubicBezTo>
                <a:cubicBezTo>
                  <a:pt x="66" y="19"/>
                  <a:pt x="50" y="18"/>
                  <a:pt x="36" y="16"/>
                </a:cubicBezTo>
                <a:cubicBezTo>
                  <a:pt x="22" y="14"/>
                  <a:pt x="7" y="8"/>
                  <a:pt x="0" y="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9" name="Freeform 41"/>
          <p:cNvSpPr>
            <a:spLocks/>
          </p:cNvSpPr>
          <p:nvPr/>
        </p:nvSpPr>
        <p:spPr bwMode="auto">
          <a:xfrm>
            <a:off x="1484313" y="2916238"/>
            <a:ext cx="247650" cy="44450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02" y="24"/>
              </a:cxn>
              <a:cxn ang="0">
                <a:pos x="48" y="24"/>
              </a:cxn>
              <a:cxn ang="0">
                <a:pos x="0" y="6"/>
              </a:cxn>
            </a:cxnLst>
            <a:rect l="0" t="0" r="r" b="b"/>
            <a:pathLst>
              <a:path w="156" h="28">
                <a:moveTo>
                  <a:pt x="156" y="0"/>
                </a:moveTo>
                <a:cubicBezTo>
                  <a:pt x="147" y="4"/>
                  <a:pt x="120" y="20"/>
                  <a:pt x="102" y="24"/>
                </a:cubicBezTo>
                <a:cubicBezTo>
                  <a:pt x="84" y="28"/>
                  <a:pt x="65" y="27"/>
                  <a:pt x="48" y="24"/>
                </a:cubicBezTo>
                <a:cubicBezTo>
                  <a:pt x="31" y="21"/>
                  <a:pt x="10" y="10"/>
                  <a:pt x="0" y="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>
            <a:off x="1754188" y="2678113"/>
            <a:ext cx="139700" cy="242887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76" y="66"/>
              </a:cxn>
              <a:cxn ang="0">
                <a:pos x="48" y="113"/>
              </a:cxn>
              <a:cxn ang="0">
                <a:pos x="0" y="153"/>
              </a:cxn>
            </a:cxnLst>
            <a:rect l="0" t="0" r="r" b="b"/>
            <a:pathLst>
              <a:path w="88" h="153">
                <a:moveTo>
                  <a:pt x="88" y="0"/>
                </a:moveTo>
                <a:cubicBezTo>
                  <a:pt x="86" y="11"/>
                  <a:pt x="83" y="47"/>
                  <a:pt x="76" y="66"/>
                </a:cubicBezTo>
                <a:cubicBezTo>
                  <a:pt x="69" y="85"/>
                  <a:pt x="61" y="99"/>
                  <a:pt x="48" y="113"/>
                </a:cubicBezTo>
                <a:cubicBezTo>
                  <a:pt x="35" y="127"/>
                  <a:pt x="10" y="145"/>
                  <a:pt x="0" y="153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 rot="-3962434">
            <a:off x="985044" y="3363119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400" b="1" baseline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98" name="Freeform 50"/>
          <p:cNvSpPr>
            <a:spLocks/>
          </p:cNvSpPr>
          <p:nvPr/>
        </p:nvSpPr>
        <p:spPr bwMode="auto">
          <a:xfrm>
            <a:off x="1836738" y="3425825"/>
            <a:ext cx="228600" cy="3810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96"/>
              </a:cxn>
              <a:cxn ang="0">
                <a:pos x="96" y="240"/>
              </a:cxn>
            </a:cxnLst>
            <a:rect l="0" t="0" r="r" b="b"/>
            <a:pathLst>
              <a:path w="144" h="240">
                <a:moveTo>
                  <a:pt x="144" y="0"/>
                </a:moveTo>
                <a:lnTo>
                  <a:pt x="0" y="96"/>
                </a:lnTo>
                <a:lnTo>
                  <a:pt x="96" y="2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5181600" y="2057400"/>
            <a:ext cx="3059113" cy="457200"/>
            <a:chOff x="3264" y="1296"/>
            <a:chExt cx="1927" cy="288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360" y="1296"/>
              <a:ext cx="18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ВА</a:t>
              </a:r>
              <a:r>
                <a:rPr lang="en-US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D+   </a:t>
              </a:r>
              <a:r>
                <a:rPr lang="ru-RU" sz="2400" b="1" baseline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АВС = 180</a:t>
              </a:r>
              <a:r>
                <a:rPr lang="ru-RU" sz="2400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699" name="Freeform 51"/>
            <p:cNvSpPr>
              <a:spLocks/>
            </p:cNvSpPr>
            <p:nvPr/>
          </p:nvSpPr>
          <p:spPr bwMode="auto">
            <a:xfrm>
              <a:off x="3264" y="1344"/>
              <a:ext cx="144" cy="1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92"/>
                </a:cxn>
                <a:cxn ang="0">
                  <a:pos x="144" y="192"/>
                </a:cxn>
              </a:cxnLst>
              <a:rect l="0" t="0" r="r" b="b"/>
              <a:pathLst>
                <a:path w="144" h="192">
                  <a:moveTo>
                    <a:pt x="96" y="0"/>
                  </a:moveTo>
                  <a:lnTo>
                    <a:pt x="0" y="192"/>
                  </a:lnTo>
                  <a:lnTo>
                    <a:pt x="144" y="1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Freeform 52"/>
            <p:cNvSpPr>
              <a:spLocks/>
            </p:cNvSpPr>
            <p:nvPr/>
          </p:nvSpPr>
          <p:spPr bwMode="auto">
            <a:xfrm>
              <a:off x="3936" y="1344"/>
              <a:ext cx="144" cy="1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92"/>
                </a:cxn>
                <a:cxn ang="0">
                  <a:pos x="144" y="192"/>
                </a:cxn>
              </a:cxnLst>
              <a:rect l="0" t="0" r="r" b="b"/>
              <a:pathLst>
                <a:path w="144" h="192">
                  <a:moveTo>
                    <a:pt x="96" y="0"/>
                  </a:moveTo>
                  <a:lnTo>
                    <a:pt x="0" y="192"/>
                  </a:lnTo>
                  <a:lnTo>
                    <a:pt x="144" y="1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27704" name="Freeform 5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Freeform 5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Freeform 5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Freeform 5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Freeform 6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Freeform 6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Freeform 6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Freeform 6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7" grpId="0"/>
      <p:bldP spid="276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7" name="Freeform 41"/>
          <p:cNvSpPr>
            <a:spLocks/>
          </p:cNvSpPr>
          <p:nvPr/>
        </p:nvSpPr>
        <p:spPr bwMode="auto">
          <a:xfrm rot="8964902">
            <a:off x="2430463" y="3505200"/>
            <a:ext cx="1227137" cy="595313"/>
          </a:xfrm>
          <a:custGeom>
            <a:avLst/>
            <a:gdLst/>
            <a:ahLst/>
            <a:cxnLst>
              <a:cxn ang="0">
                <a:pos x="773" y="0"/>
              </a:cxn>
              <a:cxn ang="0">
                <a:pos x="176" y="375"/>
              </a:cxn>
              <a:cxn ang="0">
                <a:pos x="0" y="247"/>
              </a:cxn>
              <a:cxn ang="0">
                <a:pos x="12" y="5"/>
              </a:cxn>
              <a:cxn ang="0">
                <a:pos x="773" y="0"/>
              </a:cxn>
            </a:cxnLst>
            <a:rect l="0" t="0" r="r" b="b"/>
            <a:pathLst>
              <a:path w="773" h="375">
                <a:moveTo>
                  <a:pt x="773" y="0"/>
                </a:moveTo>
                <a:lnTo>
                  <a:pt x="176" y="375"/>
                </a:lnTo>
                <a:lnTo>
                  <a:pt x="0" y="247"/>
                </a:lnTo>
                <a:lnTo>
                  <a:pt x="12" y="5"/>
                </a:lnTo>
                <a:lnTo>
                  <a:pt x="773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6" name="Freeform 40"/>
          <p:cNvSpPr>
            <a:spLocks/>
          </p:cNvSpPr>
          <p:nvPr/>
        </p:nvSpPr>
        <p:spPr bwMode="auto">
          <a:xfrm>
            <a:off x="2667000" y="3811588"/>
            <a:ext cx="1227138" cy="59531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97" y="0"/>
              </a:cxn>
              <a:cxn ang="0">
                <a:pos x="760" y="7"/>
              </a:cxn>
              <a:cxn ang="0">
                <a:pos x="773" y="128"/>
              </a:cxn>
              <a:cxn ang="0">
                <a:pos x="761" y="370"/>
              </a:cxn>
              <a:cxn ang="0">
                <a:pos x="0" y="375"/>
              </a:cxn>
            </a:cxnLst>
            <a:rect l="0" t="0" r="r" b="b"/>
            <a:pathLst>
              <a:path w="773" h="375">
                <a:moveTo>
                  <a:pt x="0" y="375"/>
                </a:moveTo>
                <a:lnTo>
                  <a:pt x="597" y="0"/>
                </a:lnTo>
                <a:lnTo>
                  <a:pt x="760" y="7"/>
                </a:lnTo>
                <a:lnTo>
                  <a:pt x="773" y="128"/>
                </a:lnTo>
                <a:lnTo>
                  <a:pt x="761" y="370"/>
                </a:lnTo>
                <a:lnTo>
                  <a:pt x="0" y="37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495800" y="2438400"/>
            <a:ext cx="1227138" cy="595313"/>
          </a:xfrm>
          <a:custGeom>
            <a:avLst/>
            <a:gdLst/>
            <a:ahLst/>
            <a:cxnLst>
              <a:cxn ang="0">
                <a:pos x="773" y="0"/>
              </a:cxn>
              <a:cxn ang="0">
                <a:pos x="176" y="375"/>
              </a:cxn>
              <a:cxn ang="0">
                <a:pos x="0" y="247"/>
              </a:cxn>
              <a:cxn ang="0">
                <a:pos x="12" y="5"/>
              </a:cxn>
              <a:cxn ang="0">
                <a:pos x="773" y="0"/>
              </a:cxn>
            </a:cxnLst>
            <a:rect l="0" t="0" r="r" b="b"/>
            <a:pathLst>
              <a:path w="773" h="375">
                <a:moveTo>
                  <a:pt x="773" y="0"/>
                </a:moveTo>
                <a:lnTo>
                  <a:pt x="176" y="375"/>
                </a:lnTo>
                <a:lnTo>
                  <a:pt x="0" y="247"/>
                </a:lnTo>
                <a:lnTo>
                  <a:pt x="12" y="5"/>
                </a:lnTo>
                <a:lnTo>
                  <a:pt x="773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5381625" y="3186113"/>
            <a:ext cx="1412875" cy="1220787"/>
          </a:xfrm>
          <a:custGeom>
            <a:avLst/>
            <a:gdLst/>
            <a:ahLst/>
            <a:cxnLst>
              <a:cxn ang="0">
                <a:pos x="789" y="753"/>
              </a:cxn>
              <a:cxn ang="0">
                <a:pos x="730" y="753"/>
              </a:cxn>
              <a:cxn ang="0">
                <a:pos x="38" y="741"/>
              </a:cxn>
              <a:cxn ang="0">
                <a:pos x="0" y="439"/>
              </a:cxn>
              <a:cxn ang="0">
                <a:pos x="90" y="183"/>
              </a:cxn>
              <a:cxn ang="0">
                <a:pos x="263" y="100"/>
              </a:cxn>
              <a:cxn ang="0">
                <a:pos x="455" y="0"/>
              </a:cxn>
              <a:cxn ang="0">
                <a:pos x="890" y="769"/>
              </a:cxn>
            </a:cxnLst>
            <a:rect l="0" t="0" r="r" b="b"/>
            <a:pathLst>
              <a:path w="890" h="769">
                <a:moveTo>
                  <a:pt x="789" y="753"/>
                </a:moveTo>
                <a:lnTo>
                  <a:pt x="730" y="753"/>
                </a:lnTo>
                <a:lnTo>
                  <a:pt x="38" y="741"/>
                </a:lnTo>
                <a:lnTo>
                  <a:pt x="0" y="439"/>
                </a:lnTo>
                <a:lnTo>
                  <a:pt x="90" y="183"/>
                </a:lnTo>
                <a:lnTo>
                  <a:pt x="263" y="100"/>
                </a:lnTo>
                <a:lnTo>
                  <a:pt x="455" y="0"/>
                </a:lnTo>
                <a:lnTo>
                  <a:pt x="890" y="769"/>
                </a:ln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05400" y="2286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3716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 задач на готовых чартежах</a:t>
            </a:r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2667000" y="2425700"/>
            <a:ext cx="4110038" cy="1970088"/>
          </a:xfrm>
          <a:custGeom>
            <a:avLst/>
            <a:gdLst/>
            <a:ahLst/>
            <a:cxnLst>
              <a:cxn ang="0">
                <a:pos x="0" y="1239"/>
              </a:cxn>
              <a:cxn ang="0">
                <a:pos x="574" y="8"/>
              </a:cxn>
              <a:cxn ang="0">
                <a:pos x="1928" y="0"/>
              </a:cxn>
              <a:cxn ang="0">
                <a:pos x="2589" y="1241"/>
              </a:cxn>
              <a:cxn ang="0">
                <a:pos x="3" y="1241"/>
              </a:cxn>
            </a:cxnLst>
            <a:rect l="0" t="0" r="r" b="b"/>
            <a:pathLst>
              <a:path w="2589" h="1241">
                <a:moveTo>
                  <a:pt x="0" y="1239"/>
                </a:moveTo>
                <a:lnTo>
                  <a:pt x="574" y="8"/>
                </a:lnTo>
                <a:lnTo>
                  <a:pt x="1928" y="0"/>
                </a:lnTo>
                <a:lnTo>
                  <a:pt x="2589" y="1241"/>
                </a:lnTo>
                <a:lnTo>
                  <a:pt x="3" y="124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446338" y="44926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A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195638" y="1981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8674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408738" y="44164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D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81000" y="685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aseline="0"/>
              <a:t>АВС</a:t>
            </a:r>
            <a:r>
              <a:rPr lang="en-US" sz="2400" baseline="0"/>
              <a:t>D – </a:t>
            </a:r>
            <a:r>
              <a:rPr lang="ru-RU" sz="2400" baseline="0"/>
              <a:t>р/б трапеция. Найти углы трапеции.</a:t>
            </a:r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2687638" y="2451100"/>
            <a:ext cx="3014662" cy="1927225"/>
          </a:xfrm>
          <a:custGeom>
            <a:avLst/>
            <a:gdLst/>
            <a:ahLst/>
            <a:cxnLst>
              <a:cxn ang="0">
                <a:pos x="1899" y="0"/>
              </a:cxn>
              <a:cxn ang="0">
                <a:pos x="0" y="1214"/>
              </a:cxn>
            </a:cxnLst>
            <a:rect l="0" t="0" r="r" b="b"/>
            <a:pathLst>
              <a:path w="1899" h="1214">
                <a:moveTo>
                  <a:pt x="1899" y="0"/>
                </a:moveTo>
                <a:lnTo>
                  <a:pt x="0" y="121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 rot="-4937330">
            <a:off x="5562600" y="2514600"/>
            <a:ext cx="228600" cy="3810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96"/>
              </a:cxn>
              <a:cxn ang="0">
                <a:pos x="96" y="240"/>
              </a:cxn>
            </a:cxnLst>
            <a:rect l="0" t="0" r="r" b="b"/>
            <a:pathLst>
              <a:path w="144" h="240">
                <a:moveTo>
                  <a:pt x="144" y="0"/>
                </a:moveTo>
                <a:lnTo>
                  <a:pt x="0" y="96"/>
                </a:lnTo>
                <a:lnTo>
                  <a:pt x="96" y="2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111500" y="3071813"/>
            <a:ext cx="255588" cy="217487"/>
            <a:chOff x="1960" y="1935"/>
            <a:chExt cx="161" cy="137"/>
          </a:xfrm>
        </p:grpSpPr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1989" y="1935"/>
              <a:ext cx="13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</a:cxnLst>
              <a:rect l="0" t="0" r="r" b="b"/>
              <a:pathLst>
                <a:path w="132" h="84">
                  <a:moveTo>
                    <a:pt x="0" y="0"/>
                  </a:moveTo>
                  <a:lnTo>
                    <a:pt x="132" y="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1960" y="1992"/>
              <a:ext cx="1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80"/>
                </a:cxn>
              </a:cxnLst>
              <a:rect l="0" t="0" r="r" b="b"/>
              <a:pathLst>
                <a:path w="128" h="80">
                  <a:moveTo>
                    <a:pt x="0" y="0"/>
                  </a:moveTo>
                  <a:lnTo>
                    <a:pt x="128" y="8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 flipH="1">
            <a:off x="6096000" y="3276600"/>
            <a:ext cx="255588" cy="217488"/>
            <a:chOff x="1960" y="1935"/>
            <a:chExt cx="161" cy="137"/>
          </a:xfrm>
        </p:grpSpPr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1989" y="1935"/>
              <a:ext cx="13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</a:cxnLst>
              <a:rect l="0" t="0" r="r" b="b"/>
              <a:pathLst>
                <a:path w="132" h="84">
                  <a:moveTo>
                    <a:pt x="0" y="0"/>
                  </a:moveTo>
                  <a:lnTo>
                    <a:pt x="132" y="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1960" y="1992"/>
              <a:ext cx="1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80"/>
                </a:cxn>
              </a:cxnLst>
              <a:rect l="0" t="0" r="r" b="b"/>
              <a:pathLst>
                <a:path w="128" h="80">
                  <a:moveTo>
                    <a:pt x="0" y="0"/>
                  </a:moveTo>
                  <a:lnTo>
                    <a:pt x="128" y="8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 rot="17732866" flipH="1">
            <a:off x="4400550" y="2305050"/>
            <a:ext cx="255588" cy="217488"/>
            <a:chOff x="1960" y="1935"/>
            <a:chExt cx="161" cy="137"/>
          </a:xfrm>
        </p:grpSpPr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1989" y="1935"/>
              <a:ext cx="13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</a:cxnLst>
              <a:rect l="0" t="0" r="r" b="b"/>
              <a:pathLst>
                <a:path w="132" h="84">
                  <a:moveTo>
                    <a:pt x="0" y="0"/>
                  </a:moveTo>
                  <a:lnTo>
                    <a:pt x="132" y="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1960" y="1992"/>
              <a:ext cx="1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80"/>
                </a:cxn>
              </a:cxnLst>
              <a:rect l="0" t="0" r="r" b="b"/>
              <a:pathLst>
                <a:path w="128" h="80">
                  <a:moveTo>
                    <a:pt x="0" y="0"/>
                  </a:moveTo>
                  <a:lnTo>
                    <a:pt x="128" y="8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5105400" y="2286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132388" y="2286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2819400" y="388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2х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276601" y="5410206"/>
            <a:ext cx="3148013" cy="461963"/>
            <a:chOff x="2736" y="3456"/>
            <a:chExt cx="1983" cy="291"/>
          </a:xfrm>
        </p:grpSpPr>
        <p:sp>
          <p:nvSpPr>
            <p:cNvPr id="29740" name="Text Box 44"/>
            <p:cNvSpPr txBox="1">
              <a:spLocks noChangeArrowheads="1"/>
            </p:cNvSpPr>
            <p:nvPr/>
          </p:nvSpPr>
          <p:spPr bwMode="auto">
            <a:xfrm>
              <a:off x="2736" y="3456"/>
              <a:ext cx="19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aseline="0" dirty="0"/>
                <a:t>Из      </a:t>
              </a:r>
              <a:r>
                <a:rPr lang="en-US" sz="2400" baseline="0" dirty="0" smtClean="0"/>
                <a:t>  </a:t>
              </a:r>
              <a:r>
                <a:rPr lang="ru-RU" sz="2400" baseline="0" dirty="0" smtClean="0"/>
                <a:t>АС</a:t>
              </a:r>
              <a:r>
                <a:rPr lang="en-US" sz="2400" baseline="0" dirty="0"/>
                <a:t>D</a:t>
              </a:r>
              <a:r>
                <a:rPr lang="ru-RU" sz="2400" baseline="0" dirty="0"/>
                <a:t>:  х+2х=90</a:t>
              </a:r>
            </a:p>
          </p:txBody>
        </p:sp>
        <p:graphicFrame>
          <p:nvGraphicFramePr>
            <p:cNvPr id="29742" name="Object 46"/>
            <p:cNvGraphicFramePr>
              <a:graphicFrameLocks noChangeAspect="1"/>
            </p:cNvGraphicFramePr>
            <p:nvPr/>
          </p:nvGraphicFramePr>
          <p:xfrm>
            <a:off x="3154" y="3456"/>
            <a:ext cx="206" cy="244"/>
          </p:xfrm>
          <a:graphic>
            <a:graphicData uri="http://schemas.openxmlformats.org/presentationml/2006/ole">
              <p:oleObj spid="_x0000_s4098" name="Формула" r:id="rId4" imgW="139680" imgH="164880" progId="Equation.3">
                <p:embed/>
              </p:oleObj>
            </a:graphicData>
          </a:graphic>
        </p:graphicFrame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93 0.2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25555 0.21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4635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 animBg="1"/>
      <p:bldP spid="29736" grpId="0" animBg="1"/>
      <p:bldP spid="29700" grpId="0" animBg="1"/>
      <p:bldP spid="29702" grpId="0" animBg="1"/>
      <p:bldP spid="29704" grpId="0"/>
      <p:bldP spid="29735" grpId="0"/>
      <p:bldP spid="29735" grpId="1"/>
      <p:bldP spid="29738" grpId="0"/>
      <p:bldP spid="29738" grpId="1"/>
      <p:bldP spid="29739" grpId="0"/>
      <p:bldP spid="297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9575" y="3094038"/>
            <a:ext cx="4695825" cy="2514600"/>
            <a:chOff x="2658" y="1949"/>
            <a:chExt cx="2958" cy="1584"/>
          </a:xfrm>
        </p:grpSpPr>
        <p:sp>
          <p:nvSpPr>
            <p:cNvPr id="72707" name="Freeform 3"/>
            <p:cNvSpPr>
              <a:spLocks/>
            </p:cNvSpPr>
            <p:nvPr/>
          </p:nvSpPr>
          <p:spPr bwMode="auto">
            <a:xfrm>
              <a:off x="2842" y="2189"/>
              <a:ext cx="2567" cy="1104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728" y="0"/>
                </a:cxn>
                <a:cxn ang="0">
                  <a:pos x="2024" y="0"/>
                </a:cxn>
                <a:cxn ang="0">
                  <a:pos x="3272" y="1344"/>
                </a:cxn>
                <a:cxn ang="0">
                  <a:pos x="8" y="1344"/>
                </a:cxn>
              </a:cxnLst>
              <a:rect l="0" t="0" r="r" b="b"/>
              <a:pathLst>
                <a:path w="3272" h="1360">
                  <a:moveTo>
                    <a:pt x="0" y="1360"/>
                  </a:moveTo>
                  <a:lnTo>
                    <a:pt x="728" y="0"/>
                  </a:lnTo>
                  <a:lnTo>
                    <a:pt x="2024" y="0"/>
                  </a:lnTo>
                  <a:lnTo>
                    <a:pt x="3272" y="1344"/>
                  </a:lnTo>
                  <a:lnTo>
                    <a:pt x="8" y="13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2658" y="32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0"/>
                <a:t>A</a:t>
              </a:r>
              <a:endParaRPr lang="ru-RU" sz="2400" b="1" baseline="0"/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3249" y="19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/>
                <a:t>В</a:t>
              </a:r>
            </a:p>
          </p:txBody>
        </p:sp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4401" y="19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/>
                <a:t>С</a:t>
              </a:r>
            </a:p>
          </p:txBody>
        </p:sp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5361" y="32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0"/>
                <a:t>D</a:t>
              </a:r>
              <a:endParaRPr lang="ru-RU" sz="2400" b="1" baseline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92750" y="3094038"/>
            <a:ext cx="1449388" cy="2424112"/>
            <a:chOff x="2995" y="1920"/>
            <a:chExt cx="913" cy="1527"/>
          </a:xfrm>
        </p:grpSpPr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3024" y="321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основание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2995" y="1920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основание</a:t>
              </a:r>
            </a:p>
          </p:txBody>
        </p:sp>
      </p:grpSp>
      <p:sp>
        <p:nvSpPr>
          <p:cNvPr id="72715" name="Text Box 11"/>
          <p:cNvSpPr txBox="1">
            <a:spLocks noChangeArrowheads="1"/>
          </p:cNvSpPr>
          <p:nvPr/>
        </p:nvSpPr>
        <p:spPr bwMode="auto">
          <a:xfrm rot="17876001">
            <a:off x="3692526" y="4138612"/>
            <a:ext cx="213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 rot="2792521">
            <a:off x="6942138" y="4052888"/>
            <a:ext cx="2132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495800" y="533400"/>
            <a:ext cx="441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называется четырехугольник, у которого две стороны параллельны, а две другие не параллельны. 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 rot="-704685">
            <a:off x="4368800" y="2435225"/>
            <a:ext cx="1017588" cy="3813175"/>
            <a:chOff x="624" y="1413"/>
            <a:chExt cx="829" cy="2742"/>
          </a:xfrm>
        </p:grpSpPr>
        <p:sp>
          <p:nvSpPr>
            <p:cNvPr id="72719" name="AutoShape 15"/>
            <p:cNvSpPr>
              <a:spLocks noChangeArrowheads="1"/>
            </p:cNvSpPr>
            <p:nvPr/>
          </p:nvSpPr>
          <p:spPr bwMode="auto">
            <a:xfrm rot="4357742" flipV="1">
              <a:off x="377" y="3607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auto">
            <a:xfrm rot="-25957742">
              <a:off x="905" y="1660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72722" name="Freeform 1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3" name="Freeform 1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7" name="Freeform 2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8" name="Freeform 2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625475" y="32146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168275" y="53482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4206875" y="32146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С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3460750" y="51958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000099"/>
                </a:solidFill>
              </a:rPr>
              <a:t>D</a:t>
            </a:r>
            <a:endParaRPr lang="ru-RU" sz="2800" b="1" baseline="0">
              <a:solidFill>
                <a:srgbClr val="000099"/>
              </a:solidFill>
            </a:endParaRPr>
          </a:p>
        </p:txBody>
      </p:sp>
      <p:sp>
        <p:nvSpPr>
          <p:cNvPr id="72734" name="Freeform 30"/>
          <p:cNvSpPr>
            <a:spLocks/>
          </p:cNvSpPr>
          <p:nvPr/>
        </p:nvSpPr>
        <p:spPr bwMode="auto">
          <a:xfrm>
            <a:off x="320675" y="3519488"/>
            <a:ext cx="38100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920" y="1152"/>
              </a:cxn>
              <a:cxn ang="0">
                <a:pos x="2400" y="0"/>
              </a:cxn>
              <a:cxn ang="0">
                <a:pos x="528" y="0"/>
              </a:cxn>
              <a:cxn ang="0">
                <a:pos x="0" y="1152"/>
              </a:cxn>
            </a:cxnLst>
            <a:rect l="0" t="0" r="r" b="b"/>
            <a:pathLst>
              <a:path w="2400" h="1152">
                <a:moveTo>
                  <a:pt x="0" y="1152"/>
                </a:moveTo>
                <a:lnTo>
                  <a:pt x="1920" y="1152"/>
                </a:lnTo>
                <a:lnTo>
                  <a:pt x="2400" y="0"/>
                </a:lnTo>
                <a:lnTo>
                  <a:pt x="528" y="0"/>
                </a:lnTo>
                <a:lnTo>
                  <a:pt x="0" y="115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5" name="Freeform 31"/>
          <p:cNvSpPr>
            <a:spLocks/>
          </p:cNvSpPr>
          <p:nvPr/>
        </p:nvSpPr>
        <p:spPr bwMode="auto">
          <a:xfrm>
            <a:off x="1158875" y="3506788"/>
            <a:ext cx="29464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856" y="0"/>
              </a:cxn>
            </a:cxnLst>
            <a:rect l="0" t="0" r="r" b="b"/>
            <a:pathLst>
              <a:path w="1856" h="8">
                <a:moveTo>
                  <a:pt x="0" y="8"/>
                </a:moveTo>
                <a:lnTo>
                  <a:pt x="1856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6" name="Freeform 32"/>
          <p:cNvSpPr>
            <a:spLocks/>
          </p:cNvSpPr>
          <p:nvPr/>
        </p:nvSpPr>
        <p:spPr bwMode="auto">
          <a:xfrm>
            <a:off x="3368675" y="3519488"/>
            <a:ext cx="736600" cy="1803400"/>
          </a:xfrm>
          <a:custGeom>
            <a:avLst/>
            <a:gdLst/>
            <a:ahLst/>
            <a:cxnLst>
              <a:cxn ang="0">
                <a:pos x="464" y="0"/>
              </a:cxn>
              <a:cxn ang="0">
                <a:pos x="0" y="1136"/>
              </a:cxn>
            </a:cxnLst>
            <a:rect l="0" t="0" r="r" b="b"/>
            <a:pathLst>
              <a:path w="464" h="1136">
                <a:moveTo>
                  <a:pt x="464" y="0"/>
                </a:moveTo>
                <a:lnTo>
                  <a:pt x="0" y="1136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7" name="Freeform 33"/>
          <p:cNvSpPr>
            <a:spLocks/>
          </p:cNvSpPr>
          <p:nvPr/>
        </p:nvSpPr>
        <p:spPr bwMode="auto">
          <a:xfrm>
            <a:off x="320675" y="3519488"/>
            <a:ext cx="838200" cy="18161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1144"/>
              </a:cxn>
            </a:cxnLst>
            <a:rect l="0" t="0" r="r" b="b"/>
            <a:pathLst>
              <a:path w="528" h="1144">
                <a:moveTo>
                  <a:pt x="528" y="0"/>
                </a:moveTo>
                <a:lnTo>
                  <a:pt x="0" y="114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8" name="Freeform 34"/>
          <p:cNvSpPr>
            <a:spLocks/>
          </p:cNvSpPr>
          <p:nvPr/>
        </p:nvSpPr>
        <p:spPr bwMode="auto">
          <a:xfrm>
            <a:off x="320675" y="5348288"/>
            <a:ext cx="30480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0" y="8"/>
              </a:cxn>
            </a:cxnLst>
            <a:rect l="0" t="0" r="r" b="b"/>
            <a:pathLst>
              <a:path w="1920" h="8">
                <a:moveTo>
                  <a:pt x="0" y="0"/>
                </a:moveTo>
                <a:lnTo>
                  <a:pt x="1920" y="8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1082675" y="34432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4054475" y="34432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3292475" y="52720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244475" y="52720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>
            <a:off x="4648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457200" y="5791200"/>
            <a:ext cx="312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/>
              <a:t>АВ</a:t>
            </a:r>
            <a:r>
              <a:rPr lang="en-US" sz="2800" b="1" baseline="0"/>
              <a:t>IID</a:t>
            </a:r>
            <a:r>
              <a:rPr lang="ru-RU" sz="2800" b="1" baseline="0"/>
              <a:t>С, </a:t>
            </a:r>
            <a:r>
              <a:rPr lang="en-US" sz="2800" b="1" baseline="0"/>
              <a:t> ADIIBC</a:t>
            </a:r>
            <a:r>
              <a:rPr lang="ru-RU" sz="2800" b="1" baseline="0"/>
              <a:t>  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5638800" y="579120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/>
              <a:t>ВС</a:t>
            </a:r>
            <a:r>
              <a:rPr lang="en-US" sz="2800" b="1" baseline="0"/>
              <a:t>II</a:t>
            </a:r>
            <a:r>
              <a:rPr lang="ru-RU" sz="2800" b="1" baseline="0"/>
              <a:t>А</a:t>
            </a:r>
            <a:r>
              <a:rPr lang="en-US" sz="2800" b="1" baseline="0"/>
              <a:t>D</a:t>
            </a:r>
            <a:r>
              <a:rPr lang="ru-RU" sz="2800" b="1" baseline="0"/>
              <a:t>  </a:t>
            </a: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4724400" y="5334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Трапецией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6667 3.33333E-6 " pathEditMode="relative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/>
      <p:bldP spid="72716" grpId="0"/>
      <p:bldP spid="72717" grpId="0"/>
      <p:bldP spid="72735" grpId="0" animBg="1"/>
      <p:bldP spid="72736" grpId="0" animBg="1"/>
      <p:bldP spid="72737" grpId="0" animBg="1"/>
      <p:bldP spid="72738" grpId="0" animBg="1"/>
      <p:bldP spid="72745" grpId="0"/>
      <p:bldP spid="727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3" name="Freeform 39"/>
          <p:cNvSpPr>
            <a:spLocks/>
          </p:cNvSpPr>
          <p:nvPr/>
        </p:nvSpPr>
        <p:spPr bwMode="auto">
          <a:xfrm rot="10800000">
            <a:off x="5562600" y="3379788"/>
            <a:ext cx="1239838" cy="10398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752" y="0"/>
              </a:cxn>
              <a:cxn ang="0">
                <a:pos x="781" y="156"/>
              </a:cxn>
              <a:cxn ang="0">
                <a:pos x="649" y="360"/>
              </a:cxn>
              <a:cxn ang="0">
                <a:pos x="355" y="655"/>
              </a:cxn>
              <a:cxn ang="0">
                <a:pos x="0" y="16"/>
              </a:cxn>
            </a:cxnLst>
            <a:rect l="0" t="0" r="r" b="b"/>
            <a:pathLst>
              <a:path w="781" h="655">
                <a:moveTo>
                  <a:pt x="0" y="16"/>
                </a:moveTo>
                <a:lnTo>
                  <a:pt x="752" y="0"/>
                </a:lnTo>
                <a:lnTo>
                  <a:pt x="781" y="156"/>
                </a:lnTo>
                <a:lnTo>
                  <a:pt x="649" y="360"/>
                </a:lnTo>
                <a:lnTo>
                  <a:pt x="355" y="655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Freeform 35"/>
          <p:cNvSpPr>
            <a:spLocks/>
          </p:cNvSpPr>
          <p:nvPr/>
        </p:nvSpPr>
        <p:spPr bwMode="auto">
          <a:xfrm>
            <a:off x="3568700" y="2425700"/>
            <a:ext cx="1239838" cy="103981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752" y="0"/>
              </a:cxn>
              <a:cxn ang="0">
                <a:pos x="781" y="156"/>
              </a:cxn>
              <a:cxn ang="0">
                <a:pos x="649" y="360"/>
              </a:cxn>
              <a:cxn ang="0">
                <a:pos x="355" y="655"/>
              </a:cxn>
              <a:cxn ang="0">
                <a:pos x="0" y="16"/>
              </a:cxn>
            </a:cxnLst>
            <a:rect l="0" t="0" r="r" b="b"/>
            <a:pathLst>
              <a:path w="781" h="655">
                <a:moveTo>
                  <a:pt x="0" y="16"/>
                </a:moveTo>
                <a:lnTo>
                  <a:pt x="752" y="0"/>
                </a:lnTo>
                <a:lnTo>
                  <a:pt x="781" y="156"/>
                </a:lnTo>
                <a:lnTo>
                  <a:pt x="649" y="360"/>
                </a:lnTo>
                <a:lnTo>
                  <a:pt x="355" y="655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3352800" y="3352800"/>
            <a:ext cx="1216025" cy="1071563"/>
          </a:xfrm>
          <a:custGeom>
            <a:avLst/>
            <a:gdLst/>
            <a:ahLst/>
            <a:cxnLst>
              <a:cxn ang="0">
                <a:pos x="766" y="674"/>
              </a:cxn>
              <a:cxn ang="0">
                <a:pos x="76" y="675"/>
              </a:cxn>
              <a:cxn ang="0">
                <a:pos x="0" y="471"/>
              </a:cxn>
              <a:cxn ang="0">
                <a:pos x="144" y="276"/>
              </a:cxn>
              <a:cxn ang="0">
                <a:pos x="457" y="0"/>
              </a:cxn>
              <a:cxn ang="0">
                <a:pos x="766" y="674"/>
              </a:cxn>
            </a:cxnLst>
            <a:rect l="0" t="0" r="r" b="b"/>
            <a:pathLst>
              <a:path w="766" h="675">
                <a:moveTo>
                  <a:pt x="766" y="674"/>
                </a:moveTo>
                <a:lnTo>
                  <a:pt x="76" y="675"/>
                </a:lnTo>
                <a:lnTo>
                  <a:pt x="0" y="471"/>
                </a:lnTo>
                <a:lnTo>
                  <a:pt x="144" y="276"/>
                </a:lnTo>
                <a:lnTo>
                  <a:pt x="457" y="0"/>
                </a:lnTo>
                <a:lnTo>
                  <a:pt x="766" y="674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3716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 задач на готовых чартежах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1257300" y="2425700"/>
            <a:ext cx="5519738" cy="2032000"/>
          </a:xfrm>
          <a:custGeom>
            <a:avLst/>
            <a:gdLst/>
            <a:ahLst/>
            <a:cxnLst>
              <a:cxn ang="0">
                <a:pos x="16" y="1280"/>
              </a:cxn>
              <a:cxn ang="0">
                <a:pos x="1462" y="8"/>
              </a:cxn>
              <a:cxn ang="0">
                <a:pos x="2816" y="0"/>
              </a:cxn>
              <a:cxn ang="0">
                <a:pos x="3477" y="1241"/>
              </a:cxn>
              <a:cxn ang="0">
                <a:pos x="0" y="1280"/>
              </a:cxn>
            </a:cxnLst>
            <a:rect l="0" t="0" r="r" b="b"/>
            <a:pathLst>
              <a:path w="3477" h="1280">
                <a:moveTo>
                  <a:pt x="16" y="1280"/>
                </a:moveTo>
                <a:lnTo>
                  <a:pt x="1462" y="8"/>
                </a:lnTo>
                <a:lnTo>
                  <a:pt x="2816" y="0"/>
                </a:lnTo>
                <a:lnTo>
                  <a:pt x="3477" y="1241"/>
                </a:lnTo>
                <a:lnTo>
                  <a:pt x="0" y="12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A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004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6388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7818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D</a:t>
            </a:r>
            <a:endParaRPr lang="ru-RU" sz="2400" b="1" baseline="0">
              <a:solidFill>
                <a:srgbClr val="FF00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" y="6858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aseline="0"/>
              <a:t>АВС</a:t>
            </a:r>
            <a:r>
              <a:rPr lang="en-US" sz="2400" baseline="0"/>
              <a:t>D – </a:t>
            </a:r>
            <a:r>
              <a:rPr lang="ru-RU" sz="2400" baseline="0"/>
              <a:t>трапеция.  ВЕ</a:t>
            </a:r>
            <a:r>
              <a:rPr lang="en-US" sz="2400" baseline="0"/>
              <a:t> II </a:t>
            </a:r>
            <a:r>
              <a:rPr lang="ru-RU" sz="2400" baseline="0"/>
              <a:t>С</a:t>
            </a:r>
            <a:r>
              <a:rPr lang="en-US" sz="2400" baseline="0"/>
              <a:t>D</a:t>
            </a:r>
          </a:p>
          <a:p>
            <a:r>
              <a:rPr lang="ru-RU" sz="2400" baseline="0"/>
              <a:t>Найти углы трапеции.</a:t>
            </a:r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3568700" y="2425700"/>
            <a:ext cx="1016000" cy="200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0" y="1264"/>
              </a:cxn>
            </a:cxnLst>
            <a:rect l="0" t="0" r="r" b="b"/>
            <a:pathLst>
              <a:path w="640" h="1264">
                <a:moveTo>
                  <a:pt x="0" y="0"/>
                </a:moveTo>
                <a:lnTo>
                  <a:pt x="640" y="126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419600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1498600" y="41148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40</a:t>
            </a:r>
            <a:r>
              <a:rPr lang="en-US" sz="2000" b="1" baseline="30000"/>
              <a:t>0</a:t>
            </a:r>
            <a:endParaRPr lang="ru-RU" sz="2000" b="1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3251200" y="25908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75</a:t>
            </a:r>
            <a:r>
              <a:rPr lang="en-US" sz="2000" b="1" baseline="30000"/>
              <a:t>0</a:t>
            </a:r>
            <a:endParaRPr lang="ru-RU" sz="2000" b="1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3937000" y="40227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65</a:t>
            </a:r>
            <a:r>
              <a:rPr lang="en-US" sz="2000" b="1" baseline="30000"/>
              <a:t>0</a:t>
            </a:r>
            <a:endParaRPr lang="ru-RU" sz="2000" b="1"/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3937000" y="40227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65</a:t>
            </a:r>
            <a:r>
              <a:rPr lang="en-US" sz="2000" b="1" baseline="30000"/>
              <a:t>0</a:t>
            </a:r>
            <a:endParaRPr lang="ru-RU" sz="2000" b="1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784600" y="24987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65</a:t>
            </a:r>
            <a:r>
              <a:rPr lang="en-US" sz="2000" b="1" baseline="30000"/>
              <a:t>0</a:t>
            </a:r>
            <a:endParaRPr lang="ru-RU" sz="2000" b="1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105400" y="2514600"/>
            <a:ext cx="70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baseline="0"/>
              <a:t>115</a:t>
            </a:r>
            <a:r>
              <a:rPr lang="en-US" sz="2000" b="1" baseline="30000"/>
              <a:t>0</a:t>
            </a:r>
            <a:endParaRPr lang="ru-RU" sz="2000" b="1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22222 " pathEditMode="relative" ptsTypes="AA">
                                      <p:cBhvr>
                                        <p:cTn id="36" dur="2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32 L 0.25556 0.2131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3" grpId="0" animBg="1"/>
      <p:bldP spid="31779" grpId="0" animBg="1"/>
      <p:bldP spid="31748" grpId="0" animBg="1"/>
      <p:bldP spid="31778" grpId="0"/>
      <p:bldP spid="31780" grpId="0"/>
      <p:bldP spid="31780" grpId="1"/>
      <p:bldP spid="31781" grpId="0"/>
      <p:bldP spid="31781" grpId="1"/>
      <p:bldP spid="317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1214438"/>
            <a:ext cx="5429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charset="0"/>
                <a:cs typeface="Times New Roman" charset="0"/>
              </a:rPr>
              <a:t>Дано: А</a:t>
            </a:r>
            <a:r>
              <a:rPr lang="en-US" sz="2400">
                <a:latin typeface="Times New Roman" charset="0"/>
                <a:cs typeface="Times New Roman" charset="0"/>
              </a:rPr>
              <a:t>B</a:t>
            </a:r>
            <a:r>
              <a:rPr lang="ru-RU" sz="2400">
                <a:latin typeface="Times New Roman" charset="0"/>
                <a:cs typeface="Times New Roman" charset="0"/>
              </a:rPr>
              <a:t>С</a:t>
            </a:r>
            <a:r>
              <a:rPr lang="en-US" sz="2400">
                <a:latin typeface="Times New Roman" charset="0"/>
                <a:cs typeface="Times New Roman" charset="0"/>
              </a:rPr>
              <a:t>D </a:t>
            </a:r>
            <a:r>
              <a:rPr lang="ru-RU" sz="2400">
                <a:latin typeface="Times New Roman" charset="0"/>
                <a:cs typeface="Times New Roman" charset="0"/>
              </a:rPr>
              <a:t>равнобедренная трапеция,</a:t>
            </a:r>
          </a:p>
          <a:p>
            <a:r>
              <a:rPr lang="ru-RU" sz="2400">
                <a:latin typeface="Times New Roman" charset="0"/>
                <a:cs typeface="Times New Roman" charset="0"/>
              </a:rPr>
              <a:t>ВС</a:t>
            </a:r>
            <a:r>
              <a:rPr lang="en-US" sz="2400">
                <a:latin typeface="Times New Roman" charset="0"/>
                <a:cs typeface="Times New Roman" charset="0"/>
              </a:rPr>
              <a:t>, </a:t>
            </a:r>
            <a:r>
              <a:rPr lang="ru-RU" sz="2400">
                <a:latin typeface="Times New Roman" charset="0"/>
                <a:cs typeface="Times New Roman" charset="0"/>
              </a:rPr>
              <a:t>А</a:t>
            </a:r>
            <a:r>
              <a:rPr lang="en-US" sz="2400">
                <a:latin typeface="Times New Roman" charset="0"/>
                <a:cs typeface="Times New Roman" charset="0"/>
              </a:rPr>
              <a:t>D</a:t>
            </a:r>
            <a:r>
              <a:rPr lang="ru-RU" sz="2400">
                <a:latin typeface="Times New Roman" charset="0"/>
                <a:cs typeface="Times New Roman" charset="0"/>
              </a:rPr>
              <a:t> – основания</a:t>
            </a:r>
          </a:p>
          <a:p>
            <a:r>
              <a:rPr lang="ru-RU" sz="2400">
                <a:latin typeface="Times New Roman" charset="0"/>
                <a:cs typeface="Times New Roman" charset="0"/>
              </a:rPr>
              <a:t>&lt; </a:t>
            </a:r>
            <a:r>
              <a:rPr lang="en-US" sz="2400">
                <a:latin typeface="Times New Roman" charset="0"/>
                <a:cs typeface="Times New Roman" charset="0"/>
              </a:rPr>
              <a:t>D</a:t>
            </a:r>
            <a:r>
              <a:rPr lang="ru-RU" sz="2400">
                <a:latin typeface="Times New Roman" charset="0"/>
                <a:cs typeface="Times New Roman" charset="0"/>
              </a:rPr>
              <a:t> = </a:t>
            </a:r>
            <a:r>
              <a:rPr lang="en-US" sz="2400">
                <a:latin typeface="Times New Roman" charset="0"/>
                <a:cs typeface="Times New Roman" charset="0"/>
              </a:rPr>
              <a:t>60</a:t>
            </a:r>
            <a:r>
              <a:rPr lang="ru-RU" sz="2400">
                <a:latin typeface="Times New Roman" charset="0"/>
                <a:cs typeface="Times New Roman" charset="0"/>
              </a:rPr>
              <a:t> , ВС = 10 см, АВ = 12 см.</a:t>
            </a:r>
          </a:p>
          <a:p>
            <a:r>
              <a:rPr lang="ru-RU" sz="2400">
                <a:latin typeface="Times New Roman" charset="0"/>
                <a:cs typeface="Times New Roman" charset="0"/>
              </a:rPr>
              <a:t>Найти: А</a:t>
            </a:r>
            <a:r>
              <a:rPr lang="en-US" sz="2400">
                <a:latin typeface="Times New Roman" charset="0"/>
                <a:cs typeface="Times New Roman" charset="0"/>
              </a:rPr>
              <a:t>D</a:t>
            </a:r>
            <a:r>
              <a:rPr lang="ru-RU" sz="2400"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3" name="Трапеция 2"/>
          <p:cNvSpPr/>
          <p:nvPr/>
        </p:nvSpPr>
        <p:spPr>
          <a:xfrm>
            <a:off x="6072188" y="1571625"/>
            <a:ext cx="2857500" cy="1857375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7322344" y="2321719"/>
            <a:ext cx="185737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33575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0" y="1357313"/>
            <a:ext cx="30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29625" y="1357313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16975" y="3429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25" y="350043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2714625"/>
            <a:ext cx="39195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charset="0"/>
                <a:cs typeface="Times New Roman" charset="0"/>
              </a:rPr>
              <a:t>Решение: СК </a:t>
            </a:r>
            <a:r>
              <a:rPr lang="en-US">
                <a:latin typeface="Times New Roman" charset="0"/>
                <a:cs typeface="Times New Roman" charset="0"/>
              </a:rPr>
              <a:t>II </a:t>
            </a:r>
            <a:r>
              <a:rPr lang="ru-RU">
                <a:latin typeface="Times New Roman" charset="0"/>
                <a:cs typeface="Times New Roman" charset="0"/>
              </a:rPr>
              <a:t>АВ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АВСК – параллелограмм (объяснить)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АВ = СК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АВ = С</a:t>
            </a:r>
            <a:r>
              <a:rPr lang="en-US">
                <a:latin typeface="Times New Roman" charset="0"/>
                <a:cs typeface="Times New Roman" charset="0"/>
              </a:rPr>
              <a:t>D (</a:t>
            </a:r>
            <a:r>
              <a:rPr lang="ru-RU">
                <a:latin typeface="Times New Roman" charset="0"/>
                <a:cs typeface="Times New Roman" charset="0"/>
              </a:rPr>
              <a:t>трапеция равнобедренная)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СК = С</a:t>
            </a:r>
            <a:r>
              <a:rPr lang="en-US">
                <a:latin typeface="Times New Roman" charset="0"/>
                <a:cs typeface="Times New Roman" charset="0"/>
              </a:rPr>
              <a:t>D</a:t>
            </a:r>
            <a:endParaRPr lang="ru-RU">
              <a:latin typeface="Times New Roman" charset="0"/>
              <a:cs typeface="Times New Roman" charset="0"/>
            </a:endParaRPr>
          </a:p>
          <a:p>
            <a:r>
              <a:rPr lang="ru-RU">
                <a:latin typeface="Times New Roman" charset="0"/>
                <a:cs typeface="Times New Roman" charset="0"/>
              </a:rPr>
              <a:t>∆ СК</a:t>
            </a:r>
            <a:r>
              <a:rPr lang="en-US">
                <a:latin typeface="Times New Roman" charset="0"/>
                <a:cs typeface="Times New Roman" charset="0"/>
              </a:rPr>
              <a:t>D –</a:t>
            </a:r>
            <a:r>
              <a:rPr lang="ru-RU">
                <a:latin typeface="Times New Roman" charset="0"/>
                <a:cs typeface="Times New Roman" charset="0"/>
              </a:rPr>
              <a:t> равносторонний (объяснить)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К</a:t>
            </a:r>
            <a:r>
              <a:rPr lang="en-US">
                <a:latin typeface="Times New Roman" charset="0"/>
                <a:cs typeface="Times New Roman" charset="0"/>
              </a:rPr>
              <a:t>D</a:t>
            </a:r>
            <a:r>
              <a:rPr lang="ru-RU">
                <a:latin typeface="Times New Roman" charset="0"/>
                <a:cs typeface="Times New Roman" charset="0"/>
              </a:rPr>
              <a:t> = С</a:t>
            </a:r>
            <a:r>
              <a:rPr lang="en-US">
                <a:latin typeface="Times New Roman" charset="0"/>
                <a:cs typeface="Times New Roman" charset="0"/>
              </a:rPr>
              <a:t>D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ВС = АК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А</a:t>
            </a:r>
            <a:r>
              <a:rPr lang="en-US">
                <a:latin typeface="Times New Roman" charset="0"/>
                <a:cs typeface="Times New Roman" charset="0"/>
              </a:rPr>
              <a:t>D</a:t>
            </a:r>
            <a:r>
              <a:rPr lang="ru-RU">
                <a:latin typeface="Times New Roman" charset="0"/>
                <a:cs typeface="Times New Roman" charset="0"/>
              </a:rPr>
              <a:t> = АК + К</a:t>
            </a:r>
            <a:r>
              <a:rPr lang="en-US">
                <a:latin typeface="Times New Roman" charset="0"/>
                <a:cs typeface="Times New Roman" charset="0"/>
              </a:rPr>
              <a:t>D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>А</a:t>
            </a:r>
            <a:r>
              <a:rPr lang="en-US">
                <a:latin typeface="Times New Roman" charset="0"/>
                <a:cs typeface="Times New Roman" charset="0"/>
              </a:rPr>
              <a:t>D = 22 </a:t>
            </a:r>
            <a:r>
              <a:rPr lang="ru-RU">
                <a:latin typeface="Times New Roman" charset="0"/>
                <a:cs typeface="Times New Roman" charset="0"/>
              </a:rPr>
              <a:t>см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2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7574">
            <a:off x="6300788" y="4167188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18400" y="34766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ru-RU" sz="20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 baseline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763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aseline="0"/>
              <a:t>2. Найдите все неизвестные углы параллелограмма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909888"/>
            <a:ext cx="3489325" cy="3567112"/>
            <a:chOff x="240" y="624"/>
            <a:chExt cx="2198" cy="2247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586" y="624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В</a:t>
              </a: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40" y="2544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А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160" y="624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С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824" y="2544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baseline="0">
                  <a:solidFill>
                    <a:srgbClr val="000099"/>
                  </a:solidFill>
                </a:rPr>
                <a:t>D</a:t>
              </a:r>
              <a:endParaRPr lang="ru-RU" sz="2800" b="1" baseline="0">
                <a:solidFill>
                  <a:srgbClr val="000099"/>
                </a:solidFill>
              </a:endParaRPr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528" y="768"/>
              <a:ext cx="1680" cy="1920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920" y="1152"/>
                </a:cxn>
                <a:cxn ang="0">
                  <a:pos x="2400" y="0"/>
                </a:cxn>
                <a:cxn ang="0">
                  <a:pos x="528" y="0"/>
                </a:cxn>
                <a:cxn ang="0">
                  <a:pos x="0" y="1152"/>
                </a:cxn>
              </a:cxnLst>
              <a:rect l="0" t="0" r="r" b="b"/>
              <a:pathLst>
                <a:path w="2400" h="1152">
                  <a:moveTo>
                    <a:pt x="0" y="1152"/>
                  </a:moveTo>
                  <a:lnTo>
                    <a:pt x="1920" y="1152"/>
                  </a:lnTo>
                  <a:lnTo>
                    <a:pt x="2400" y="0"/>
                  </a:lnTo>
                  <a:lnTo>
                    <a:pt x="528" y="0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520" y="768"/>
              <a:ext cx="1688" cy="1936"/>
            </a:xfrm>
            <a:custGeom>
              <a:avLst/>
              <a:gdLst/>
              <a:ahLst/>
              <a:cxnLst>
                <a:cxn ang="0">
                  <a:pos x="1688" y="0"/>
                </a:cxn>
                <a:cxn ang="0">
                  <a:pos x="0" y="1936"/>
                </a:cxn>
              </a:cxnLst>
              <a:rect l="0" t="0" r="r" b="b"/>
              <a:pathLst>
                <a:path w="1688" h="1936">
                  <a:moveTo>
                    <a:pt x="1688" y="0"/>
                  </a:moveTo>
                  <a:lnTo>
                    <a:pt x="0" y="19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18" y="2570"/>
              <a:ext cx="106" cy="120"/>
              <a:chOff x="618" y="2570"/>
              <a:chExt cx="106" cy="120"/>
            </a:xfrm>
          </p:grpSpPr>
          <p:sp>
            <p:nvSpPr>
              <p:cNvPr id="54284" name="Freeform 12"/>
              <p:cNvSpPr>
                <a:spLocks/>
              </p:cNvSpPr>
              <p:nvPr/>
            </p:nvSpPr>
            <p:spPr bwMode="auto">
              <a:xfrm>
                <a:off x="638" y="2570"/>
                <a:ext cx="86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2"/>
                  </a:cxn>
                  <a:cxn ang="0">
                    <a:pos x="86" y="120"/>
                  </a:cxn>
                </a:cxnLst>
                <a:rect l="0" t="0" r="r" b="b"/>
                <a:pathLst>
                  <a:path w="86" h="120">
                    <a:moveTo>
                      <a:pt x="0" y="0"/>
                    </a:moveTo>
                    <a:cubicBezTo>
                      <a:pt x="10" y="7"/>
                      <a:pt x="46" y="22"/>
                      <a:pt x="60" y="42"/>
                    </a:cubicBezTo>
                    <a:cubicBezTo>
                      <a:pt x="74" y="62"/>
                      <a:pt x="81" y="104"/>
                      <a:pt x="86" y="120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5" name="Freeform 13"/>
              <p:cNvSpPr>
                <a:spLocks/>
              </p:cNvSpPr>
              <p:nvPr/>
            </p:nvSpPr>
            <p:spPr bwMode="auto">
              <a:xfrm>
                <a:off x="618" y="2592"/>
                <a:ext cx="70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34"/>
                  </a:cxn>
                  <a:cxn ang="0">
                    <a:pos x="70" y="94"/>
                  </a:cxn>
                </a:cxnLst>
                <a:rect l="0" t="0" r="r" b="b"/>
                <a:pathLst>
                  <a:path w="70" h="94">
                    <a:moveTo>
                      <a:pt x="0" y="0"/>
                    </a:moveTo>
                    <a:cubicBezTo>
                      <a:pt x="7" y="6"/>
                      <a:pt x="38" y="18"/>
                      <a:pt x="50" y="34"/>
                    </a:cubicBezTo>
                    <a:cubicBezTo>
                      <a:pt x="62" y="50"/>
                      <a:pt x="66" y="82"/>
                      <a:pt x="70" y="94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559" y="2505"/>
              <a:ext cx="89" cy="4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9" y="5"/>
                </a:cxn>
                <a:cxn ang="0">
                  <a:pos x="89" y="41"/>
                </a:cxn>
              </a:cxnLst>
              <a:rect l="0" t="0" r="r" b="b"/>
              <a:pathLst>
                <a:path w="89" h="41">
                  <a:moveTo>
                    <a:pt x="0" y="10"/>
                  </a:moveTo>
                  <a:cubicBezTo>
                    <a:pt x="10" y="9"/>
                    <a:pt x="44" y="0"/>
                    <a:pt x="59" y="5"/>
                  </a:cubicBezTo>
                  <a:cubicBezTo>
                    <a:pt x="74" y="10"/>
                    <a:pt x="83" y="34"/>
                    <a:pt x="89" y="4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703" y="243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</a:t>
              </a:r>
              <a:r>
                <a:rPr lang="ru-RU" sz="20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sz="2000" b="1" baseline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559" y="219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</a:t>
              </a:r>
              <a:r>
                <a:rPr lang="ru-RU" sz="20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sz="2000" b="1" baseline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0" y="2909888"/>
            <a:ext cx="3489325" cy="3567112"/>
            <a:chOff x="3120" y="720"/>
            <a:chExt cx="2198" cy="2247"/>
          </a:xfrm>
        </p:grpSpPr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3466" y="720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В</a:t>
              </a:r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3120" y="2640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А</a:t>
              </a: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5040" y="720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С</a:t>
              </a: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4704" y="2640"/>
              <a:ext cx="27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baseline="0">
                  <a:solidFill>
                    <a:srgbClr val="000099"/>
                  </a:solidFill>
                </a:rPr>
                <a:t>D</a:t>
              </a:r>
              <a:endParaRPr lang="ru-RU" sz="2800" b="1" baseline="0">
                <a:solidFill>
                  <a:srgbClr val="000099"/>
                </a:solidFill>
              </a:endParaRPr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408" y="864"/>
              <a:ext cx="1680" cy="1920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920" y="1152"/>
                </a:cxn>
                <a:cxn ang="0">
                  <a:pos x="2400" y="0"/>
                </a:cxn>
                <a:cxn ang="0">
                  <a:pos x="528" y="0"/>
                </a:cxn>
                <a:cxn ang="0">
                  <a:pos x="0" y="1152"/>
                </a:cxn>
              </a:cxnLst>
              <a:rect l="0" t="0" r="r" b="b"/>
              <a:pathLst>
                <a:path w="2400" h="1152">
                  <a:moveTo>
                    <a:pt x="0" y="1152"/>
                  </a:moveTo>
                  <a:lnTo>
                    <a:pt x="1920" y="1152"/>
                  </a:lnTo>
                  <a:lnTo>
                    <a:pt x="2400" y="0"/>
                  </a:lnTo>
                  <a:lnTo>
                    <a:pt x="528" y="0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28" y="864"/>
              <a:ext cx="1560" cy="1296"/>
            </a:xfrm>
            <a:custGeom>
              <a:avLst/>
              <a:gdLst/>
              <a:ahLst/>
              <a:cxnLst>
                <a:cxn ang="0">
                  <a:pos x="1560" y="0"/>
                </a:cxn>
                <a:cxn ang="0">
                  <a:pos x="0" y="1296"/>
                </a:cxn>
              </a:cxnLst>
              <a:rect l="0" t="0" r="r" b="b"/>
              <a:pathLst>
                <a:path w="1560" h="1296">
                  <a:moveTo>
                    <a:pt x="1560" y="0"/>
                  </a:moveTo>
                  <a:lnTo>
                    <a:pt x="0" y="129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5499283" flipV="1">
              <a:off x="4951" y="953"/>
              <a:ext cx="106" cy="120"/>
              <a:chOff x="618" y="2570"/>
              <a:chExt cx="106" cy="120"/>
            </a:xfrm>
          </p:grpSpPr>
          <p:sp>
            <p:nvSpPr>
              <p:cNvPr id="54297" name="Freeform 25"/>
              <p:cNvSpPr>
                <a:spLocks/>
              </p:cNvSpPr>
              <p:nvPr/>
            </p:nvSpPr>
            <p:spPr bwMode="auto">
              <a:xfrm>
                <a:off x="638" y="2570"/>
                <a:ext cx="86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2"/>
                  </a:cxn>
                  <a:cxn ang="0">
                    <a:pos x="86" y="120"/>
                  </a:cxn>
                </a:cxnLst>
                <a:rect l="0" t="0" r="r" b="b"/>
                <a:pathLst>
                  <a:path w="86" h="120">
                    <a:moveTo>
                      <a:pt x="0" y="0"/>
                    </a:moveTo>
                    <a:cubicBezTo>
                      <a:pt x="10" y="7"/>
                      <a:pt x="46" y="22"/>
                      <a:pt x="60" y="42"/>
                    </a:cubicBezTo>
                    <a:cubicBezTo>
                      <a:pt x="74" y="62"/>
                      <a:pt x="81" y="104"/>
                      <a:pt x="86" y="120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8" name="Freeform 26"/>
              <p:cNvSpPr>
                <a:spLocks/>
              </p:cNvSpPr>
              <p:nvPr/>
            </p:nvSpPr>
            <p:spPr bwMode="auto">
              <a:xfrm>
                <a:off x="618" y="2592"/>
                <a:ext cx="70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34"/>
                  </a:cxn>
                  <a:cxn ang="0">
                    <a:pos x="70" y="94"/>
                  </a:cxn>
                </a:cxnLst>
                <a:rect l="0" t="0" r="r" b="b"/>
                <a:pathLst>
                  <a:path w="70" h="94">
                    <a:moveTo>
                      <a:pt x="0" y="0"/>
                    </a:moveTo>
                    <a:cubicBezTo>
                      <a:pt x="7" y="6"/>
                      <a:pt x="38" y="18"/>
                      <a:pt x="50" y="34"/>
                    </a:cubicBezTo>
                    <a:cubicBezTo>
                      <a:pt x="62" y="50"/>
                      <a:pt x="66" y="82"/>
                      <a:pt x="70" y="94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4320" y="768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>
              <a:off x="3552" y="1488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3264" y="1968"/>
              <a:ext cx="25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baseline="0">
                  <a:solidFill>
                    <a:srgbClr val="000099"/>
                  </a:solidFill>
                </a:rPr>
                <a:t>К</a:t>
              </a:r>
            </a:p>
          </p:txBody>
        </p:sp>
      </p:grp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457200" y="228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aseline="0"/>
              <a:t>Найдите все неизвестные углы равнобедренной   </a:t>
            </a:r>
          </a:p>
          <a:p>
            <a:pPr marL="342900" indent="-342900"/>
            <a:r>
              <a:rPr lang="ru-RU" sz="2400" baseline="0"/>
              <a:t>                      трапеции, если один из углов 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990600" y="1219200"/>
            <a:ext cx="78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aseline="0"/>
              <a:t>44</a:t>
            </a:r>
            <a:r>
              <a:rPr lang="ru-RU" sz="3200" baseline="30000"/>
              <a:t>0</a:t>
            </a:r>
            <a:endParaRPr lang="ru-RU" sz="3200" baseline="0"/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629400" y="1143000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aseline="0"/>
              <a:t>124</a:t>
            </a:r>
            <a:r>
              <a:rPr lang="ru-RU" sz="3200" baseline="30000"/>
              <a:t>0</a:t>
            </a:r>
            <a:endParaRPr lang="ru-RU" sz="3200" baseline="0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4419600" y="1066800"/>
            <a:ext cx="0" cy="12192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4419600" y="2819400"/>
            <a:ext cx="0" cy="38862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54308" name="Freeform 3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1" name="Freeform 3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3" name="Freeform 4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4" name="Freeform 4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5" name="Freeform 4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3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1" descr="Растр в Рис2унок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9"/>
          <p:cNvGrpSpPr>
            <a:grpSpLocks/>
          </p:cNvGrpSpPr>
          <p:nvPr/>
        </p:nvGrpSpPr>
        <p:grpSpPr bwMode="auto">
          <a:xfrm>
            <a:off x="1163638" y="792163"/>
            <a:ext cx="6688137" cy="903287"/>
            <a:chOff x="733" y="499"/>
            <a:chExt cx="4213" cy="569"/>
          </a:xfrm>
        </p:grpSpPr>
        <p:pic>
          <p:nvPicPr>
            <p:cNvPr id="24580" name="Скругленный прямоугольник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3" y="499"/>
              <a:ext cx="4213" cy="569"/>
            </a:xfrm>
            <a:prstGeom prst="rect">
              <a:avLst/>
            </a:prstGeom>
            <a:noFill/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832" y="562"/>
              <a:ext cx="405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71500" y="857250"/>
            <a:ext cx="7786688" cy="642938"/>
          </a:xfrm>
        </p:spPr>
        <p:txBody>
          <a:bodyPr rtlCol="0">
            <a:norm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ЗАНИМАТЕЛЬНАЯ ЗАДАЧА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Содержимое 6"/>
          <p:cNvSpPr txBox="1">
            <a:spLocks/>
          </p:cNvSpPr>
          <p:nvPr/>
        </p:nvSpPr>
        <p:spPr bwMode="auto">
          <a:xfrm>
            <a:off x="1214438" y="1957388"/>
            <a:ext cx="67865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Сложить трапецию из: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четырёх прямоугольных треугольников;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б) из трёх  прямоугольных треугольников;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в) из двух прямоугольных треугольников.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Выяснить, каким условиям при этом должны удовлетворять данные трапеции.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7" name="Рисунок 12" descr="400_F_17219375_wTlf5G8fITtjQ2Gtf82gymWAJ5rX1rSF1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5763" y="6107113"/>
            <a:ext cx="7191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Прямоугольник 11"/>
          <p:cNvSpPr>
            <a:spLocks noChangeArrowheads="1"/>
          </p:cNvSpPr>
          <p:nvPr/>
        </p:nvSpPr>
        <p:spPr bwMode="auto">
          <a:xfrm>
            <a:off x="4300538" y="621506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Прямоугольник 13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1" descr="1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85852" y="857232"/>
            <a:ext cx="6500858" cy="71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7786688" cy="642937"/>
          </a:xfrm>
        </p:spPr>
        <p:txBody>
          <a:bodyPr rtlCol="0">
            <a:norm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714375" y="2071688"/>
            <a:ext cx="4129088" cy="1357312"/>
            <a:chOff x="714348" y="2071678"/>
            <a:chExt cx="4129756" cy="1357322"/>
          </a:xfrm>
        </p:grpSpPr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785786" y="2214554"/>
              <a:ext cx="4058318" cy="1214446"/>
              <a:chOff x="1285852" y="2000240"/>
              <a:chExt cx="4855488" cy="1571636"/>
            </a:xfrm>
          </p:grpSpPr>
          <p:grpSp>
            <p:nvGrpSpPr>
              <p:cNvPr id="4" name="Прямоугольный треугольник 4"/>
              <p:cNvGrpSpPr>
                <a:grpSpLocks/>
              </p:cNvGrpSpPr>
              <p:nvPr/>
            </p:nvGrpSpPr>
            <p:grpSpPr bwMode="auto">
              <a:xfrm>
                <a:off x="3219621" y="1887575"/>
                <a:ext cx="1882009" cy="1830248"/>
                <a:chOff x="2401824" y="2127504"/>
                <a:chExt cx="1572768" cy="1414272"/>
              </a:xfrm>
            </p:grpSpPr>
            <p:pic>
              <p:nvPicPr>
                <p:cNvPr id="25636" name="Прямоугольный треугольник 4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401824" y="2127504"/>
                  <a:ext cx="1572768" cy="1414272"/>
                </a:xfrm>
                <a:prstGeom prst="rect">
                  <a:avLst/>
                </a:prstGeom>
                <a:noFill/>
              </p:spPr>
            </p:pic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31517" y="2922985"/>
                  <a:ext cx="686547" cy="404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Прямоугольный треугольник 6"/>
              <p:cNvGrpSpPr>
                <a:grpSpLocks/>
              </p:cNvGrpSpPr>
              <p:nvPr/>
            </p:nvGrpSpPr>
            <p:grpSpPr bwMode="auto">
              <a:xfrm>
                <a:off x="3183148" y="1919131"/>
                <a:ext cx="1882009" cy="1830248"/>
                <a:chOff x="2371344" y="2151888"/>
                <a:chExt cx="1572768" cy="1414272"/>
              </a:xfrm>
            </p:grpSpPr>
            <p:pic>
              <p:nvPicPr>
                <p:cNvPr id="25639" name="Прямоугольный треугольник 6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71344" y="2151888"/>
                  <a:ext cx="1572768" cy="1414272"/>
                </a:xfrm>
                <a:prstGeom prst="rect">
                  <a:avLst/>
                </a:prstGeom>
                <a:noFill/>
              </p:spPr>
            </p:pic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9215" y="2315766"/>
                  <a:ext cx="686547" cy="404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Прямоугольный треугольник 7"/>
              <p:cNvGrpSpPr>
                <a:grpSpLocks/>
              </p:cNvGrpSpPr>
              <p:nvPr/>
            </p:nvGrpSpPr>
            <p:grpSpPr bwMode="auto">
              <a:xfrm>
                <a:off x="4963032" y="1863908"/>
                <a:ext cx="1269262" cy="1853915"/>
                <a:chOff x="3858768" y="2109216"/>
                <a:chExt cx="1060704" cy="1432560"/>
              </a:xfrm>
            </p:grpSpPr>
            <p:pic>
              <p:nvPicPr>
                <p:cNvPr id="25642" name="Прямоугольный треугольник 7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58768" y="2109216"/>
                  <a:ext cx="1060704" cy="1432560"/>
                </a:xfrm>
                <a:prstGeom prst="rect">
                  <a:avLst/>
                </a:prstGeom>
                <a:noFill/>
              </p:spPr>
            </p:pic>
            <p:sp>
              <p:nvSpPr>
                <p:cNvPr id="256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45952" y="2922985"/>
                  <a:ext cx="435006" cy="404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7" name="Прямоугольный треугольник 8"/>
              <p:cNvGrpSpPr>
                <a:grpSpLocks/>
              </p:cNvGrpSpPr>
              <p:nvPr/>
            </p:nvGrpSpPr>
            <p:grpSpPr bwMode="auto">
              <a:xfrm>
                <a:off x="1104184" y="1895464"/>
                <a:ext cx="2246739" cy="1822359"/>
                <a:chOff x="633984" y="2133600"/>
                <a:chExt cx="1877568" cy="1408176"/>
              </a:xfrm>
            </p:grpSpPr>
            <p:pic>
              <p:nvPicPr>
                <p:cNvPr id="25645" name="Прямоугольный треугольник 8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33984" y="2133600"/>
                  <a:ext cx="1877568" cy="1408176"/>
                </a:xfrm>
                <a:prstGeom prst="rect">
                  <a:avLst/>
                </a:prstGeom>
                <a:noFill/>
              </p:spPr>
            </p:pic>
            <p:sp>
              <p:nvSpPr>
                <p:cNvPr id="256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82298" y="2922985"/>
                  <a:ext cx="835796" cy="404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35" name="Прямоугольник 18"/>
            <p:cNvSpPr>
              <a:spLocks noChangeArrowheads="1"/>
            </p:cNvSpPr>
            <p:nvPr/>
          </p:nvSpPr>
          <p:spPr bwMode="auto">
            <a:xfrm>
              <a:off x="714348" y="2071678"/>
              <a:ext cx="714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ru-RU" sz="24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latin typeface="Calibri" pitchFamily="34" charset="0"/>
              </a:endParaRP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2214563" y="4071938"/>
            <a:ext cx="3890962" cy="2338387"/>
            <a:chOff x="2214546" y="4071942"/>
            <a:chExt cx="3891318" cy="2337672"/>
          </a:xfrm>
        </p:grpSpPr>
        <p:grpSp>
          <p:nvGrpSpPr>
            <p:cNvPr id="9" name="Группа 26"/>
            <p:cNvGrpSpPr>
              <a:grpSpLocks/>
            </p:cNvGrpSpPr>
            <p:nvPr/>
          </p:nvGrpSpPr>
          <p:grpSpPr bwMode="auto">
            <a:xfrm>
              <a:off x="2857488" y="4286256"/>
              <a:ext cx="3248376" cy="2123358"/>
              <a:chOff x="2857488" y="4286256"/>
              <a:chExt cx="3248376" cy="2123358"/>
            </a:xfrm>
          </p:grpSpPr>
          <p:grpSp>
            <p:nvGrpSpPr>
              <p:cNvPr id="12" name="Прямоугольный треугольник 5"/>
              <p:cNvGrpSpPr>
                <a:grpSpLocks/>
              </p:cNvGrpSpPr>
              <p:nvPr/>
            </p:nvGrpSpPr>
            <p:grpSpPr bwMode="auto">
              <a:xfrm>
                <a:off x="2743232" y="4224485"/>
                <a:ext cx="2944637" cy="1541817"/>
                <a:chOff x="2743200" y="4224528"/>
                <a:chExt cx="2944368" cy="1542288"/>
              </a:xfrm>
            </p:grpSpPr>
            <p:pic>
              <p:nvPicPr>
                <p:cNvPr id="25628" name="Прямоугольный треугольник 5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743200" y="4224528"/>
                  <a:ext cx="2944368" cy="1542288"/>
                </a:xfrm>
                <a:prstGeom prst="rect">
                  <a:avLst/>
                </a:prstGeom>
                <a:noFill/>
              </p:spPr>
            </p:pic>
            <p:sp>
              <p:nvSpPr>
                <p:cNvPr id="25629" name="Text Box 2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3646" y="4399463"/>
                  <a:ext cx="1357198" cy="452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" name="Прямоугольный треугольник 17"/>
              <p:cNvGrpSpPr>
                <a:grpSpLocks/>
              </p:cNvGrpSpPr>
              <p:nvPr/>
            </p:nvGrpSpPr>
            <p:grpSpPr bwMode="auto">
              <a:xfrm>
                <a:off x="2682266" y="4206202"/>
                <a:ext cx="3670128" cy="1547911"/>
                <a:chOff x="2682240" y="4206240"/>
                <a:chExt cx="3669792" cy="1548384"/>
              </a:xfrm>
            </p:grpSpPr>
            <p:pic>
              <p:nvPicPr>
                <p:cNvPr id="25631" name="Прямоугольный треугольник 17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682240" y="4206240"/>
                  <a:ext cx="3669792" cy="1548384"/>
                </a:xfrm>
                <a:prstGeom prst="rect">
                  <a:avLst/>
                </a:prstGeom>
                <a:noFill/>
              </p:spPr>
            </p:pic>
            <p:sp>
              <p:nvSpPr>
                <p:cNvPr id="25632" name="Text Box 32"/>
                <p:cNvSpPr txBox="1">
                  <a:spLocks noChangeArrowheads="1"/>
                </p:cNvSpPr>
                <p:nvPr/>
              </p:nvSpPr>
              <p:spPr bwMode="auto">
                <a:xfrm rot="9207704">
                  <a:off x="4091131" y="4817444"/>
                  <a:ext cx="1533724" cy="510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27" name="Прямоугольник 19"/>
            <p:cNvSpPr>
              <a:spLocks noChangeArrowheads="1"/>
            </p:cNvSpPr>
            <p:nvPr/>
          </p:nvSpPr>
          <p:spPr bwMode="auto">
            <a:xfrm>
              <a:off x="2214546" y="4071942"/>
              <a:ext cx="714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8"/>
          <p:cNvGrpSpPr>
            <a:grpSpLocks/>
          </p:cNvGrpSpPr>
          <p:nvPr/>
        </p:nvGrpSpPr>
        <p:grpSpPr bwMode="auto">
          <a:xfrm>
            <a:off x="5000625" y="2000250"/>
            <a:ext cx="2968625" cy="1428750"/>
            <a:chOff x="5000628" y="2000240"/>
            <a:chExt cx="2969252" cy="1428760"/>
          </a:xfrm>
        </p:grpSpPr>
        <p:grpSp>
          <p:nvGrpSpPr>
            <p:cNvPr id="15" name="Группа 12"/>
            <p:cNvGrpSpPr>
              <a:grpSpLocks/>
            </p:cNvGrpSpPr>
            <p:nvPr/>
          </p:nvGrpSpPr>
          <p:grpSpPr bwMode="auto">
            <a:xfrm>
              <a:off x="5572133" y="2214554"/>
              <a:ext cx="2397747" cy="1214446"/>
              <a:chOff x="3357554" y="2000240"/>
              <a:chExt cx="2781167" cy="1571636"/>
            </a:xfrm>
          </p:grpSpPr>
          <p:grpSp>
            <p:nvGrpSpPr>
              <p:cNvPr id="16" name="Прямоугольный треугольник 13"/>
              <p:cNvGrpSpPr>
                <a:grpSpLocks/>
              </p:cNvGrpSpPr>
              <p:nvPr/>
            </p:nvGrpSpPr>
            <p:grpSpPr bwMode="auto">
              <a:xfrm>
                <a:off x="3222873" y="1887576"/>
                <a:ext cx="1874158" cy="1830246"/>
                <a:chOff x="5455920" y="2127504"/>
                <a:chExt cx="1615440" cy="1414272"/>
              </a:xfrm>
            </p:grpSpPr>
            <p:pic>
              <p:nvPicPr>
                <p:cNvPr id="25617" name="Прямоугольный треугольник 13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455920" y="2127504"/>
                  <a:ext cx="1615440" cy="1414272"/>
                </a:xfrm>
                <a:prstGeom prst="rect">
                  <a:avLst/>
                </a:prstGeom>
                <a:noFill/>
              </p:spPr>
            </p:pic>
            <p:sp>
              <p:nvSpPr>
                <p:cNvPr id="256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90030" y="2922984"/>
                  <a:ext cx="708128" cy="404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" name="Прямоугольный треугольник 14"/>
              <p:cNvGrpSpPr>
                <a:grpSpLocks/>
              </p:cNvGrpSpPr>
              <p:nvPr/>
            </p:nvGrpSpPr>
            <p:grpSpPr bwMode="auto">
              <a:xfrm>
                <a:off x="3187511" y="1919132"/>
                <a:ext cx="1874158" cy="1830246"/>
                <a:chOff x="5425440" y="2151888"/>
                <a:chExt cx="1615440" cy="1414272"/>
              </a:xfrm>
            </p:grpSpPr>
            <p:pic>
              <p:nvPicPr>
                <p:cNvPr id="25620" name="Прямоугольный треугольник 14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425440" y="2151888"/>
                  <a:ext cx="1615440" cy="1414272"/>
                </a:xfrm>
                <a:prstGeom prst="rect">
                  <a:avLst/>
                </a:prstGeom>
                <a:noFill/>
              </p:spPr>
            </p:pic>
            <p:sp>
              <p:nvSpPr>
                <p:cNvPr id="25621" name="Text Box 2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6162116" y="2315765"/>
                  <a:ext cx="708128" cy="404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Прямоугольный треугольник 15"/>
              <p:cNvGrpSpPr>
                <a:grpSpLocks/>
              </p:cNvGrpSpPr>
              <p:nvPr/>
            </p:nvGrpSpPr>
            <p:grpSpPr bwMode="auto">
              <a:xfrm>
                <a:off x="4962657" y="1871798"/>
                <a:ext cx="1258868" cy="1846024"/>
                <a:chOff x="6955536" y="2115312"/>
                <a:chExt cx="1085088" cy="1426464"/>
              </a:xfrm>
            </p:grpSpPr>
            <p:pic>
              <p:nvPicPr>
                <p:cNvPr id="25623" name="Прямоугольный треугольник 15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955536" y="2115312"/>
                  <a:ext cx="1085088" cy="1426464"/>
                </a:xfrm>
                <a:prstGeom prst="rect">
                  <a:avLst/>
                </a:prstGeom>
                <a:noFill/>
              </p:spPr>
            </p:pic>
            <p:sp>
              <p:nvSpPr>
                <p:cNvPr id="256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146669" y="2922984"/>
                  <a:ext cx="448681" cy="404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16" name="Прямоугольник 20"/>
            <p:cNvSpPr>
              <a:spLocks noChangeArrowheads="1"/>
            </p:cNvSpPr>
            <p:nvPr/>
          </p:nvSpPr>
          <p:spPr bwMode="auto">
            <a:xfrm>
              <a:off x="5000628" y="2000240"/>
              <a:ext cx="714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 descr="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13" name="Прямоугольник 25"/>
          <p:cNvSpPr>
            <a:spLocks noChangeArrowheads="1"/>
          </p:cNvSpPr>
          <p:nvPr/>
        </p:nvSpPr>
        <p:spPr bwMode="auto">
          <a:xfrm>
            <a:off x="4300538" y="621506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Прямоугольник 30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4978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000" dirty="0">
                <a:hlinkClick r:id="rId2" action="ppaction://hlinksldjump"/>
              </a:rPr>
              <a:t>Какой четырёхугольник называется   трапецией?</a:t>
            </a:r>
            <a:endParaRPr lang="ru-RU" sz="3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000" dirty="0">
                <a:hlinkClick r:id="rId3" action="ppaction://hlinksldjump"/>
              </a:rPr>
              <a:t>Какая трапеция называется равнобедренной?</a:t>
            </a:r>
            <a:endParaRPr lang="ru-RU" sz="3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000" dirty="0">
                <a:hlinkClick r:id="rId4" action="ppaction://hlinksldjump"/>
              </a:rPr>
              <a:t>Какая трапеция называется прямоугольной?</a:t>
            </a:r>
            <a:endParaRPr lang="ru-RU" sz="3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000" dirty="0">
                <a:hlinkClick r:id="rId5" action="ppaction://hlinksldjump"/>
              </a:rPr>
              <a:t>Сформулируйте свойства и признаки равнобедренной трапеции.</a:t>
            </a:r>
            <a:endParaRPr lang="ru-RU" sz="3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000" dirty="0">
                <a:hlinkClick r:id="rId6" action="ppaction://hlinksldjump"/>
              </a:rPr>
              <a:t>Что такое средняя линия трапеции?</a:t>
            </a:r>
            <a:endParaRPr lang="ru-RU" sz="30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87450" y="549275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02F08"/>
                </a:solidFill>
              </a:rPr>
              <a:t>Самое главное сегодня!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</a:p>
        </p:txBody>
      </p:sp>
      <p:sp>
        <p:nvSpPr>
          <p:cNvPr id="1741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Доказать, что средняя линия трапеции делит пополам любой отрезок с концами на основаниях трапеции</a:t>
            </a:r>
          </a:p>
          <a:p>
            <a:endParaRPr lang="ru-RU" smtClean="0"/>
          </a:p>
        </p:txBody>
      </p:sp>
      <p:pic>
        <p:nvPicPr>
          <p:cNvPr id="17412" name="Рисунок 3" descr="Средняя линия трапец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3068638"/>
            <a:ext cx="50276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85875" y="1214438"/>
            <a:ext cx="7858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43063" y="4071938"/>
            <a:ext cx="1979612" cy="1587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38" y="5214938"/>
            <a:ext cx="2786062" cy="1587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892969" y="4464844"/>
            <a:ext cx="1143000" cy="35718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214688" y="4429125"/>
            <a:ext cx="1143000" cy="428625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57688" y="2786063"/>
            <a:ext cx="478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charset="0"/>
                <a:cs typeface="Times New Roman" charset="0"/>
              </a:rPr>
              <a:t>Параллельные стороны называются </a:t>
            </a:r>
            <a:r>
              <a:rPr lang="ru-RU" sz="2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основаниями.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14875" y="4357688"/>
            <a:ext cx="485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charset="0"/>
                <a:cs typeface="Times New Roman" charset="0"/>
              </a:rPr>
              <a:t>Не параллельные стороны называются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боковыми сторонами.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00250" y="3714750"/>
            <a:ext cx="125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charset="0"/>
                <a:cs typeface="Times New Roman" charset="0"/>
              </a:rPr>
              <a:t>основание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928813" y="5143500"/>
            <a:ext cx="125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charset="0"/>
                <a:cs typeface="Times New Roman" charset="0"/>
              </a:rPr>
              <a:t>основание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4371220">
            <a:off x="223044" y="4347369"/>
            <a:ext cx="189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charset="0"/>
                <a:cs typeface="Times New Roman" charset="0"/>
              </a:rPr>
              <a:t>боковая сторона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 rot="4146889">
            <a:off x="3133725" y="4338638"/>
            <a:ext cx="189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charset="0"/>
                <a:cs typeface="Times New Roman" charset="0"/>
              </a:rPr>
              <a:t>боковая сторона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00125" y="5143500"/>
            <a:ext cx="32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57313" y="37861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3786188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57625" y="5214938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D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43125" y="235743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charset="0"/>
                <a:cs typeface="Times New Roman" charset="0"/>
              </a:rPr>
              <a:t>А</a:t>
            </a:r>
            <a:r>
              <a:rPr lang="en-US" sz="2400">
                <a:latin typeface="Times New Roman" charset="0"/>
                <a:cs typeface="Times New Roman" charset="0"/>
              </a:rPr>
              <a:t>D II BC, AB II CD</a:t>
            </a:r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929188" y="2571750"/>
            <a:ext cx="357187" cy="714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57813" y="2357438"/>
            <a:ext cx="247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  <a:cs typeface="Times New Roman" charset="0"/>
              </a:rPr>
              <a:t>ABCD - </a:t>
            </a:r>
            <a:r>
              <a:rPr lang="ru-RU" sz="2400">
                <a:latin typeface="Times New Roman" charset="0"/>
                <a:cs typeface="Times New Roman" charset="0"/>
              </a:rPr>
              <a:t>трапеция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500688" y="3786188"/>
            <a:ext cx="289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charset="0"/>
                <a:cs typeface="Times New Roman" charset="0"/>
              </a:rPr>
              <a:t>А</a:t>
            </a:r>
            <a:r>
              <a:rPr lang="en-US" sz="2400">
                <a:latin typeface="Times New Roman" charset="0"/>
                <a:cs typeface="Times New Roman" charset="0"/>
              </a:rPr>
              <a:t>D</a:t>
            </a:r>
            <a:r>
              <a:rPr lang="ru-RU" sz="2400">
                <a:latin typeface="Times New Roman" charset="0"/>
                <a:cs typeface="Times New Roman" charset="0"/>
              </a:rPr>
              <a:t>,</a:t>
            </a:r>
            <a:r>
              <a:rPr lang="en-US" sz="2400">
                <a:latin typeface="Times New Roman" charset="0"/>
                <a:cs typeface="Times New Roman" charset="0"/>
              </a:rPr>
              <a:t> BC</a:t>
            </a:r>
            <a:r>
              <a:rPr lang="ru-RU" sz="2400">
                <a:latin typeface="Times New Roman" charset="0"/>
                <a:cs typeface="Times New Roman" charset="0"/>
              </a:rPr>
              <a:t> - основания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214938" y="5643563"/>
            <a:ext cx="3767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  <a:cs typeface="Times New Roman" charset="0"/>
              </a:rPr>
              <a:t>AB</a:t>
            </a:r>
            <a:r>
              <a:rPr lang="ru-RU" sz="2400">
                <a:latin typeface="Times New Roman" charset="0"/>
                <a:cs typeface="Times New Roman" charset="0"/>
              </a:rPr>
              <a:t>,</a:t>
            </a:r>
            <a:r>
              <a:rPr lang="en-US" sz="2400">
                <a:latin typeface="Times New Roman" charset="0"/>
                <a:cs typeface="Times New Roman" charset="0"/>
              </a:rPr>
              <a:t> CD</a:t>
            </a:r>
            <a:r>
              <a:rPr lang="ru-RU" sz="2400">
                <a:latin typeface="Times New Roman" charset="0"/>
                <a:cs typeface="Times New Roman" charset="0"/>
              </a:rPr>
              <a:t> – боковые стороны</a:t>
            </a:r>
            <a:endParaRPr lang="ru-RU" sz="2400">
              <a:latin typeface="Calibri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000500" y="2500313"/>
            <a:ext cx="285750" cy="14287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00"/>
                            </p:stCondLst>
                            <p:childTnLst>
                              <p:par>
                                <p:cTn id="63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800"/>
                            </p:stCondLst>
                            <p:childTnLst>
                              <p:par>
                                <p:cTn id="10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9575" y="3094038"/>
            <a:ext cx="4695825" cy="2514600"/>
            <a:chOff x="2658" y="1949"/>
            <a:chExt cx="2958" cy="1584"/>
          </a:xfrm>
        </p:grpSpPr>
        <p:sp>
          <p:nvSpPr>
            <p:cNvPr id="71683" name="Freeform 3"/>
            <p:cNvSpPr>
              <a:spLocks/>
            </p:cNvSpPr>
            <p:nvPr/>
          </p:nvSpPr>
          <p:spPr bwMode="auto">
            <a:xfrm>
              <a:off x="2842" y="2189"/>
              <a:ext cx="2567" cy="1104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728" y="0"/>
                </a:cxn>
                <a:cxn ang="0">
                  <a:pos x="2024" y="0"/>
                </a:cxn>
                <a:cxn ang="0">
                  <a:pos x="3272" y="1344"/>
                </a:cxn>
                <a:cxn ang="0">
                  <a:pos x="8" y="1344"/>
                </a:cxn>
              </a:cxnLst>
              <a:rect l="0" t="0" r="r" b="b"/>
              <a:pathLst>
                <a:path w="3272" h="1360">
                  <a:moveTo>
                    <a:pt x="0" y="1360"/>
                  </a:moveTo>
                  <a:lnTo>
                    <a:pt x="728" y="0"/>
                  </a:lnTo>
                  <a:lnTo>
                    <a:pt x="2024" y="0"/>
                  </a:lnTo>
                  <a:lnTo>
                    <a:pt x="3272" y="1344"/>
                  </a:lnTo>
                  <a:lnTo>
                    <a:pt x="8" y="13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2658" y="32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0"/>
                <a:t>A</a:t>
              </a:r>
              <a:endParaRPr lang="ru-RU" sz="2400" b="1" baseline="0"/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3249" y="19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/>
                <a:t>В</a:t>
              </a:r>
            </a:p>
          </p:txBody>
        </p:sp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4401" y="19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baseline="0"/>
                <a:t>С</a:t>
              </a: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5361" y="32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0"/>
                <a:t>D</a:t>
              </a:r>
              <a:endParaRPr lang="ru-RU" sz="2400" b="1" baseline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800" y="38100"/>
            <a:ext cx="8991600" cy="6769100"/>
            <a:chOff x="168" y="176"/>
            <a:chExt cx="5408" cy="3928"/>
          </a:xfrm>
        </p:grpSpPr>
        <p:sp>
          <p:nvSpPr>
            <p:cNvPr id="71689" name="Freeform 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5" name="Freeform 1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6" name="Freeform 1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25475" y="32146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В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68275" y="53482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А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4206875" y="32146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>
                <a:solidFill>
                  <a:srgbClr val="000099"/>
                </a:solidFill>
              </a:rPr>
              <a:t>С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460750" y="5195888"/>
            <a:ext cx="441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000099"/>
                </a:solidFill>
              </a:rPr>
              <a:t>D</a:t>
            </a:r>
            <a:endParaRPr lang="ru-RU" sz="2800" b="1" baseline="0">
              <a:solidFill>
                <a:srgbClr val="000099"/>
              </a:solidFill>
            </a:endParaRP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320675" y="3519488"/>
            <a:ext cx="38100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920" y="1152"/>
              </a:cxn>
              <a:cxn ang="0">
                <a:pos x="2400" y="0"/>
              </a:cxn>
              <a:cxn ang="0">
                <a:pos x="528" y="0"/>
              </a:cxn>
              <a:cxn ang="0">
                <a:pos x="0" y="1152"/>
              </a:cxn>
            </a:cxnLst>
            <a:rect l="0" t="0" r="r" b="b"/>
            <a:pathLst>
              <a:path w="2400" h="1152">
                <a:moveTo>
                  <a:pt x="0" y="1152"/>
                </a:moveTo>
                <a:lnTo>
                  <a:pt x="1920" y="1152"/>
                </a:lnTo>
                <a:lnTo>
                  <a:pt x="2400" y="0"/>
                </a:lnTo>
                <a:lnTo>
                  <a:pt x="528" y="0"/>
                </a:lnTo>
                <a:lnTo>
                  <a:pt x="0" y="115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1158875" y="3506788"/>
            <a:ext cx="29464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856" y="0"/>
              </a:cxn>
            </a:cxnLst>
            <a:rect l="0" t="0" r="r" b="b"/>
            <a:pathLst>
              <a:path w="1856" h="8">
                <a:moveTo>
                  <a:pt x="0" y="8"/>
                </a:moveTo>
                <a:lnTo>
                  <a:pt x="1856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3368675" y="3519488"/>
            <a:ext cx="736600" cy="1803400"/>
          </a:xfrm>
          <a:custGeom>
            <a:avLst/>
            <a:gdLst/>
            <a:ahLst/>
            <a:cxnLst>
              <a:cxn ang="0">
                <a:pos x="464" y="0"/>
              </a:cxn>
              <a:cxn ang="0">
                <a:pos x="0" y="1136"/>
              </a:cxn>
            </a:cxnLst>
            <a:rect l="0" t="0" r="r" b="b"/>
            <a:pathLst>
              <a:path w="464" h="1136">
                <a:moveTo>
                  <a:pt x="464" y="0"/>
                </a:moveTo>
                <a:lnTo>
                  <a:pt x="0" y="1136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20675" y="3519488"/>
            <a:ext cx="838200" cy="18161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1144"/>
              </a:cxn>
            </a:cxnLst>
            <a:rect l="0" t="0" r="r" b="b"/>
            <a:pathLst>
              <a:path w="528" h="1144">
                <a:moveTo>
                  <a:pt x="528" y="0"/>
                </a:moveTo>
                <a:lnTo>
                  <a:pt x="0" y="114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5" name="Freeform 25"/>
          <p:cNvSpPr>
            <a:spLocks/>
          </p:cNvSpPr>
          <p:nvPr/>
        </p:nvSpPr>
        <p:spPr bwMode="auto">
          <a:xfrm>
            <a:off x="320675" y="5348288"/>
            <a:ext cx="30480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0" y="8"/>
              </a:cxn>
            </a:cxnLst>
            <a:rect l="0" t="0" r="r" b="b"/>
            <a:pathLst>
              <a:path w="1920" h="8">
                <a:moveTo>
                  <a:pt x="0" y="0"/>
                </a:moveTo>
                <a:lnTo>
                  <a:pt x="1920" y="8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1082675" y="34432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4054475" y="34432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3292475" y="52720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244475" y="5272088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4648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457200" y="5791200"/>
            <a:ext cx="312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/>
              <a:t>АВ</a:t>
            </a:r>
            <a:r>
              <a:rPr lang="en-US" sz="2800" b="1" baseline="0"/>
              <a:t>IID</a:t>
            </a:r>
            <a:r>
              <a:rPr lang="ru-RU" sz="2800" b="1" baseline="0"/>
              <a:t>С, </a:t>
            </a:r>
            <a:r>
              <a:rPr lang="en-US" sz="2800" b="1" baseline="0"/>
              <a:t> ADIIBC</a:t>
            </a:r>
            <a:r>
              <a:rPr lang="ru-RU" sz="2800" b="1" baseline="0"/>
              <a:t>  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5638800" y="579120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baseline="0"/>
              <a:t>ВС</a:t>
            </a:r>
            <a:r>
              <a:rPr lang="en-US" sz="2800" b="1" baseline="0"/>
              <a:t>II</a:t>
            </a:r>
            <a:r>
              <a:rPr lang="ru-RU" sz="2800" b="1" baseline="0"/>
              <a:t>А</a:t>
            </a:r>
            <a:r>
              <a:rPr lang="en-US" sz="2800" b="1" baseline="0"/>
              <a:t>D</a:t>
            </a:r>
            <a:r>
              <a:rPr lang="ru-RU" sz="2800" b="1" baseline="0"/>
              <a:t>  </a:t>
            </a:r>
          </a:p>
        </p:txBody>
      </p:sp>
      <p:graphicFrame>
        <p:nvGraphicFramePr>
          <p:cNvPr id="71713" name="Object 33"/>
          <p:cNvGraphicFramePr>
            <a:graphicFrameLocks noChangeAspect="1"/>
          </p:cNvGraphicFramePr>
          <p:nvPr/>
        </p:nvGraphicFramePr>
        <p:xfrm>
          <a:off x="609600" y="152400"/>
          <a:ext cx="3856038" cy="561975"/>
        </p:xfrm>
        <a:graphic>
          <a:graphicData uri="http://schemas.openxmlformats.org/presentationml/2006/ole">
            <p:oleObj spid="_x0000_s31746" name="Формула" r:id="rId3" imgW="1396800" imgH="203040" progId="Equation.3">
              <p:embed/>
            </p:oleObj>
          </a:graphicData>
        </a:graphic>
      </p:graphicFrame>
      <p:graphicFrame>
        <p:nvGraphicFramePr>
          <p:cNvPr id="71714" name="Object 34"/>
          <p:cNvGraphicFramePr>
            <a:graphicFrameLocks noChangeAspect="1"/>
          </p:cNvGraphicFramePr>
          <p:nvPr/>
        </p:nvGraphicFramePr>
        <p:xfrm>
          <a:off x="484188" y="681038"/>
          <a:ext cx="2944812" cy="2595562"/>
        </p:xfrm>
        <a:graphic>
          <a:graphicData uri="http://schemas.openxmlformats.org/presentationml/2006/ole">
            <p:oleObj spid="_x0000_s31747" name="Формула" r:id="rId4" imgW="1066680" imgH="939600" progId="Equation.3">
              <p:embed/>
            </p:oleObj>
          </a:graphicData>
        </a:graphic>
      </p:graphicFrame>
      <p:graphicFrame>
        <p:nvGraphicFramePr>
          <p:cNvPr id="71715" name="Object 35"/>
          <p:cNvGraphicFramePr>
            <a:graphicFrameLocks noChangeAspect="1"/>
          </p:cNvGraphicFramePr>
          <p:nvPr/>
        </p:nvGraphicFramePr>
        <p:xfrm>
          <a:off x="5562600" y="1447800"/>
          <a:ext cx="2909888" cy="1262063"/>
        </p:xfrm>
        <a:graphic>
          <a:graphicData uri="http://schemas.openxmlformats.org/presentationml/2006/ole">
            <p:oleObj spid="_x0000_s31748" name="Формула" r:id="rId5" imgW="10540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4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8" descr="1 рисун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214438"/>
            <a:ext cx="6173788" cy="5180012"/>
          </a:xfrm>
          <a:prstGeom prst="rect">
            <a:avLst/>
          </a:prstGeom>
          <a:noFill/>
          <a:ln w="38100">
            <a:solidFill>
              <a:srgbClr val="B9CDE5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42976" y="500042"/>
            <a:ext cx="6929486" cy="772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Содержимое 2"/>
          <p:cNvSpPr>
            <a:spLocks noGrp="1"/>
          </p:cNvSpPr>
          <p:nvPr>
            <p:ph idx="1"/>
          </p:nvPr>
        </p:nvSpPr>
        <p:spPr>
          <a:xfrm>
            <a:off x="1643063" y="628650"/>
            <a:ext cx="5929312" cy="630238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Прямоугольник 13"/>
          <p:cNvSpPr>
            <a:spLocks noChangeArrowheads="1"/>
          </p:cNvSpPr>
          <p:nvPr/>
        </p:nvSpPr>
        <p:spPr bwMode="auto">
          <a:xfrm>
            <a:off x="4371975" y="62150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Прямоугольник 14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4875" y="2428875"/>
            <a:ext cx="207963" cy="220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25988" y="4371975"/>
            <a:ext cx="207962" cy="219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594225" y="2300288"/>
            <a:ext cx="4857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606925" y="4241800"/>
            <a:ext cx="4873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4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9" descr="1 рисун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071563"/>
            <a:ext cx="6143625" cy="5154612"/>
          </a:xfrm>
          <a:prstGeom prst="rect">
            <a:avLst/>
          </a:prstGeom>
          <a:noFill/>
          <a:ln w="38100">
            <a:solidFill>
              <a:srgbClr val="B9CDE5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42976" y="500042"/>
            <a:ext cx="6929486" cy="772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6" name="Содержимое 2"/>
          <p:cNvSpPr>
            <a:spLocks noGrp="1"/>
          </p:cNvSpPr>
          <p:nvPr>
            <p:ph idx="1"/>
          </p:nvPr>
        </p:nvSpPr>
        <p:spPr>
          <a:xfrm>
            <a:off x="1643063" y="628650"/>
            <a:ext cx="5929312" cy="630238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smtClean="0"/>
              <a:t>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4759325" y="2259013"/>
            <a:ext cx="214313" cy="21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68850" y="4200525"/>
            <a:ext cx="214313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29150" y="21288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643438" y="4071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3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201738"/>
            <a:ext cx="5751513" cy="5299075"/>
          </a:xfrm>
          <a:prstGeom prst="rect">
            <a:avLst/>
          </a:prstGeom>
          <a:noFill/>
          <a:ln w="28575">
            <a:solidFill>
              <a:srgbClr val="95B3D7"/>
            </a:solidFill>
            <a:miter lim="800000"/>
            <a:headEnd/>
            <a:tailEnd/>
          </a:ln>
        </p:spPr>
      </p:pic>
      <p:grpSp>
        <p:nvGrpSpPr>
          <p:cNvPr id="2" name="Скругленный прямоугольник 8"/>
          <p:cNvGrpSpPr>
            <a:grpSpLocks/>
          </p:cNvGrpSpPr>
          <p:nvPr/>
        </p:nvGrpSpPr>
        <p:grpSpPr bwMode="auto">
          <a:xfrm>
            <a:off x="1163638" y="360363"/>
            <a:ext cx="6688137" cy="901700"/>
            <a:chOff x="733" y="227"/>
            <a:chExt cx="4213" cy="568"/>
          </a:xfrm>
        </p:grpSpPr>
        <p:pic>
          <p:nvPicPr>
            <p:cNvPr id="9220" name="Скругленный прямоугольник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3" y="227"/>
              <a:ext cx="4213" cy="568"/>
            </a:xfrm>
            <a:prstGeom prst="rect">
              <a:avLst/>
            </a:prstGeom>
            <a:noFill/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832" y="292"/>
              <a:ext cx="405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7786688" cy="642937"/>
          </a:xfrm>
        </p:spPr>
        <p:txBody>
          <a:bodyPr rtlCol="0">
            <a:norm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ТРАПЕЦИЙ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38"/>
            <a:ext cx="9144000" cy="285750"/>
          </a:xfrm>
          <a:prstGeom prst="rect">
            <a:avLst/>
          </a:prstGeom>
          <a:solidFill>
            <a:srgbClr val="77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gradFill flip="none" rotWithShape="1">
            <a:gsLst>
              <a:gs pos="0">
                <a:srgbClr val="5376BD">
                  <a:shade val="30000"/>
                  <a:satMod val="115000"/>
                </a:srgbClr>
              </a:gs>
              <a:gs pos="50000">
                <a:srgbClr val="5376BD">
                  <a:shade val="67500"/>
                  <a:satMod val="115000"/>
                </a:srgbClr>
              </a:gs>
              <a:gs pos="100000">
                <a:srgbClr val="5376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6138863"/>
            <a:ext cx="642937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4371975" y="62150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63" y="1643063"/>
            <a:ext cx="350043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23900" y="1357313"/>
            <a:ext cx="7634288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трапеций с треугольниками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Прямоугольник 12"/>
          <p:cNvSpPr>
            <a:spLocks noChangeArrowheads="1"/>
          </p:cNvSpPr>
          <p:nvPr/>
        </p:nvSpPr>
        <p:spPr bwMode="auto">
          <a:xfrm>
            <a:off x="7037388" y="6369050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47813" y="6921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Равнобедренная  трапеция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11188" y="45085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/>
              <a:t>Определение: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5157788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Трапеция, у которой боковые стороны равны, называется</a:t>
            </a:r>
            <a:r>
              <a:rPr lang="ru-RU" sz="2800">
                <a:solidFill>
                  <a:srgbClr val="F02F08"/>
                </a:solidFill>
              </a:rPr>
              <a:t>  </a:t>
            </a:r>
            <a:r>
              <a:rPr lang="ru-RU" sz="3200" b="1">
                <a:solidFill>
                  <a:srgbClr val="F02F08"/>
                </a:solidFill>
              </a:rPr>
              <a:t>равнобедренной.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3850" y="1557338"/>
            <a:ext cx="5194300" cy="2895600"/>
            <a:chOff x="249" y="2069"/>
            <a:chExt cx="3272" cy="1824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40" y="2296"/>
              <a:ext cx="2990" cy="1196"/>
              <a:chOff x="480" y="2688"/>
              <a:chExt cx="1872" cy="672"/>
            </a:xfrm>
          </p:grpSpPr>
          <p:sp>
            <p:nvSpPr>
              <p:cNvPr id="6158" name="Line 6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12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6159" name="Line 7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18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6160" name="Line 8"/>
              <p:cNvSpPr>
                <a:spLocks noChangeShapeType="1"/>
              </p:cNvSpPr>
              <p:nvPr/>
            </p:nvSpPr>
            <p:spPr bwMode="auto">
              <a:xfrm flipH="1">
                <a:off x="480" y="2688"/>
                <a:ext cx="288" cy="672"/>
              </a:xfrm>
              <a:prstGeom prst="line">
                <a:avLst/>
              </a:prstGeom>
              <a:noFill/>
              <a:ln w="57150">
                <a:solidFill>
                  <a:srgbClr val="F02F08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6161" name="Line 9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288" cy="672"/>
              </a:xfrm>
              <a:prstGeom prst="line">
                <a:avLst/>
              </a:prstGeom>
              <a:noFill/>
              <a:ln w="57150">
                <a:solidFill>
                  <a:srgbClr val="F02F08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49" y="3521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A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431" y="2115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B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925" y="206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C</a:t>
              </a:r>
              <a:endParaRPr lang="ru-RU" sz="2800">
                <a:solidFill>
                  <a:srgbClr val="0000FF"/>
                </a:solidFill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243" y="356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D</a:t>
              </a:r>
              <a:endParaRPr lang="ru-RU" sz="2800">
                <a:solidFill>
                  <a:srgbClr val="0000FF"/>
                </a:solidFill>
              </a:endParaRPr>
            </a:p>
          </p:txBody>
        </p:sp>
      </p:grp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300788" y="17732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AB=CD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397500" y="2708275"/>
            <a:ext cx="3746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ABCD</a:t>
            </a:r>
            <a:r>
              <a:rPr lang="ru-RU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-</a:t>
            </a:r>
            <a:r>
              <a:rPr lang="ru-RU" sz="2800" b="1">
                <a:solidFill>
                  <a:srgbClr val="0000FF"/>
                </a:solidFill>
              </a:rPr>
              <a:t> равнобедренная  трапеция</a:t>
            </a:r>
          </a:p>
        </p:txBody>
      </p:sp>
      <p:sp>
        <p:nvSpPr>
          <p:cNvPr id="6152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build="p" autoUpdateAnimBg="0"/>
      <p:bldP spid="5136" grpId="0" autoUpdateAnimBg="0"/>
      <p:bldP spid="5137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1005</Words>
  <Application>Microsoft Office PowerPoint</Application>
  <PresentationFormat>Экран (4:3)</PresentationFormat>
  <Paragraphs>283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Поток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Трапеция</dc:title>
  <dc:creator>Admin</dc:creator>
  <cp:lastModifiedBy>Admin</cp:lastModifiedBy>
  <cp:revision>8</cp:revision>
  <dcterms:created xsi:type="dcterms:W3CDTF">2013-11-10T05:23:37Z</dcterms:created>
  <dcterms:modified xsi:type="dcterms:W3CDTF">2013-11-10T11:30:15Z</dcterms:modified>
</cp:coreProperties>
</file>