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0" r:id="rId2"/>
    <p:sldId id="321" r:id="rId3"/>
    <p:sldId id="322" r:id="rId4"/>
    <p:sldId id="323" r:id="rId5"/>
    <p:sldId id="324" r:id="rId6"/>
    <p:sldId id="328" r:id="rId7"/>
    <p:sldId id="329" r:id="rId8"/>
    <p:sldId id="330" r:id="rId9"/>
    <p:sldId id="326" r:id="rId10"/>
    <p:sldId id="259" r:id="rId11"/>
    <p:sldId id="261" r:id="rId12"/>
    <p:sldId id="333" r:id="rId13"/>
    <p:sldId id="269" r:id="rId14"/>
    <p:sldId id="335" r:id="rId15"/>
    <p:sldId id="271" r:id="rId16"/>
    <p:sldId id="273" r:id="rId17"/>
    <p:sldId id="275" r:id="rId18"/>
    <p:sldId id="277" r:id="rId19"/>
    <p:sldId id="279" r:id="rId20"/>
    <p:sldId id="281" r:id="rId21"/>
    <p:sldId id="325" r:id="rId22"/>
    <p:sldId id="289" r:id="rId23"/>
    <p:sldId id="301" r:id="rId24"/>
    <p:sldId id="327" r:id="rId25"/>
    <p:sldId id="319" r:id="rId26"/>
    <p:sldId id="33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CC66"/>
    <a:srgbClr val="EAE6B4"/>
    <a:srgbClr val="FFFF00"/>
    <a:srgbClr val="0099FF"/>
    <a:srgbClr val="FF9933"/>
    <a:srgbClr val="996633"/>
    <a:srgbClr val="00FF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05" autoAdjust="0"/>
    <p:restoredTop sz="93434" autoAdjust="0"/>
  </p:normalViewPr>
  <p:slideViewPr>
    <p:cSldViewPr>
      <p:cViewPr varScale="1">
        <p:scale>
          <a:sx n="77" d="100"/>
          <a:sy n="77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A311B7-EFC7-4B08-B2A1-71342AD0DA11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4913B5-08E3-4E2A-B434-32EA69E42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3EF5-791B-4DB1-A49F-198B2AD13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B231-304B-4D10-8814-1A7C19682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1F46-6642-41EC-84E4-96459B2A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7393-EE19-4BC2-B931-7AC738B6D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5223-BF4D-4781-9254-83FD6747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F2CF-32A7-4337-A6FB-F6058342B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520A-F8EA-4FDC-997C-C9CE5DC19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C8D8-120C-408F-96C1-7CA76065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D59A-20AD-4420-9496-BED78C39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AFE5-A8E5-4B54-B24A-87A374207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9EC9-076E-4EEE-97F0-11396EC7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F72579-05B7-4B5B-923F-512262A47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http://im8-tub.yandex.net/i?id=4280008&amp;tov=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http://tbn0.google.com/images?q=tbn:GSvj74bnmdrk-M:http://meteoweb.ru/astro/img/clnd/aclnd002-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2-tub.yandex.net/i?id=39718356&amp;tov=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http://im6-tub.yandex.net/i?id=31463751&amp;tov=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http://tbn0.google.com/images?q=tbn:N0v6U-23gZ2gMM:http://www.admhmao.ru/obsved/Gordeev/Foto/baboch/1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http://im8-tub.yandex.net/i?id=33391476&amp;tov=8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69325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150" y="5805488"/>
            <a:ext cx="7308850" cy="576262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>   </a:t>
            </a:r>
            <a:r>
              <a:rPr lang="ru-RU" sz="4000" smtClean="0"/>
              <a:t>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00113" y="4238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95288" y="692150"/>
            <a:ext cx="78581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Урок литературы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в 6 классе</a:t>
            </a:r>
          </a:p>
          <a:p>
            <a:pPr algn="ctr"/>
            <a:r>
              <a:rPr lang="ru-RU" sz="4800">
                <a:latin typeface="Times New Roman" pitchFamily="18" charset="0"/>
              </a:rPr>
              <a:t>Тема: </a:t>
            </a:r>
            <a:r>
              <a:rPr lang="ru-RU" sz="4400" b="1"/>
              <a:t>Роль картин природы</a:t>
            </a:r>
          </a:p>
          <a:p>
            <a:pPr algn="ctr"/>
            <a:r>
              <a:rPr lang="ru-RU" sz="4400" b="1"/>
              <a:t> в рассказе И.С.Тургенева </a:t>
            </a:r>
            <a:br>
              <a:rPr lang="ru-RU" sz="4400" b="1"/>
            </a:br>
            <a:r>
              <a:rPr lang="ru-RU" sz="4400" b="1"/>
              <a:t>    «Бежин луг»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7853363" y="5135563"/>
            <a:ext cx="236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129462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latin typeface="Times New Roman" pitchFamily="18" charset="0"/>
              </a:rPr>
              <a:t>Цели </a:t>
            </a:r>
          </a:p>
          <a:p>
            <a:pPr algn="just"/>
            <a:r>
              <a:rPr lang="ru-RU" b="1" i="1"/>
              <a:t>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-содержательные: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выявить своеобразие  и  роль картин природы в художественных произведениях И.С. Тургенева  на основе  анализа текста; определить роль изобразительно-выразительных средств в изображении пейзажа.</a:t>
            </a:r>
          </a:p>
          <a:p>
            <a:pPr algn="just"/>
            <a:r>
              <a:rPr lang="ru-RU" b="1" i="1">
                <a:latin typeface="Times New Roman" pitchFamily="18" charset="0"/>
                <a:cs typeface="Times New Roman" pitchFamily="18" charset="0"/>
              </a:rPr>
              <a:t>-деятельностные: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развивать коммуникативную компетентность обучающихся; формировать информационную культуру обучающихся через работу с текстом художественного стиля; воспитывать духовные ценности на основе личностного осмысления прочитанного, нравственного опыта других людей, формировать интерес к родному краю.</a:t>
            </a:r>
          </a:p>
          <a:p>
            <a:endParaRPr lang="ru-RU">
              <a:latin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lang="ru-RU" sz="28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58888" y="4889500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9"/>
          <p:cNvSpPr>
            <a:spLocks noChangeArrowheads="1"/>
          </p:cNvSpPr>
          <p:nvPr/>
        </p:nvSpPr>
        <p:spPr bwMode="auto">
          <a:xfrm>
            <a:off x="-180975" y="404813"/>
            <a:ext cx="9324975" cy="56165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AE6B4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468313" y="333375"/>
            <a:ext cx="842486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Проблемный вопрос:</a:t>
            </a:r>
          </a:p>
          <a:p>
            <a:pPr algn="ctr"/>
            <a:endParaRPr lang="ru-RU" sz="4800">
              <a:latin typeface="Times New Roman" pitchFamily="18" charset="0"/>
            </a:endParaRPr>
          </a:p>
          <a:p>
            <a:pPr algn="ctr"/>
            <a:r>
              <a:rPr lang="ru-RU" sz="4400">
                <a:latin typeface="Times New Roman" pitchFamily="18" charset="0"/>
              </a:rPr>
              <a:t>Как на протяжении рассказа </a:t>
            </a:r>
          </a:p>
          <a:p>
            <a:pPr algn="ctr"/>
            <a:r>
              <a:rPr lang="ru-RU" sz="4400">
                <a:latin typeface="Times New Roman" pitchFamily="18" charset="0"/>
              </a:rPr>
              <a:t>писатель показывает связь</a:t>
            </a:r>
          </a:p>
          <a:p>
            <a:pPr algn="ctr"/>
            <a:r>
              <a:rPr lang="ru-RU" sz="4400">
                <a:latin typeface="Times New Roman" pitchFamily="18" charset="0"/>
              </a:rPr>
              <a:t> между человеком</a:t>
            </a:r>
          </a:p>
          <a:p>
            <a:pPr algn="ctr"/>
            <a:r>
              <a:rPr lang="ru-RU" sz="4400">
                <a:latin typeface="Times New Roman" pitchFamily="18" charset="0"/>
              </a:rPr>
              <a:t> и окружающей его природой?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63713" y="2728913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48263" y="908050"/>
            <a:ext cx="383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1434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7200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0" y="260350"/>
            <a:ext cx="8893175" cy="138271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Был прекрасный июльский день, один из тех дней, </a:t>
            </a:r>
          </a:p>
          <a:p>
            <a:pPr algn="ctr"/>
            <a:r>
              <a:rPr lang="ru-RU" b="1"/>
              <a:t>которые случаются только тогда, </a:t>
            </a:r>
          </a:p>
          <a:p>
            <a:pPr algn="ctr"/>
            <a:r>
              <a:rPr lang="ru-RU" b="1"/>
              <a:t>когда погода установилась надолго.</a:t>
            </a:r>
            <a:r>
              <a:rPr lang="ru-RU">
                <a:latin typeface="Times New Roman" pitchFamily="18" charset="0"/>
              </a:rPr>
              <a:t>…»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 descr="Изображение 13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ene4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34253"/>
          <a:stretch>
            <a:fillRect/>
          </a:stretch>
        </p:blipFill>
        <p:spPr>
          <a:xfrm>
            <a:off x="900113" y="2000250"/>
            <a:ext cx="7416800" cy="4610100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66813" y="496888"/>
            <a:ext cx="650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0" y="0"/>
            <a:ext cx="9324975" cy="19446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«Ночь приближалась и росла,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как грозовая туча; казалось , вместе с вечерними парами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отовсюду поднималась и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даже с вершины лилась темнота.…»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42988" y="1643063"/>
            <a:ext cx="7345362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« Сладко стеснялась грудь , вдыхая тот особенный ,</a:t>
            </a:r>
          </a:p>
          <a:p>
            <a:pPr algn="ctr"/>
            <a:r>
              <a:rPr lang="ru-RU" b="1">
                <a:latin typeface="Times New Roman" pitchFamily="18" charset="0"/>
              </a:rPr>
              <a:t> томительный и свежий запах – запах русской летней ночи.»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bn0.google.com/images?q=tbn:GSvj74bnmdrk-M:http://meteoweb.ru/astro/img/clnd/aclnd002-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00113" y="2143125"/>
            <a:ext cx="73072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79388" y="0"/>
            <a:ext cx="8713787" cy="2286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sz="400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«Торжественно и царственно </a:t>
            </a:r>
          </a:p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стояла ночь; сырую свежесть позднего вечера сменила</a:t>
            </a:r>
          </a:p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полуночная сухая теплынь, и еще долго было ей лежать</a:t>
            </a:r>
          </a:p>
          <a:p>
            <a:pPr algn="ctr"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 мягким пологом на заснувших полях…»</a:t>
            </a:r>
          </a:p>
          <a:p>
            <a:pPr algn="ctr"/>
            <a:endParaRPr lang="ru-RU" sz="40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1550" y="1125538"/>
            <a:ext cx="7451725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24300" y="4437063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folHlink"/>
              </a:solidFill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827088" y="0"/>
            <a:ext cx="7775575" cy="14128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latin typeface="Times New Roman" pitchFamily="18" charset="0"/>
            </a:endParaRPr>
          </a:p>
          <a:p>
            <a:pPr algn="ctr"/>
            <a:r>
              <a:rPr lang="ru-RU" sz="4800">
                <a:latin typeface="Times New Roman" pitchFamily="18" charset="0"/>
              </a:rPr>
              <a:t>«Недолги летние ночи!..»</a:t>
            </a:r>
          </a:p>
          <a:p>
            <a:pPr algn="ctr"/>
            <a:endParaRPr lang="ru-RU" sz="4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088" y="1125538"/>
            <a:ext cx="73088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331913" y="188913"/>
            <a:ext cx="6337300" cy="9080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Times New Roman" pitchFamily="18" charset="0"/>
              </a:rPr>
              <a:t>«Утро зачиналось…»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0188"/>
            <a:ext cx="8569325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919027l"/>
          <p:cNvPicPr>
            <a:picLocks noChangeAspect="1" noChangeArrowheads="1"/>
          </p:cNvPicPr>
          <p:nvPr/>
        </p:nvPicPr>
        <p:blipFill>
          <a:blip r:embed="rId3" cstate="print"/>
          <a:srcRect t="34021"/>
          <a:stretch>
            <a:fillRect/>
          </a:stretch>
        </p:blipFill>
        <p:spPr bwMode="auto">
          <a:xfrm>
            <a:off x="1116013" y="1628775"/>
            <a:ext cx="6840537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 "/>
          <p:cNvPicPr>
            <a:picLocks noChangeAspect="1" noChangeArrowheads="1"/>
          </p:cNvPicPr>
          <p:nvPr/>
        </p:nvPicPr>
        <p:blipFill>
          <a:blip r:embed="rId4" r:link="rId5" cstate="print"/>
          <a:srcRect l="20383" t="20421" r="8109" b="-2101"/>
          <a:stretch>
            <a:fillRect/>
          </a:stretch>
        </p:blipFill>
        <p:spPr bwMode="auto">
          <a:xfrm>
            <a:off x="4859338" y="2349500"/>
            <a:ext cx="1008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http://tbn0.google.com/images?q=tbn:N0v6U-23gZ2gMM:http://www.admhmao.ru/obsved/Gordeev/Foto/baboch/13.jpg"/>
          <p:cNvPicPr>
            <a:picLocks noChangeAspect="1" noChangeArrowheads="1"/>
          </p:cNvPicPr>
          <p:nvPr/>
        </p:nvPicPr>
        <p:blipFill>
          <a:blip r:embed="rId6" r:link="rId7" cstate="print"/>
          <a:srcRect l="5640" t="8824" r="14662" b="-6665"/>
          <a:stretch>
            <a:fillRect/>
          </a:stretch>
        </p:blipFill>
        <p:spPr bwMode="auto">
          <a:xfrm>
            <a:off x="1258888" y="4005263"/>
            <a:ext cx="10096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11188" y="0"/>
            <a:ext cx="8281987" cy="19891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4">
              <a:spcBef>
                <a:spcPct val="20000"/>
              </a:spcBef>
            </a:pPr>
            <a:r>
              <a:rPr lang="ru-RU" sz="2400">
                <a:latin typeface="Times New Roman" pitchFamily="18" charset="0"/>
              </a:rPr>
              <a:t>«</a:t>
            </a:r>
            <a:r>
              <a:rPr lang="ru-RU" sz="2400" b="1">
                <a:latin typeface="Times New Roman" pitchFamily="18" charset="0"/>
              </a:rPr>
              <a:t>Все зашевелилось, проснулось, запело, </a:t>
            </a:r>
          </a:p>
          <a:p>
            <a:pPr lvl="4"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</a:rPr>
              <a:t>зашумело, заговорило. …»</a:t>
            </a:r>
          </a:p>
          <a:p>
            <a:endParaRPr lang="ru-RU" sz="36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Л.Н.Толстой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smtClean="0"/>
              <a:t>“Одно, в чём он мастер такой, что руки отнимаются после него касаться этого предмета, – это природа. Две-три черты, и пахнет”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9"/>
          <p:cNvSpPr>
            <a:spLocks noChangeArrowheads="1"/>
          </p:cNvSpPr>
          <p:nvPr/>
        </p:nvSpPr>
        <p:spPr bwMode="auto">
          <a:xfrm>
            <a:off x="-180975" y="404813"/>
            <a:ext cx="9324975" cy="56165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AE6B4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468313" y="333375"/>
            <a:ext cx="842486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Проблемный вопрос:</a:t>
            </a:r>
          </a:p>
          <a:p>
            <a:pPr algn="ctr"/>
            <a:endParaRPr lang="ru-RU" sz="4800">
              <a:latin typeface="Times New Roman" pitchFamily="18" charset="0"/>
            </a:endParaRPr>
          </a:p>
          <a:p>
            <a:pPr algn="ctr"/>
            <a:r>
              <a:rPr lang="ru-RU" sz="4400">
                <a:latin typeface="Times New Roman" pitchFamily="18" charset="0"/>
              </a:rPr>
              <a:t>Как на протяжении рассказа </a:t>
            </a:r>
          </a:p>
          <a:p>
            <a:pPr algn="ctr"/>
            <a:r>
              <a:rPr lang="ru-RU" sz="4400">
                <a:latin typeface="Times New Roman" pitchFamily="18" charset="0"/>
              </a:rPr>
              <a:t>писатель показывает связь</a:t>
            </a:r>
          </a:p>
          <a:p>
            <a:pPr algn="ctr"/>
            <a:r>
              <a:rPr lang="ru-RU" sz="4400">
                <a:latin typeface="Times New Roman" pitchFamily="18" charset="0"/>
              </a:rPr>
              <a:t> между человеком</a:t>
            </a:r>
          </a:p>
          <a:p>
            <a:pPr algn="ctr"/>
            <a:r>
              <a:rPr lang="ru-RU" sz="4400">
                <a:latin typeface="Times New Roman" pitchFamily="18" charset="0"/>
              </a:rPr>
              <a:t> и окружающей его природой?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00113" y="3213100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Автор использует поэтический, сказочный прием: охотник заблудился. Заблудился… и неожиданно для себя открыл особый мир природы, детский мир, мир полный фантастических тайн, поверий, сказок, мир искренний и добрый.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331913" y="188913"/>
            <a:ext cx="64087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0000"/>
                </a:solidFill>
                <a:latin typeface="Times New Roman" pitchFamily="18" charset="0"/>
              </a:rPr>
              <a:t>Выводы урока:</a:t>
            </a:r>
          </a:p>
          <a:p>
            <a:pPr>
              <a:spcBef>
                <a:spcPct val="50000"/>
              </a:spcBef>
            </a:pPr>
            <a:endParaRPr lang="ru-RU" sz="4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71550" y="1268413"/>
            <a:ext cx="6838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Тургенев  в описании природы создает атмосферу таинственности, показывает, что такой фантастической ночью неизбежно должно произойти нечто таинственное.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900113" y="2420938"/>
            <a:ext cx="66976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Он всматривается, наблюдает,  не только  замечает, но и открывает тайны привычно знакомого мира. 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900113" y="48895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00113" y="4581525"/>
            <a:ext cx="7561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Картины природы в рассказе отражают настроения человека,               человек – часть природы.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Пейзаж у Тургенева живет одной жизнью с героями,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словно природа понимает людей.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Можно смело утверждать, что Тургенев – мастер пейзажа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/>
      <p:bldP spid="481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0000"/>
                </a:solidFill>
              </a:rPr>
              <a:t>синквейн</a:t>
            </a:r>
            <a:br>
              <a:rPr lang="ru-RU" sz="4800" smtClean="0">
                <a:solidFill>
                  <a:srgbClr val="000000"/>
                </a:solidFill>
              </a:rPr>
            </a:br>
            <a:endParaRPr lang="ru-RU" sz="4800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1. Природа</a:t>
            </a:r>
            <a:r>
              <a:rPr lang="ru-RU" b="1" dirty="0" smtClean="0"/>
              <a:t>… Пейзаж…</a:t>
            </a:r>
            <a:endParaRPr lang="ru-RU" b="1" dirty="0" smtClean="0"/>
          </a:p>
          <a:p>
            <a:r>
              <a:rPr lang="ru-RU" b="1" dirty="0" smtClean="0"/>
              <a:t>2. Два прилагательных или причастия</a:t>
            </a:r>
          </a:p>
          <a:p>
            <a:r>
              <a:rPr lang="ru-RU" b="1" dirty="0" smtClean="0"/>
              <a:t>3. Три глагола</a:t>
            </a:r>
          </a:p>
          <a:p>
            <a:r>
              <a:rPr lang="ru-RU" b="1" dirty="0" smtClean="0"/>
              <a:t>4. Фраза из 4-х слов</a:t>
            </a:r>
          </a:p>
          <a:p>
            <a:r>
              <a:rPr lang="ru-RU" b="1" dirty="0" smtClean="0"/>
              <a:t>5. 1 слово или словосочетание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</a:t>
            </a:r>
            <a:endParaRPr lang="ru-RU" sz="4800" smtClean="0"/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0" y="404813"/>
            <a:ext cx="8893175" cy="619283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EAE6B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4400">
                <a:latin typeface="Times New Roman" pitchFamily="18" charset="0"/>
              </a:rPr>
              <a:t>Домашнее задание:</a:t>
            </a:r>
          </a:p>
          <a:p>
            <a:pPr algn="ctr">
              <a:spcBef>
                <a:spcPct val="20000"/>
              </a:spcBef>
            </a:pPr>
            <a:r>
              <a:rPr lang="ru-RU"/>
              <a:t>Написать сочинение «Признание в любви малой родине» или </a:t>
            </a:r>
          </a:p>
          <a:p>
            <a:pPr algn="ctr"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выучить наизусть </a:t>
            </a:r>
          </a:p>
          <a:p>
            <a:pPr algn="ctr"/>
            <a:r>
              <a:rPr lang="ru-RU">
                <a:latin typeface="Times New Roman" pitchFamily="18" charset="0"/>
              </a:rPr>
              <a:t>отрывок - описание </a:t>
            </a:r>
          </a:p>
          <a:p>
            <a:pPr algn="ctr"/>
            <a:r>
              <a:rPr lang="ru-RU">
                <a:latin typeface="Times New Roman" pitchFamily="18" charset="0"/>
              </a:rPr>
              <a:t>природы (по выбору) </a:t>
            </a:r>
          </a:p>
          <a:p>
            <a:pPr algn="ctr"/>
            <a:endParaRPr lang="ru-RU" sz="3200" b="1">
              <a:latin typeface="Times New Roman" pitchFamily="18" charset="0"/>
            </a:endParaRPr>
          </a:p>
          <a:p>
            <a:pPr algn="ctr"/>
            <a:endParaRPr lang="ru-RU" sz="32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222268"/>
                </a:solidFill>
              </a:rPr>
              <a:t>МОЛОДЦЫ!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 b="1" i="1" smtClean="0">
                <a:solidFill>
                  <a:srgbClr val="222268"/>
                </a:solidFill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7200" b="1" i="1" smtClean="0">
                <a:solidFill>
                  <a:srgbClr val="222268"/>
                </a:solidFill>
              </a:rPr>
              <a:t>за урок!</a:t>
            </a:r>
          </a:p>
          <a:p>
            <a:endParaRPr lang="ru-RU" sz="7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8450"/>
            <a:ext cx="82804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7325"/>
            <a:ext cx="8424863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64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Мокрушникова Анастасия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Нет лучше Затечи,</a:t>
            </a:r>
          </a:p>
          <a:p>
            <a:pPr>
              <a:buFontTx/>
              <a:buNone/>
            </a:pPr>
            <a:r>
              <a:rPr lang="ru-RU" smtClean="0"/>
              <a:t> И я это знаю!</a:t>
            </a:r>
          </a:p>
          <a:p>
            <a:pPr>
              <a:buFontTx/>
              <a:buNone/>
            </a:pPr>
            <a:r>
              <a:rPr lang="ru-RU" smtClean="0"/>
              <a:t>Нет лучше села, чем мое!</a:t>
            </a:r>
          </a:p>
          <a:p>
            <a:pPr>
              <a:buFontTx/>
              <a:buNone/>
            </a:pPr>
            <a:r>
              <a:rPr lang="ru-RU" smtClean="0"/>
              <a:t>То в ярких цветах утопаешь,</a:t>
            </a:r>
          </a:p>
          <a:p>
            <a:pPr>
              <a:buFontTx/>
              <a:buNone/>
            </a:pPr>
            <a:r>
              <a:rPr lang="ru-RU" smtClean="0"/>
              <a:t>То укрыто снегами стоишь.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Черемных Павел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Люблю село своё родное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Родился здесь, расту.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Пестрит оно цветами,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Речушкой - Течей под горой.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Здесь солнышко лучами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Играет надо мной.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Приносит легкий ветер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То дождик, то снежок,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Чтоб освежить, украсить,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Принарядить его.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Фёдорова Ригина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Мое село – Затеча:</a:t>
            </a:r>
          </a:p>
          <a:p>
            <a:pPr>
              <a:buFontTx/>
              <a:buNone/>
            </a:pPr>
            <a:r>
              <a:rPr lang="ru-RU" smtClean="0"/>
              <a:t>Подружка-речка Теча есть,</a:t>
            </a:r>
          </a:p>
          <a:p>
            <a:pPr>
              <a:buFontTx/>
              <a:buNone/>
            </a:pPr>
            <a:r>
              <a:rPr lang="ru-RU" smtClean="0"/>
              <a:t>Поля, угор и дом родной.</a:t>
            </a:r>
          </a:p>
          <a:p>
            <a:pPr>
              <a:buFontTx/>
              <a:buNone/>
            </a:pPr>
            <a:r>
              <a:rPr lang="ru-RU" smtClean="0"/>
              <a:t>Ты волшебство природы,</a:t>
            </a:r>
          </a:p>
          <a:p>
            <a:pPr>
              <a:buFontTx/>
              <a:buNone/>
            </a:pPr>
            <a:r>
              <a:rPr lang="ru-RU" smtClean="0"/>
              <a:t>Частичка счастья моего.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280400" cy="6048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|1.3"/>
</p:tagLst>
</file>

<file path=ppt/theme/theme1.xml><?xml version="1.0" encoding="utf-8"?>
<a:theme xmlns:a="http://schemas.openxmlformats.org/drawingml/2006/main" name="Оформление по умолчанию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547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Мокрушникова Анастасия</vt:lpstr>
      <vt:lpstr>Черемных Павел</vt:lpstr>
      <vt:lpstr>Фёдорова Ригина</vt:lpstr>
      <vt:lpstr>Слайд 9</vt:lpstr>
      <vt:lpstr>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Л.Н.Толстой</vt:lpstr>
      <vt:lpstr>Слайд 22</vt:lpstr>
      <vt:lpstr>Слайд 23</vt:lpstr>
      <vt:lpstr>синквейн </vt:lpstr>
      <vt:lpstr>Слайд 25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36</cp:revision>
  <dcterms:created xsi:type="dcterms:W3CDTF">2010-10-29T14:35:02Z</dcterms:created>
  <dcterms:modified xsi:type="dcterms:W3CDTF">2017-10-19T16:19:50Z</dcterms:modified>
</cp:coreProperties>
</file>