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7" r:id="rId2"/>
    <p:sldId id="299" r:id="rId3"/>
    <p:sldId id="263" r:id="rId4"/>
    <p:sldId id="294" r:id="rId5"/>
    <p:sldId id="264" r:id="rId6"/>
    <p:sldId id="295" r:id="rId7"/>
    <p:sldId id="265" r:id="rId8"/>
    <p:sldId id="266" r:id="rId9"/>
    <p:sldId id="303" r:id="rId10"/>
    <p:sldId id="267" r:id="rId11"/>
    <p:sldId id="298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CCFF"/>
    <a:srgbClr val="6699FF"/>
    <a:srgbClr val="3333CC"/>
    <a:srgbClr val="0033CC"/>
    <a:srgbClr val="EA8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80" d="100"/>
          <a:sy n="80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2D19-B02F-4374-A390-7BAF70BA593B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2F36-A623-4A3D-972A-837F2C84B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578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оставлена динамическая карта киберугроз - Информационная безопасность, HostExploit, исследования, вредоносное ПО, новый сервис,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60196" y="785794"/>
            <a:ext cx="8640960" cy="9414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Безопасный интернет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4581128"/>
            <a:ext cx="3672408" cy="40011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-2738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1272261657_26017_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772816"/>
            <a:ext cx="3312368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23928" y="1772816"/>
            <a:ext cx="47525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К  материалам нежелательного содержания относятся: материалы порнографического, ненавистнического содержания, материалы суицидальной направленности, сектантскими материалы, материалы с  ненормативной лексикой.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-2738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Материалы </a:t>
            </a:r>
          </a:p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Нежелательного содержания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Используйте средства фильтрации нежелательного материала (например, MSN </a:t>
            </a:r>
            <a:r>
              <a:rPr lang="ru-RU" sz="2400" b="1" dirty="0" err="1" smtClean="0">
                <a:latin typeface="Calibri" pitchFamily="34" charset="0"/>
                <a:cs typeface="Times New Roman" pitchFamily="18" charset="0"/>
              </a:rPr>
              <a:t>Premium’s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Times New Roman" pitchFamily="18" charset="0"/>
              </a:rPr>
              <a:t>Parental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Controls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или встроенные в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Internet Explorer</a:t>
            </a: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®). Научитесь критически относиться к содержанию онлайновых материалов и не доверять им.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290" name="Picture 2" descr="HotNews Hom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782"/>
            <a:ext cx="5616624" cy="3240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179512" y="6165304"/>
            <a:ext cx="576064" cy="457200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uryagroup.ru/ppt/imgs/5604b1bfb897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363272" cy="370100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4400" dirty="0" smtClean="0">
                <a:solidFill>
                  <a:srgbClr val="002060"/>
                </a:solidFill>
              </a:rPr>
              <a:t>Мы хотим, чтоб Интернет, 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Был Вам другом много лет! 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Будешь знать </a:t>
            </a:r>
            <a:r>
              <a:rPr lang="ru-RU" sz="4400" i="1" dirty="0" smtClean="0">
                <a:solidFill>
                  <a:srgbClr val="002060"/>
                </a:solidFill>
              </a:rPr>
              <a:t>пять правил этих </a:t>
            </a:r>
            <a:r>
              <a:rPr lang="ru-RU" sz="4400" dirty="0" smtClean="0">
                <a:solidFill>
                  <a:srgbClr val="002060"/>
                </a:solidFill>
              </a:rPr>
              <a:t>—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Смело плавай в Интернете! 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uryagroup.ru/ppt/imgs/5604b1bfb897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397113"/>
            <a:ext cx="648072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002060"/>
                </a:solidFill>
              </a:rPr>
              <a:t>Помните!</a:t>
            </a: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395288" y="1928589"/>
            <a:ext cx="83534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ИНТЕРНЕТ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может быть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прекрасным и полезным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средством для обучения,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отдыха или общения с друзьями. </a:t>
            </a: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Bookman Old Style" pitchFamily="18" charset="0"/>
              </a:rPr>
              <a:t>Но</a:t>
            </a:r>
            <a:r>
              <a:rPr lang="ru-RU" sz="3200" b="1" dirty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– как и реальный мир –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itchFamily="18" charset="0"/>
              </a:rPr>
              <a:t>Сеть тоже может быть опасна!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uryagroup.ru/ppt/imgs/5604b1bfb8976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Удалённая работа Работа фрилансера Крутиков Николай krutikov…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" y="3573016"/>
            <a:ext cx="3779912" cy="2852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cap="small" dirty="0" smtClean="0">
                <a:solidFill>
                  <a:srgbClr val="002060"/>
                </a:solidFill>
              </a:rPr>
              <a:t>«Какие опасности подстерегают нас в Интернете?»</a:t>
            </a:r>
            <a:endParaRPr lang="ru-RU" sz="6600" cap="small" dirty="0">
              <a:solidFill>
                <a:srgbClr val="002060"/>
              </a:solidFill>
            </a:endParaRPr>
          </a:p>
        </p:txBody>
      </p:sp>
      <p:pic>
        <p:nvPicPr>
          <p:cNvPr id="21506" name="Picture 2" descr="Про бесплатный фаейрвол Outpost Firewall Free DesignFi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63958"/>
            <a:ext cx="2664296" cy="2717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73" y="-27384"/>
            <a:ext cx="9167873" cy="68853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8280920" cy="410445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3" action="ppaction://hlinksldjump"/>
              </a:rPr>
              <a:t>Вредоносные программы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4" action="ppaction://hlinksldjump"/>
              </a:rPr>
              <a:t>Азартные игры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5" action="ppaction://hlinksldjump"/>
              </a:rPr>
              <a:t>Онлайновое пиратство 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6" action="ppaction://hlinksldjump"/>
              </a:rPr>
              <a:t>Материалы нежелательного содержания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rId7" action="ppaction://hlinksldjump"/>
              </a:rPr>
              <a:t>Пять правил</a:t>
            </a:r>
            <a:endParaRPr lang="ru-RU" sz="3000" dirty="0" smtClean="0">
              <a:latin typeface="Arial" charset="0"/>
            </a:endParaRP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" action="ppaction://noaction"/>
              </a:rPr>
              <a:t>Кроссворд</a:t>
            </a:r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r>
              <a:rPr lang="ru-RU" sz="3000" dirty="0" smtClean="0">
                <a:latin typeface="Arial" charset="0"/>
                <a:hlinkClick r:id="" action="ppaction://noaction"/>
              </a:rPr>
              <a:t>Материалы</a:t>
            </a:r>
            <a:endParaRPr lang="ru-RU" sz="3000" dirty="0" smtClean="0">
              <a:latin typeface="Arial" charset="0"/>
              <a:hlinkClick r:id="rId6" action="ppaction://hlinksldjump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8864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Виды опасностей и меры </a:t>
            </a:r>
          </a:p>
          <a:p>
            <a:pPr algn="ctr"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предупреждения</a:t>
            </a:r>
          </a:p>
          <a:p>
            <a:endParaRPr lang="ru-RU" dirty="0"/>
          </a:p>
        </p:txBody>
      </p:sp>
      <p:sp>
        <p:nvSpPr>
          <p:cNvPr id="2" name="Багетная рамка 1">
            <a:hlinkClick r:id="" action="ppaction://hlinkshowjump?jump=endshow"/>
          </p:cNvPr>
          <p:cNvSpPr/>
          <p:nvPr/>
        </p:nvSpPr>
        <p:spPr>
          <a:xfrm>
            <a:off x="467544" y="6021288"/>
            <a:ext cx="504056" cy="4320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pic>
        <p:nvPicPr>
          <p:cNvPr id="2" name="Рисунок 6" descr="virus3(1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6632"/>
            <a:ext cx="13589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56757" y="260648"/>
            <a:ext cx="6027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628800"/>
            <a:ext cx="48965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К вредоносным программам относятся вирусы, черви и «троянские кони» – это компьютерные программы, которые могут нанести вред вашему  компьютеру и хранящимся на нем данным. Они также могут снижать скорость обмена данными с Интернетом и даже использовать ваш компьютер для </a:t>
            </a:r>
          </a:p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распространения своих копий на</a:t>
            </a:r>
          </a:p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 компьютеры ваших друзей, родственников, коллег и по всей </a:t>
            </a:r>
          </a:p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остальной глобальной </a:t>
            </a:r>
          </a:p>
          <a:p>
            <a:pPr algn="ctr"/>
            <a:r>
              <a:rPr lang="ru-RU" sz="2200" b="1" dirty="0" err="1" smtClean="0">
                <a:latin typeface="Calibri" pitchFamily="34" charset="0"/>
                <a:cs typeface="Times New Roman" pitchFamily="18" charset="0"/>
              </a:rPr>
              <a:t>Cети</a:t>
            </a:r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 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482" name="Picture 2" descr="Describe Viruses And Wor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3240360" cy="2965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Вредоносные программы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092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А) Никогда не открывайте  никаких вложений, поступивших с электронным письмом, за исключением тех случаев, когда вы ожидаете получение вложения и точно знаете содержимое такого файла.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Б) Скачивайте файлы из надежных источников и обязательно читайте предупреждения об опасности, лицензионные соглашения и положения о конфиденциальности.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В) Регулярно устанавливайте на компьютере 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последние обновления безопасности и антивирусные</a:t>
            </a:r>
          </a:p>
          <a:p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 средства.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124744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Но обидно всем бывает,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Если «честный господин»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Вирусы нам посылает.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Интернет здесь победим.</a:t>
            </a: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107504" y="6212160"/>
            <a:ext cx="504056" cy="457200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6931" y="395953"/>
            <a:ext cx="5613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Азартные игры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10682"/>
            <a:ext cx="48245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Calibri" pitchFamily="34" charset="0"/>
                <a:cs typeface="Times New Roman" pitchFamily="18" charset="0"/>
              </a:rPr>
              <a:t>Разница между игровыми сайтами и сайтами с азартными играми состоит в том, что на игровых сайтах обычно содержатся настольные и словесные игры, аркады и головоломки с системой начисления очков. Здесь не тратятся деньги: ни настоящие, ни игровые. В отличие от игровых сайтов, сайты с азартными играми могут допускать, что люди выигрывают или проигрывают игровые деньги. Сайты с играми на деньги обычно содержат игры, связанны с выигрышем или проигрышем настоящих денег.</a:t>
            </a:r>
          </a:p>
        </p:txBody>
      </p:sp>
      <p:pic>
        <p:nvPicPr>
          <p:cNvPr id="19458" name="Picture 2" descr="Экономическая игра ДЕНЕЖНЫЙ ПОТОК. Азартные игры онлайн бесплатно или на деньги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340" y="1772816"/>
            <a:ext cx="3765140" cy="2641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107504" y="6237312"/>
            <a:ext cx="576064" cy="464096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81155" y="260648"/>
            <a:ext cx="548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pic>
        <p:nvPicPr>
          <p:cNvPr id="3" name="Рисунок 3" descr="originnal_631d9105c2d84779477fa04152640ce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412776"/>
            <a:ext cx="3441204" cy="3960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24772" y="1340768"/>
            <a:ext cx="4479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Онлайновое пиратство – это незаконное копирование и распространение (как для деловых, так и для личных целей) материалов, защищенных авторским правом – например, музыки, фильмов, игр или программ – без разрешения правообладателя.</a:t>
            </a:r>
            <a:endParaRPr lang="ru-RU" sz="24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antik47.rusedu.net/gallery/3117/6964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84"/>
            <a:ext cx="9167873" cy="68853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052736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Можно попасть в ловушку пиратства, даже не подозревая, что совершаемые действия незаконные. Чтобы избежать таких неприятных сюрпризов, полезно знать основные способы:</a:t>
            </a:r>
          </a:p>
          <a:p>
            <a:pPr fontAlgn="base"/>
            <a:r>
              <a:rPr lang="ru-RU" sz="2400" b="1" dirty="0" err="1" smtClean="0">
                <a:solidFill>
                  <a:srgbClr val="00B0F0"/>
                </a:solidFill>
                <a:latin typeface="Bookman Old Style" pitchFamily="18" charset="0"/>
              </a:rPr>
              <a:t>Софтлифтинг</a:t>
            </a:r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– это явление, когда некое лицо покупает одну лицензированную копию программы и загружает ее на несколько машин.</a:t>
            </a:r>
            <a:r>
              <a:rPr lang="ru-RU" sz="2000" b="1" dirty="0" smtClean="0"/>
              <a:t> </a:t>
            </a:r>
          </a:p>
          <a:p>
            <a:pPr fontAlgn="base"/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Загрузка на жесткий диск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– это нарушение в форме загрузки на жесткий диск происходит, когда некий человек или компания продает компьютеры с предустановленными нелегальными копиями программного обеспечения.</a:t>
            </a:r>
          </a:p>
          <a:p>
            <a:pPr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B0F0"/>
                </a:solidFill>
                <a:latin typeface="Bookman Old Style" pitchFamily="18" charset="0"/>
              </a:rPr>
              <a:t>Интернет-пиратство 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– это размещение коммерческих программных продуктов в Интернете, чтобы любой человек мог загружать или копировать это коммерческое</a:t>
            </a:r>
          </a:p>
          <a:p>
            <a:pPr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программное обеспечение с использованием </a:t>
            </a:r>
          </a:p>
          <a:p>
            <a:pPr fontAlgn="base"/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какой-либо </a:t>
            </a:r>
            <a:r>
              <a:rPr lang="ru-RU" sz="2000" b="1" dirty="0" err="1" smtClean="0">
                <a:latin typeface="Calibri" pitchFamily="34" charset="0"/>
                <a:cs typeface="Times New Roman" pitchFamily="18" charset="0"/>
              </a:rPr>
              <a:t>интернет-службы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0618" y="188640"/>
            <a:ext cx="5484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Онлайновое пиратство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179512" y="6165304"/>
            <a:ext cx="576064" cy="464096"/>
          </a:xfrm>
          <a:prstGeom prst="leftArrow">
            <a:avLst/>
          </a:prstGeom>
          <a:solidFill>
            <a:srgbClr val="66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477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Безопасный интернет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133</cp:revision>
  <dcterms:modified xsi:type="dcterms:W3CDTF">2017-03-28T17:06:18Z</dcterms:modified>
</cp:coreProperties>
</file>