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9" r:id="rId2"/>
    <p:sldId id="257" r:id="rId3"/>
    <p:sldId id="258" r:id="rId4"/>
    <p:sldId id="261" r:id="rId5"/>
    <p:sldId id="260" r:id="rId6"/>
    <p:sldId id="264" r:id="rId7"/>
    <p:sldId id="271" r:id="rId8"/>
    <p:sldId id="272" r:id="rId9"/>
    <p:sldId id="290" r:id="rId10"/>
    <p:sldId id="273" r:id="rId11"/>
    <p:sldId id="263" r:id="rId12"/>
    <p:sldId id="265" r:id="rId13"/>
    <p:sldId id="291" r:id="rId14"/>
    <p:sldId id="275" r:id="rId15"/>
    <p:sldId id="267" r:id="rId16"/>
    <p:sldId id="268" r:id="rId17"/>
    <p:sldId id="269" r:id="rId18"/>
    <p:sldId id="270" r:id="rId19"/>
    <p:sldId id="320" r:id="rId20"/>
    <p:sldId id="292" r:id="rId21"/>
    <p:sldId id="293" r:id="rId22"/>
    <p:sldId id="294" r:id="rId23"/>
    <p:sldId id="321" r:id="rId24"/>
    <p:sldId id="295" r:id="rId25"/>
    <p:sldId id="296" r:id="rId26"/>
    <p:sldId id="297" r:id="rId27"/>
    <p:sldId id="298" r:id="rId28"/>
    <p:sldId id="299" r:id="rId29"/>
    <p:sldId id="323" r:id="rId30"/>
    <p:sldId id="301" r:id="rId31"/>
    <p:sldId id="302" r:id="rId32"/>
    <p:sldId id="303" r:id="rId33"/>
    <p:sldId id="324" r:id="rId34"/>
    <p:sldId id="325" r:id="rId35"/>
    <p:sldId id="306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8" r:id="rId46"/>
    <p:sldId id="319" r:id="rId47"/>
    <p:sldId id="326" r:id="rId48"/>
    <p:sldId id="327" r:id="rId49"/>
    <p:sldId id="32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00"/>
    <a:srgbClr val="00CC00"/>
    <a:srgbClr val="006600"/>
    <a:srgbClr val="00FF00"/>
    <a:srgbClr val="66FF99"/>
    <a:srgbClr val="FFFFCC"/>
    <a:srgbClr val="CCFFCC"/>
    <a:srgbClr val="FFFF99"/>
    <a:srgbClr val="FFCC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51728C-74CD-457E-BBD1-D40D946AC617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11DC9F7-E5AE-43DA-BF65-22F9C93C1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B060B2-E5A0-4696-BED3-F466F636D64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0FB39-C199-49E7-A704-9BF7527650C2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4CB35-F132-4BA5-9C95-8783DEF70ED3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29D3F0-D3C4-4E93-AD0D-1E10144AF9D9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Исполнение детской шуточной фонетической песни хором.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DC9F7-E5AE-43DA-BF65-22F9C93C149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 мальчики чистят яблоки, звучит песня «Золото яблок» Хор КЭПЛ.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DC9F7-E5AE-43DA-BF65-22F9C93C149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</a:t>
            </a:r>
            <a:r>
              <a:rPr lang="ru-RU" baseline="0" dirty="0" smtClean="0"/>
              <a:t> «Эх, яблочко – Матросский танец», отвечающая команда исполняет танец.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DC9F7-E5AE-43DA-BF65-22F9C93C149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 команды работают к текстом звучит песня «Яблоко в облаках» Игорь Захаров.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DC9F7-E5AE-43DA-BF65-22F9C93C1490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 девочки вырезают «Лебедя из яблока», звучит песня «Яблоки для мамы» Валентин Овсянников.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DC9F7-E5AE-43DA-BF65-22F9C93C1490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F581D-98F6-4B45-ADFD-1D8EA1CFF79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7797FB-437F-42E1-B616-0B5EEF1F913E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5D3CA9-6AE8-43E9-A81F-78729FEB632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D88814-2A4D-4751-AE84-B5BFFF77065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5D6EFA-A9E8-4A1F-9FD1-C51C4C6EA03E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07C0F1-57E7-48AA-87AD-D7E124627319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69B5B-5BD3-4A0D-8DDA-650AED98BCF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E5D120-5293-48E8-9C06-2449C48A1BBB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408AC-E8F4-4591-A96C-50220535A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C7E6-94D8-445F-B3F3-9F43C4E75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24B71-37C6-4118-A80E-071243773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4ACE-B1EA-4900-A589-EFFAB4FA7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2E66-FA16-43D9-A440-3D0830272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3C429-38F7-4850-938A-7FA13857D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84F8-73BB-44C7-9C3E-4E383F67A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3E92-7B2F-4D9D-8811-48054AD7E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26FCB-8CCB-4EFD-BA26-FF1CCA89C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E6DE-4590-452D-8B7A-E799B587A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3F76E-6970-4580-A073-82755E00B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815D0-1E63-4E5C-B601-85E5D792D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1C3D2-ED0B-4DB6-AD15-8001DF567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A7E21-0E59-4FFE-8D09-AD0530567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99"/>
            </a:gs>
            <a:gs pos="64000">
              <a:srgbClr val="66FF99"/>
            </a:gs>
            <a:gs pos="100000">
              <a:srgbClr val="99FF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3EC3027-5D7D-4543-AF32-573517712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50;&#1054;&#1053;&#1050;&#1059;&#1056;&#1057;&#1067;%202015-2016\&#1060;&#1077;&#1089;&#1090;&#1080;&#1074;&#1072;&#1083;&#1100;%20&#1084;&#1077;&#1076;&#1080;&#1072;&#1091;&#1088;&#1086;&#1082;&#1086;&#1074;%20-%202015\&#1044;&#1077;&#1085;&#1100;%20&#1103;&#1073;&#1083;&#1086;&#1082;&#1072;-21.10.15\56115785ccba.mp3" TargetMode="Externa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54;&#1053;&#1050;&#1059;&#1056;&#1057;&#1067;%202015-2016\&#1060;&#1077;&#1089;&#1090;&#1080;&#1074;&#1072;&#1083;&#1100;%20&#1084;&#1077;&#1076;&#1080;&#1072;&#1091;&#1088;&#1086;&#1082;&#1086;&#1074;%20-%202015\&#1044;&#1077;&#1085;&#1100;%20&#1103;&#1073;&#1083;&#1086;&#1082;&#1072;-21.10.15\&#1061;&#1086;&#1088;%20&#1050;&#1069;&#1055;&#1051;%20-%20&#1047;&#1086;&#1083;&#1086;&#1090;&#1086;%20&#1103;&#1073;&#1083;&#1086;&#1082;.mp3" TargetMode="Externa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54;&#1053;&#1050;&#1059;&#1056;&#1057;&#1067;%202015-2016\&#1060;&#1077;&#1089;&#1090;&#1080;&#1074;&#1072;&#1083;&#1100;%20&#1084;&#1077;&#1076;&#1080;&#1072;&#1091;&#1088;&#1086;&#1082;&#1086;&#1074;%20-%202015\&#1044;&#1077;&#1085;&#1100;%20&#1103;&#1073;&#1083;&#1086;&#1082;&#1072;-21.10.15\&#1069;&#1093;,%20&#1103;&#1073;&#1083;&#1086;&#1095;&#1082;&#1086;-&#1052;&#1072;&#1090;&#1088;&#1086;&#1089;&#1089;&#1082;&#1080;&#1081;%20&#1090;&#1072;&#1085;&#1077;&#1094;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50;&#1054;&#1053;&#1050;&#1059;&#1056;&#1057;&#1067;%202015-2016\&#1060;&#1077;&#1089;&#1090;&#1080;&#1074;&#1072;&#1083;&#1100;%20&#1084;&#1077;&#1076;&#1080;&#1072;&#1091;&#1088;&#1086;&#1082;&#1086;&#1074;%20-%202015\&#1044;&#1077;&#1085;&#1100;%20&#1103;&#1073;&#1083;&#1086;&#1082;&#1072;-21.10.15\&#1048;&#1075;&#1086;&#1088;&#1100;%20&#1047;&#1072;&#1093;&#1072;&#1088;&#1086;&#1074;%20-%20&#1071;&#1073;&#1083;&#1086;&#1082;&#1086;%20&#1074;%20&#1086;&#1073;&#1083;&#1072;&#1082;&#1072;&#1093;.mp3" TargetMode="Externa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50;&#1054;&#1053;&#1050;&#1059;&#1056;&#1057;&#1067;%202015-2016\&#1060;&#1077;&#1089;&#1090;&#1080;&#1074;&#1072;&#1083;&#1100;%20&#1084;&#1077;&#1076;&#1080;&#1072;&#1091;&#1088;&#1086;&#1082;&#1086;&#1074;%20-%202015\&#1044;&#1077;&#1085;&#1100;%20&#1103;&#1073;&#1083;&#1086;&#1082;&#1072;-21.10.15\&#1042;&#1072;&#1083;&#1077;&#1085;&#1090;&#1080;&#1085;_&#1054;&#1074;&#1089;&#1103;&#1085;&#1085;&#1080;&#1082;&#1086;&#1074;_-_&#1071;&#1073;&#1083;&#1086;&#1082;&#1080;_&#1076;&#1083;&#1103;_&#1084;&#1072;&#1084;&#1099;.mp3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2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6581775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8000" b="1" kern="10" dirty="0">
                <a:ln w="19050" cap="sq">
                  <a:solidFill>
                    <a:srgbClr val="00206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45000">
                      <a:srgbClr val="92D050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Apple Day</a:t>
            </a:r>
            <a:endParaRPr lang="ru-RU" sz="8000" b="1" kern="10" dirty="0">
              <a:ln w="19050" cap="sq">
                <a:solidFill>
                  <a:srgbClr val="002060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FF00"/>
                  </a:gs>
                  <a:gs pos="45000">
                    <a:srgbClr val="92D050"/>
                  </a:gs>
                  <a:gs pos="70000">
                    <a:srgbClr val="FFC000"/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p:transition spd="med" advTm="2438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1000" y="304800"/>
            <a:ext cx="8229600" cy="2133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  </a:t>
            </a:r>
            <a:r>
              <a:rPr lang="en-US" sz="3200" b="1" dirty="0">
                <a:solidFill>
                  <a:srgbClr val="C00000"/>
                </a:solidFill>
                <a:latin typeface="Comic Sans MS" pitchFamily="66" charset="0"/>
              </a:rPr>
              <a:t>Besides you can buy sprouts and take good advice how to plant and grow them in your own garden.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6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339" name="Picture 3" descr="C:\Documents and Settings\User\Рабочий стол\в интергу\Apple Day\150908-01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057400"/>
            <a:ext cx="3238500" cy="431958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5" descr="http://upload.wikimedia.org/wikipedia/commons/7/7b/Melo_Nan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124200"/>
            <a:ext cx="4166978" cy="31242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046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99"/>
            </a:gs>
            <a:gs pos="64000">
              <a:srgbClr val="66FF99"/>
            </a:gs>
            <a:gs pos="100000">
              <a:srgbClr val="99FF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458200" cy="1398588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US" sz="14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14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US" sz="14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14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br>
              <a:rPr lang="en-US" sz="14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</a:br>
            <a:endParaRPr lang="ru-RU" sz="1400" b="1" kern="1200" dirty="0" smtClean="0">
              <a:solidFill>
                <a:srgbClr val="C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5363" name="Picture 6" descr="C:\Users\User\Desktop\Apple Day\Apple_juice_with_3apples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366838"/>
            <a:ext cx="2860490" cy="234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7" descr="C:\Users\User\Desktop\Apple Day\Pommes_damour_dsc07027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1651" y="4114800"/>
            <a:ext cx="3119999" cy="234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8" descr="C:\Users\User\Desktop\Apple Day\Tufahiija_in_Morića_Han_2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29402" y="4114800"/>
            <a:ext cx="2126199" cy="234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C:\Documents and Settings\User\Рабочий стол\в интергу\Apple Day\chutney.68135609_std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1" y="4114800"/>
            <a:ext cx="2431419" cy="234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Picture 7" descr="C:\Documents and Settings\User\Рабочий стол\в интергу\Apple Day\caramel-apple-drink-2-450[1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5200" y="1366838"/>
            <a:ext cx="2340001" cy="234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8" name="Picture 8" descr="C:\Documents and Settings\User\Рабочий стол\в интергу\Apple Day\1245[1]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48400" y="1371600"/>
            <a:ext cx="2521361" cy="234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228600"/>
            <a:ext cx="8763000" cy="12192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kern="0" dirty="0">
                <a:latin typeface="+mn-lt"/>
              </a:rPr>
              <a:t>  </a:t>
            </a:r>
            <a:r>
              <a:rPr lang="en-US" sz="3200" b="1" dirty="0">
                <a:solidFill>
                  <a:srgbClr val="C00000"/>
                </a:solidFill>
                <a:latin typeface="Comic Sans MS" pitchFamily="66" charset="0"/>
              </a:rPr>
              <a:t>You can taste delicious dishes and drinks with apples and take recipes.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4800" kern="0" dirty="0">
                <a:solidFill>
                  <a:srgbClr val="66FF33"/>
                </a:solidFill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4800" kern="0" dirty="0">
              <a:solidFill>
                <a:srgbClr val="66FF33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814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1292225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Various activities, games and competitions are popular on this day.</a:t>
            </a:r>
            <a:endParaRPr lang="ru-RU" sz="3200" b="1" kern="1200" dirty="0" smtClean="0">
              <a:solidFill>
                <a:srgbClr val="C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6387" name="Picture 4" descr="C:\Documents and Settings\User\Рабочий стол\в интергу\Apple Day\apple_day_pics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1828800"/>
            <a:ext cx="2895600" cy="437370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62000" y="2209800"/>
            <a:ext cx="3697288" cy="313175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745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User\Рабочий стол\в интергу\Apple Day\Apple%20Day%202011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048000"/>
            <a:ext cx="3840000" cy="288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5029200" y="1066800"/>
            <a:ext cx="3200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Print Pictures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2" name="Picture 2" descr="C:\Documents and Settings\User\Рабочий стол\в интергу\Apple Day\1294138541elemore-apple-day-2010-027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914400"/>
            <a:ext cx="3840000" cy="288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3735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User\Рабочий стол\в интергу\Apple Day\94373088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914400"/>
            <a:ext cx="4095725" cy="272775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5" descr="C:\Documents and Settings\User\Рабочий стол\в интергу\Apple Day\IMG_7277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048000"/>
            <a:ext cx="3888770" cy="2916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38200" y="41910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Archery for apples 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2062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The Longest Peel Competition is the most popular.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Guinness World Record is held by Kathy </a:t>
            </a:r>
            <a:r>
              <a:rPr lang="en-US" sz="2400" b="1" kern="1200" dirty="0" err="1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Walfer</a:t>
            </a:r>
            <a:r>
              <a:rPr lang="en-US" sz="24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  who peeled an apple in 11 hours 30 minutes with a peel length of 52.51m on 16 October 1976.</a:t>
            </a:r>
            <a:endParaRPr lang="ru-RU" sz="2400" b="1" kern="1200" dirty="0" smtClean="0">
              <a:solidFill>
                <a:srgbClr val="C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945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66800" y="4800600"/>
            <a:ext cx="2612753" cy="170834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5" descr="C:\Users\User\Desktop\Apple Day\Apple_peal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2667000"/>
            <a:ext cx="2638835" cy="175465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6" descr="C:\Documents and Settings\User\Рабочий стол\в интергу\Apple Day\apple-strings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2743200"/>
            <a:ext cx="3534683" cy="2649537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2960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99FF99"/>
            </a:gs>
            <a:gs pos="64000">
              <a:srgbClr val="66FF99"/>
            </a:gs>
            <a:gs pos="100000">
              <a:srgbClr val="99FF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An old tradition is </a:t>
            </a:r>
            <a:r>
              <a:rPr lang="en-US" sz="2800" b="1" kern="1200" dirty="0" smtClean="0">
                <a:solidFill>
                  <a:srgbClr val="C00000"/>
                </a:solidFill>
                <a:latin typeface="Comic Sans MS" pitchFamily="66" charset="0"/>
              </a:rPr>
              <a:t>the English farmers choose the oldest apple-tree</a:t>
            </a:r>
            <a:r>
              <a:rPr lang="ru-RU" sz="2800" b="1" kern="1200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  <a:r>
              <a:rPr lang="en-US" sz="2800" b="1" kern="1200" dirty="0" smtClean="0">
                <a:solidFill>
                  <a:srgbClr val="C00000"/>
                </a:solidFill>
                <a:latin typeface="Comic Sans MS" pitchFamily="66" charset="0"/>
              </a:rPr>
              <a:t> sing ballads and dance round the tree.</a:t>
            </a:r>
            <a:endParaRPr lang="ru-RU" sz="2800" b="1" kern="1200" dirty="0" smtClean="0">
              <a:solidFill>
                <a:srgbClr val="C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</a:t>
            </a:r>
            <a:endParaRPr lang="ru-RU" sz="2400" b="1" kern="1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484" name="Picture 5" descr="C:\Documents and Settings\User\Рабочий стол\в интергу\Apple Day\gaapple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2362200"/>
            <a:ext cx="3735388" cy="280061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6" descr="C:\Documents and Settings\User\Рабочий стол\в интергу\Apple Day\DSC_0223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3429000"/>
            <a:ext cx="3849687" cy="257698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312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Apple Day is a funny, kind and generous holiday.</a:t>
            </a:r>
            <a:endParaRPr lang="ru-RU" sz="3600" b="1" kern="1200" dirty="0" smtClean="0">
              <a:solidFill>
                <a:srgbClr val="C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1507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24000" y="1981200"/>
            <a:ext cx="5937246" cy="39624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618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kern="12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Look at these masterpieces</a:t>
            </a:r>
            <a:endParaRPr lang="ru-RU" b="1" kern="1200" dirty="0" smtClean="0">
              <a:solidFill>
                <a:srgbClr val="C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2590800"/>
            <a:ext cx="235407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dg55.mycdn.me/image?t=0&amp;bid=802249418667&amp;id=802249418667&amp;plc=WEB&amp;tkn=*z42_jNOt5LdiAmU-M0FKBo6w0KE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1371600"/>
            <a:ext cx="252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dg55.mycdn.me/image?t=3&amp;bid=802249422251&amp;id=802249422251&amp;plc=WEB&amp;tkn=*bsU0jPij-7K_X207Uex8wV9JQqE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1295400"/>
            <a:ext cx="252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dg55.mycdn.me/image?t=3&amp;bid=802249451691&amp;id=802249451691&amp;plc=WEB&amp;tkn=*zVakCDPtztkDZlSzaVahRWskHHk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" y="4191000"/>
            <a:ext cx="252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dg55.mycdn.me/image?t=0&amp;bid=802249426859&amp;id=802249426859&amp;plc=WEB&amp;tkn=*wHz2gHGNH7XKZ_HaH-MdVuO2T7M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0" y="4114800"/>
            <a:ext cx="252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12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0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98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98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3400" y="609600"/>
            <a:ext cx="7924800" cy="5562600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На сегодняшнем яблочном празднике — предлагаем вам различные конкурсы и развлечения. 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Раз есть конкурсы, необходимо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жюри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ru-RU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Директор школы</a:t>
            </a:r>
          </a:p>
          <a:p>
            <a:pPr lvl="0"/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Социальный педагог</a:t>
            </a:r>
          </a:p>
          <a:p>
            <a:pPr lvl="0"/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Учитель технологии</a:t>
            </a:r>
            <a:endParaRPr lang="ru-RU" sz="36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600200"/>
            <a:ext cx="5867400" cy="30654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 am red and round,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 grow on the tree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en-US" sz="4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All children and adults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Adore eating me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rgbClr val="66FF33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800" dirty="0" smtClean="0">
              <a:solidFill>
                <a:srgbClr val="66FF33"/>
              </a:solidFill>
            </a:endParaRPr>
          </a:p>
        </p:txBody>
      </p:sp>
      <p:pic>
        <p:nvPicPr>
          <p:cNvPr id="6147" name="Picture 5" descr="C:\Users\User\Desktop\Apple Day\Single_apple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00" y="762000"/>
            <a:ext cx="4495800" cy="514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396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  <p:bldP spid="74755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409492"/>
            <a:ext cx="4143375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I like to eat, eat, eat</a:t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apples and bananas </a:t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I like to eat, eat, eat</a:t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apples and bananas </a:t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]  I like to ate, ate, ate</a:t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apples and bananas </a:t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I like to ate, ate, ate </a:t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apples and bananas </a:t>
            </a:r>
            <a:endParaRPr lang="ru-RU" sz="28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]   I like to eat, eat, eat </a:t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epples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benenes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I like to eat, eat, eat </a:t>
            </a:r>
            <a:b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epples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benenes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5800" y="1447800"/>
            <a:ext cx="4286250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[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ai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]   I like to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ite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ite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ite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ipples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and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bininis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    I like to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ite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ite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ite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ipples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and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bininis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ru-RU" sz="2800" dirty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[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ɔ: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]  I like to oat, oat, oat</a:t>
            </a:r>
            <a:b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opples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and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bononos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    I like to oat, oat, oat</a:t>
            </a:r>
            <a:b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opples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and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bononos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[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u: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]  I like to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ute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ute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ute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upples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and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bununus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    I like to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ute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ute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ute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upples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and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bunun</a:t>
            </a:r>
            <a:r>
              <a:rPr lang="en-US" sz="2800" dirty="0" err="1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us</a:t>
            </a:r>
            <a:r>
              <a:rPr lang="ru-RU" sz="28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5" name="56115785cc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762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Песня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“Apples and bananas”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5175"/>
            <a:ext cx="9144000" cy="1943100"/>
          </a:xfrm>
        </p:spPr>
        <p:txBody>
          <a:bodyPr/>
          <a:lstStyle/>
          <a:p>
            <a:pPr eaLnBrk="1" hangingPunct="1"/>
            <a:r>
              <a:rPr lang="ru-RU" sz="10000" b="1" dirty="0" smtClean="0">
                <a:solidFill>
                  <a:srgbClr val="FF0000"/>
                </a:solidFill>
                <a:latin typeface="Monotype Corsiva" pitchFamily="66" charset="0"/>
              </a:rPr>
              <a:t>«Люди и яблоки»</a:t>
            </a:r>
            <a:r>
              <a:rPr lang="ru-RU" sz="100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CC0000"/>
                </a:solidFill>
                <a:latin typeface="Monotype Corsiva" pitchFamily="66" charset="0"/>
              </a:rPr>
              <a:t>Мини-викторина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88" y="6083300"/>
            <a:ext cx="5868987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8.Ученый, обязанный яблоку серьезным открытием.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0825" y="260350"/>
            <a:ext cx="4105275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1.Первый дегустатор райских яблок.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885113" y="260350"/>
            <a:ext cx="992187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1.Ева.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0825" y="981075"/>
            <a:ext cx="5521063" cy="36933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2.Ценитель женской красоты с яблочным </a:t>
            </a:r>
            <a:r>
              <a:rPr lang="ru-RU" dirty="0" smtClean="0"/>
              <a:t>призом.</a:t>
            </a:r>
            <a:endParaRPr lang="ru-RU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740650" y="908050"/>
            <a:ext cx="1127125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2.Парис.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50825" y="1700213"/>
            <a:ext cx="8642350" cy="6699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3.Древнегреческий герой, последний подвиг которого — добыча драгоценных яблок. 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79388" y="3240088"/>
            <a:ext cx="4233862" cy="3952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4.Средневековый стрелок в яблочко. 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79388" y="4005263"/>
            <a:ext cx="4943475" cy="3952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5.Сказочная девица, отравленная яблоком. 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79388" y="4724400"/>
            <a:ext cx="6610350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6.Мультяшный персонаж, яблоками наказавший обидчиков.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79388" y="5373688"/>
            <a:ext cx="5200650" cy="3952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7.Знаменитый садовод, прививавший яблони. 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667625" y="2565400"/>
            <a:ext cx="1204913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3.Геракл.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6588125" y="3230563"/>
            <a:ext cx="2271713" cy="3952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4.Вильгельм Телль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516688" y="4005263"/>
            <a:ext cx="2339975" cy="3952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5.Мертвая царевна.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7308850" y="4724400"/>
            <a:ext cx="1535113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6.Мартынко.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7451725" y="5373688"/>
            <a:ext cx="1398588" cy="3952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7.Мичурин.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7524750" y="6092825"/>
            <a:ext cx="1295400" cy="395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8.Ньютон.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Конкурс для мальчиков на самую длинную кожуру, счищенную с яблока 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Хор КЭПЛ - Золото ябл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5175"/>
            <a:ext cx="9144000" cy="1470025"/>
          </a:xfrm>
          <a:noFill/>
        </p:spPr>
        <p:txBody>
          <a:bodyPr/>
          <a:lstStyle/>
          <a:p>
            <a:pPr eaLnBrk="1" hangingPunct="1"/>
            <a:r>
              <a:rPr lang="ru-RU" sz="7000" b="1" dirty="0" smtClean="0">
                <a:solidFill>
                  <a:srgbClr val="FF0066"/>
                </a:solidFill>
                <a:latin typeface="Monotype Corsiva" pitchFamily="66" charset="0"/>
              </a:rPr>
              <a:t>«Закатилось яблочко…»</a:t>
            </a:r>
            <a:endParaRPr lang="ru-RU" sz="7000" dirty="0" smtClean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2900363"/>
            <a:ext cx="7662863" cy="2128837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4800" b="1" dirty="0" smtClean="0">
                <a:solidFill>
                  <a:srgbClr val="660066"/>
                </a:solidFill>
                <a:latin typeface="Monotype Corsiva" pitchFamily="66" charset="0"/>
              </a:rPr>
              <a:t>Найдите яблоко в разных областях человеческой деятельности.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pattFill prst="sphere">
              <a:fgClr>
                <a:srgbClr val="FF3399"/>
              </a:fgClr>
              <a:bgClr>
                <a:schemeClr val="accent2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endParaRPr lang="ru-RU" sz="12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8313" y="476250"/>
            <a:ext cx="3143250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800080"/>
                </a:solidFill>
                <a:latin typeface="Monotype Corsiva" pitchFamily="66" charset="0"/>
              </a:rPr>
              <a:t>1.В хореографии…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148263" y="549275"/>
            <a:ext cx="3257550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0066"/>
                </a:solidFill>
                <a:latin typeface="Monotype Corsiva" pitchFamily="66" charset="0"/>
              </a:rPr>
              <a:t>1.Танец «Яблочко».</a:t>
            </a: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pattFill prst="sphere">
              <a:fgClr>
                <a:srgbClr val="FF3399"/>
              </a:fgClr>
              <a:bgClr>
                <a:schemeClr val="accent2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endParaRPr lang="ru-RU" sz="12000">
              <a:solidFill>
                <a:schemeClr val="tx2"/>
              </a:solidFill>
            </a:endParaRPr>
          </a:p>
        </p:txBody>
      </p:sp>
      <p:pic>
        <p:nvPicPr>
          <p:cNvPr id="5145" name="Picture 25" descr="SS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06613" y="1700213"/>
            <a:ext cx="49307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Эх, яблочко-Матросский та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00" y="1857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74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7401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1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476250"/>
            <a:ext cx="2690812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800080"/>
                </a:solidFill>
                <a:latin typeface="Monotype Corsiva" pitchFamily="66" charset="0"/>
              </a:rPr>
              <a:t>2.В политике…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35600" y="476250"/>
            <a:ext cx="3275013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0066"/>
                </a:solidFill>
                <a:latin typeface="Monotype Corsiva" pitchFamily="66" charset="0"/>
              </a:rPr>
              <a:t>2.Партия «Яблоко».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pattFill prst="sphere">
              <a:fgClr>
                <a:srgbClr val="FF3399"/>
              </a:fgClr>
              <a:bgClr>
                <a:schemeClr val="accent2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endParaRPr lang="ru-RU" sz="12000">
              <a:solidFill>
                <a:schemeClr val="tx2"/>
              </a:solidFill>
            </a:endParaRPr>
          </a:p>
        </p:txBody>
      </p:sp>
      <p:pic>
        <p:nvPicPr>
          <p:cNvPr id="8200" name="Picture 8" descr="22eb87bb54c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4013" y="1766888"/>
            <a:ext cx="58959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9750" y="476250"/>
            <a:ext cx="2517775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800080"/>
                </a:solidFill>
                <a:latin typeface="Monotype Corsiva" pitchFamily="66" charset="0"/>
              </a:rPr>
              <a:t>3.В истории…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481138" y="5516563"/>
            <a:ext cx="6181725" cy="6080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0066"/>
                </a:solidFill>
                <a:latin typeface="Monotype Corsiva" pitchFamily="66" charset="0"/>
              </a:rPr>
              <a:t>3.Державное яблоко — символ власти.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pattFill prst="sphere">
              <a:fgClr>
                <a:srgbClr val="FF3399"/>
              </a:fgClr>
              <a:bgClr>
                <a:schemeClr val="accent2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endParaRPr lang="ru-RU" sz="12000">
              <a:solidFill>
                <a:schemeClr val="tx2"/>
              </a:solidFill>
            </a:endParaRPr>
          </a:p>
        </p:txBody>
      </p:sp>
      <p:pic>
        <p:nvPicPr>
          <p:cNvPr id="9224" name="Picture 8" descr="img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28625"/>
            <a:ext cx="30734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57250" y="357188"/>
            <a:ext cx="2795588" cy="6080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800080"/>
                </a:solidFill>
                <a:latin typeface="Monotype Corsiva" pitchFamily="66" charset="0"/>
              </a:rPr>
              <a:t>4.В анатомии…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27088" y="4941888"/>
            <a:ext cx="2952750" cy="6080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FF0066"/>
                </a:solidFill>
                <a:latin typeface="Monotype Corsiva" pitchFamily="66" charset="0"/>
              </a:rPr>
              <a:t>Глазное яблоко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pattFill prst="sphere">
              <a:fgClr>
                <a:srgbClr val="FF3399"/>
              </a:fgClr>
              <a:bgClr>
                <a:schemeClr val="accent2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endParaRPr lang="ru-RU" sz="12000">
              <a:solidFill>
                <a:schemeClr val="tx2"/>
              </a:solidFill>
            </a:endParaRPr>
          </a:p>
        </p:txBody>
      </p:sp>
      <p:pic>
        <p:nvPicPr>
          <p:cNvPr id="10248" name="Picture 8" descr="1138666_eye_ba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кады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1371600"/>
            <a:ext cx="28702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932363" y="4508500"/>
            <a:ext cx="3671887" cy="15922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  <a:latin typeface="Monotype Corsiva" pitchFamily="66" charset="0"/>
              </a:rPr>
              <a:t>Адамово яблоко - выпуклость на шее у мужчин.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8313" y="347663"/>
            <a:ext cx="2916237" cy="6080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800080"/>
                </a:solidFill>
                <a:latin typeface="Monotype Corsiva" pitchFamily="66" charset="0"/>
              </a:rPr>
              <a:t>5.В мифологии…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692275" y="1412875"/>
            <a:ext cx="5757863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0066"/>
                </a:solidFill>
                <a:latin typeface="Monotype Corsiva" pitchFamily="66" charset="0"/>
              </a:rPr>
              <a:t>5.Причина ссоры, раздора, соблазна.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pattFill prst="sphere">
              <a:fgClr>
                <a:srgbClr val="FF3399"/>
              </a:fgClr>
              <a:bgClr>
                <a:schemeClr val="accent2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endParaRPr lang="ru-RU" sz="12000">
              <a:solidFill>
                <a:schemeClr val="tx2"/>
              </a:solidFill>
            </a:endParaRPr>
          </a:p>
        </p:txBody>
      </p:sp>
      <p:pic>
        <p:nvPicPr>
          <p:cNvPr id="11272" name="Picture 8" descr="0_6ce2a_8e87986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6388" y="2420938"/>
            <a:ext cx="5991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609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C00000"/>
                </a:solidFill>
                <a:latin typeface="Comic Sans MS" pitchFamily="66" charset="0"/>
              </a:rPr>
              <a:t>Apple Day is an annual celebration, of apples and orchards</a:t>
            </a: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en-US" sz="3200" b="1" dirty="0">
                <a:solidFill>
                  <a:srgbClr val="C00000"/>
                </a:solidFill>
                <a:latin typeface="Comic Sans MS" pitchFamily="66" charset="0"/>
              </a:rPr>
              <a:t>It’s held on October 21 each year.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1" name="Picture 3" descr="C:\Users\User\Desktop\Apple Day\800px-2010-06-19-supermarkt-by-RalfR-12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2438400"/>
            <a:ext cx="3352812" cy="2578606"/>
          </a:xfrm>
          <a:prstGeom prst="round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72" name="Picture 2" descr="C:\Users\User\Desktop\Apple Day\800px-Marker-Miller_Orchards_A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3352800"/>
            <a:ext cx="3936000" cy="2952000"/>
          </a:xfrm>
          <a:prstGeom prst="round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198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28688" y="642938"/>
            <a:ext cx="2305050" cy="6080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 dirty="0">
                <a:solidFill>
                  <a:srgbClr val="800080"/>
                </a:solidFill>
                <a:latin typeface="Monotype Corsiva" pitchFamily="66" charset="0"/>
              </a:rPr>
              <a:t>5</a:t>
            </a:r>
            <a:r>
              <a:rPr lang="ru-RU" sz="3200" b="1" dirty="0" smtClean="0">
                <a:solidFill>
                  <a:srgbClr val="800080"/>
                </a:solidFill>
                <a:latin typeface="Monotype Corsiva" pitchFamily="66" charset="0"/>
              </a:rPr>
              <a:t>.В </a:t>
            </a:r>
            <a:r>
              <a:rPr lang="ru-RU" sz="3200" b="1" dirty="0">
                <a:solidFill>
                  <a:srgbClr val="800080"/>
                </a:solidFill>
                <a:latin typeface="Monotype Corsiva" pitchFamily="66" charset="0"/>
              </a:rPr>
              <a:t>библии…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90563" y="5373688"/>
            <a:ext cx="7761287" cy="6080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0066"/>
                </a:solidFill>
                <a:latin typeface="Monotype Corsiva" pitchFamily="66" charset="0"/>
              </a:rPr>
              <a:t>6.Райский плод, символ познания и грехопадения.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pattFill prst="sphere">
              <a:fgClr>
                <a:srgbClr val="FF3399"/>
              </a:fgClr>
              <a:bgClr>
                <a:schemeClr val="accent2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endParaRPr lang="ru-RU" sz="12000">
              <a:solidFill>
                <a:schemeClr val="tx2"/>
              </a:solidFill>
            </a:endParaRPr>
          </a:p>
        </p:txBody>
      </p:sp>
      <p:pic>
        <p:nvPicPr>
          <p:cNvPr id="12296" name="Picture 8" descr="00030c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642938"/>
            <a:ext cx="32019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85813" y="428625"/>
            <a:ext cx="2191626" cy="5847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 dirty="0">
                <a:solidFill>
                  <a:srgbClr val="800080"/>
                </a:solidFill>
                <a:latin typeface="Monotype Corsiva" pitchFamily="66" charset="0"/>
              </a:rPr>
              <a:t>6</a:t>
            </a:r>
            <a:r>
              <a:rPr lang="ru-RU" sz="3200" b="1" dirty="0" smtClean="0">
                <a:solidFill>
                  <a:srgbClr val="800080"/>
                </a:solidFill>
                <a:latin typeface="Monotype Corsiva" pitchFamily="66" charset="0"/>
              </a:rPr>
              <a:t>.В </a:t>
            </a:r>
            <a:r>
              <a:rPr lang="ru-RU" sz="3200" b="1" dirty="0">
                <a:solidFill>
                  <a:srgbClr val="800080"/>
                </a:solidFill>
                <a:latin typeface="Monotype Corsiva" pitchFamily="66" charset="0"/>
              </a:rPr>
              <a:t>армии…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429250" y="500063"/>
            <a:ext cx="2991525" cy="5847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 dirty="0">
                <a:solidFill>
                  <a:srgbClr val="FF0066"/>
                </a:solidFill>
                <a:latin typeface="Monotype Corsiva" pitchFamily="66" charset="0"/>
              </a:rPr>
              <a:t>7.Центр мишени</a:t>
            </a:r>
            <a: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  <a:t>. </a:t>
            </a:r>
            <a:endParaRPr lang="ru-RU" sz="32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pattFill prst="sphere">
              <a:fgClr>
                <a:srgbClr val="FF3399"/>
              </a:fgClr>
              <a:bgClr>
                <a:schemeClr val="accent2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endParaRPr lang="ru-RU" sz="12000">
              <a:solidFill>
                <a:schemeClr val="tx2"/>
              </a:solidFill>
            </a:endParaRPr>
          </a:p>
        </p:txBody>
      </p:sp>
      <p:pic>
        <p:nvPicPr>
          <p:cNvPr id="13320" name="Picture 8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988840"/>
            <a:ext cx="3267075" cy="3352800"/>
          </a:xfrm>
          <a:prstGeom prst="rect">
            <a:avLst/>
          </a:prstGeom>
          <a:ln w="1905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988840"/>
            <a:ext cx="3351600" cy="3351600"/>
          </a:xfrm>
          <a:prstGeom prst="rect">
            <a:avLst/>
          </a:prstGeom>
          <a:ln w="1905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411760" y="5661248"/>
            <a:ext cx="4200189" cy="70788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Попасть в «яблочко»</a:t>
            </a:r>
            <a:endParaRPr lang="ru-RU" sz="40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68313" y="404813"/>
            <a:ext cx="3044423" cy="5847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 dirty="0">
                <a:solidFill>
                  <a:srgbClr val="800080"/>
                </a:solidFill>
                <a:latin typeface="Monotype Corsiva" pitchFamily="66" charset="0"/>
              </a:rPr>
              <a:t>7</a:t>
            </a:r>
            <a:r>
              <a:rPr lang="ru-RU" sz="3200" b="1" dirty="0" smtClean="0">
                <a:solidFill>
                  <a:srgbClr val="800080"/>
                </a:solidFill>
                <a:latin typeface="Monotype Corsiva" pitchFamily="66" charset="0"/>
              </a:rPr>
              <a:t>.В </a:t>
            </a:r>
            <a:r>
              <a:rPr lang="ru-RU" sz="3200" b="1" dirty="0">
                <a:solidFill>
                  <a:srgbClr val="800080"/>
                </a:solidFill>
                <a:latin typeface="Monotype Corsiva" pitchFamily="66" charset="0"/>
              </a:rPr>
              <a:t>коневодстве…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51275" y="404813"/>
            <a:ext cx="4881563" cy="6080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  <a:t>8.Масть </a:t>
            </a:r>
            <a:r>
              <a:rPr lang="ru-RU" sz="3200" b="1" dirty="0">
                <a:solidFill>
                  <a:srgbClr val="FF0066"/>
                </a:solidFill>
                <a:latin typeface="Monotype Corsiva" pitchFamily="66" charset="0"/>
              </a:rPr>
              <a:t>лошади — в яблоках.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pattFill prst="sphere">
              <a:fgClr>
                <a:srgbClr val="FF3399"/>
              </a:fgClr>
              <a:bgClr>
                <a:schemeClr val="accent2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endParaRPr lang="ru-RU" sz="12000">
              <a:solidFill>
                <a:schemeClr val="tx2"/>
              </a:solidFill>
            </a:endParaRPr>
          </a:p>
        </p:txBody>
      </p:sp>
      <p:pic>
        <p:nvPicPr>
          <p:cNvPr id="3076" name="Picture 4" descr="http://media.nn.ru/data/forum/images/2010-11/28159184-1251125352_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5240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71500" y="428625"/>
            <a:ext cx="2808288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800080"/>
                </a:solidFill>
                <a:latin typeface="Monotype Corsiva" pitchFamily="66" charset="0"/>
              </a:rPr>
              <a:t>9.В фольклоре…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619250" y="5229225"/>
            <a:ext cx="5472113" cy="1095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FF0066"/>
                </a:solidFill>
                <a:latin typeface="Monotype Corsiva" pitchFamily="66" charset="0"/>
              </a:rPr>
              <a:t>9.Средство омоложения, бессмертия, прообраз телевизора.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pattFill prst="sphere">
              <a:fgClr>
                <a:srgbClr val="FF3399"/>
              </a:fgClr>
              <a:bgClr>
                <a:schemeClr val="accent2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endParaRPr lang="ru-RU" sz="12000">
              <a:solidFill>
                <a:schemeClr val="tx2"/>
              </a:solidFill>
            </a:endParaRPr>
          </a:p>
        </p:txBody>
      </p:sp>
      <p:pic>
        <p:nvPicPr>
          <p:cNvPr id="15368" name="Picture 8" descr="App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16287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5288" y="298450"/>
            <a:ext cx="2947987" cy="6080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3200" b="1">
                <a:solidFill>
                  <a:srgbClr val="800080"/>
                </a:solidFill>
                <a:latin typeface="Monotype Corsiva" pitchFamily="66" charset="0"/>
              </a:rPr>
              <a:t>10.В географии…</a:t>
            </a: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pattFill prst="sphere">
              <a:fgClr>
                <a:srgbClr val="FF3399"/>
              </a:fgClr>
              <a:bgClr>
                <a:schemeClr val="accent2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endParaRPr lang="ru-RU" sz="12000">
              <a:solidFill>
                <a:schemeClr val="tx2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990600" y="5181600"/>
            <a:ext cx="7232650" cy="6080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b="1" dirty="0">
                <a:solidFill>
                  <a:srgbClr val="FF0066"/>
                </a:solidFill>
                <a:latin typeface="Monotype Corsiva" pitchFamily="66" charset="0"/>
              </a:rPr>
              <a:t>10.Алматы — Яблоневый, Яблонский хребет.</a:t>
            </a:r>
          </a:p>
        </p:txBody>
      </p:sp>
      <p:pic>
        <p:nvPicPr>
          <p:cNvPr id="4110" name="Picture 14" descr="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6600" y="457200"/>
            <a:ext cx="14890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1219200"/>
            <a:ext cx="4697056" cy="35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818" y="275035"/>
            <a:ext cx="8290983" cy="1497806"/>
          </a:xfrm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«Яблочное ассорти»</a:t>
            </a:r>
            <a:endParaRPr lang="ru-RU" sz="80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1828800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класс получает текст с рассказом и маркер, чтобы подчеркивать названия песен (П), фильмов (Ф), сказок (С), мультфильмов (М-Ф)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Игорь Захаров - Яблоко в облака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  <a:t>Конкурс песен</a:t>
            </a:r>
            <a:endParaRPr lang="ru-RU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5600" y="1600200"/>
            <a:ext cx="2971800" cy="4525963"/>
          </a:xfrm>
        </p:spPr>
        <p:txBody>
          <a:bodyPr/>
          <a:lstStyle/>
          <a:p>
            <a:r>
              <a:rPr lang="ru-RU" b="1" dirty="0" smtClean="0"/>
              <a:t>5 класс</a:t>
            </a:r>
          </a:p>
          <a:p>
            <a:r>
              <a:rPr lang="ru-RU" b="1" dirty="0" smtClean="0"/>
              <a:t>6 класс</a:t>
            </a:r>
          </a:p>
          <a:p>
            <a:r>
              <a:rPr lang="ru-RU" b="1" dirty="0" smtClean="0"/>
              <a:t>7 класс</a:t>
            </a:r>
          </a:p>
          <a:p>
            <a:r>
              <a:rPr lang="ru-RU" b="1" dirty="0" smtClean="0"/>
              <a:t>8 класс</a:t>
            </a:r>
          </a:p>
          <a:p>
            <a:r>
              <a:rPr lang="ru-RU" b="1" dirty="0" smtClean="0"/>
              <a:t>9 класс</a:t>
            </a:r>
          </a:p>
          <a:p>
            <a:r>
              <a:rPr lang="ru-RU" b="1" dirty="0" smtClean="0"/>
              <a:t>10 класс</a:t>
            </a:r>
          </a:p>
          <a:p>
            <a:r>
              <a:rPr lang="ru-RU" b="1" dirty="0" smtClean="0"/>
              <a:t>11 класс</a:t>
            </a:r>
            <a:endParaRPr lang="ru-RU" b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-4723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Конкурс «Лебеди </a:t>
            </a:r>
            <a:r>
              <a:rPr lang="ru-RU" sz="6600" b="1" dirty="0">
                <a:solidFill>
                  <a:srgbClr val="FF0000"/>
                </a:solidFill>
                <a:latin typeface="Monotype Corsiva" pitchFamily="66" charset="0"/>
              </a:rPr>
              <a:t>из яблока»</a:t>
            </a:r>
          </a:p>
        </p:txBody>
      </p:sp>
      <p:pic>
        <p:nvPicPr>
          <p:cNvPr id="4103" name="Picture 7" descr="DSCN02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4267200"/>
            <a:ext cx="3420000" cy="2161251"/>
          </a:xfrm>
          <a:prstGeom prst="rect">
            <a:avLst/>
          </a:prstGeom>
          <a:noFill/>
        </p:spPr>
      </p:pic>
      <p:pic>
        <p:nvPicPr>
          <p:cNvPr id="4104" name="Picture 8" descr="DSCN08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1295400"/>
            <a:ext cx="3420000" cy="2565000"/>
          </a:xfrm>
          <a:prstGeom prst="rect">
            <a:avLst/>
          </a:prstGeom>
          <a:noFill/>
        </p:spPr>
      </p:pic>
      <p:pic>
        <p:nvPicPr>
          <p:cNvPr id="1026" name="Picture 2" descr="H:\ФОТО - 3270\Лебеди из яблок\DSCN16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4114800"/>
            <a:ext cx="2700000" cy="2308065"/>
          </a:xfrm>
          <a:prstGeom prst="rect">
            <a:avLst/>
          </a:prstGeom>
          <a:noFill/>
        </p:spPr>
      </p:pic>
      <p:pic>
        <p:nvPicPr>
          <p:cNvPr id="1027" name="Picture 3" descr="H:\ФОТО - 3270\Ислам\Ислам и Лебеди из яблока\DSCN35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1066800"/>
            <a:ext cx="2700666" cy="2663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charset="0"/>
              </a:rPr>
              <a:t>1.</a:t>
            </a:r>
            <a:r>
              <a:rPr lang="ru-RU" sz="3600" b="1">
                <a:solidFill>
                  <a:srgbClr val="FF0000"/>
                </a:solidFill>
                <a:latin typeface="Arial" charset="0"/>
              </a:rPr>
              <a:t>Крупный плод разрезают так, чтобы плодоножка оставалась на одной из половине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email"/>
          <a:srcRect l="6000" r="6000" b="5263"/>
          <a:stretch>
            <a:fillRect/>
          </a:stretch>
        </p:blipFill>
        <p:spPr bwMode="auto">
          <a:xfrm>
            <a:off x="4800600" y="1828800"/>
            <a:ext cx="40243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email"/>
          <a:srcRect l="7408"/>
          <a:stretch>
            <a:fillRect/>
          </a:stretch>
        </p:blipFill>
        <p:spPr bwMode="auto">
          <a:xfrm>
            <a:off x="304800" y="1828800"/>
            <a:ext cx="4191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1600200" y="0"/>
            <a:ext cx="1074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/>
            <a:r>
              <a:rPr lang="en-US" sz="3600" b="1">
                <a:solidFill>
                  <a:srgbClr val="FF0000"/>
                </a:solidFill>
                <a:latin typeface="Arial" charset="0"/>
              </a:rPr>
              <a:t>2.</a:t>
            </a:r>
            <a:r>
              <a:rPr lang="ru-RU" sz="3600" b="1">
                <a:solidFill>
                  <a:srgbClr val="FF0000"/>
                </a:solidFill>
                <a:latin typeface="Arial" charset="0"/>
              </a:rPr>
              <a:t>Половину без плодоножки кладут на разделочную доску срезом вниз.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charset="0"/>
              </a:rPr>
              <a:t>3.</a:t>
            </a:r>
            <a:r>
              <a:rPr lang="ru-RU" sz="3600" b="1">
                <a:solidFill>
                  <a:srgbClr val="FF0000"/>
                </a:solidFill>
                <a:latin typeface="Arial" charset="0"/>
              </a:rPr>
              <a:t>Сверху посередине делают глубокий вертикальный надрез, не доводя его до конца примерно на 1 см.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email"/>
          <a:srcRect l="3847" t="8897" r="3847" b="11029"/>
          <a:stretch>
            <a:fillRect/>
          </a:stretch>
        </p:blipFill>
        <p:spPr bwMode="auto">
          <a:xfrm>
            <a:off x="2209800" y="1295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46482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Apple Day was initiated by Common Ground in 1990 and has been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celebrated 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each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year 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by people organizing hundreds of local events.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4800" kern="0" dirty="0">
              <a:solidFill>
                <a:srgbClr val="66FF33"/>
              </a:solidFill>
              <a:latin typeface="+mn-lt"/>
            </a:endParaRPr>
          </a:p>
        </p:txBody>
      </p:sp>
      <p:pic>
        <p:nvPicPr>
          <p:cNvPr id="8195" name="Picture 3" descr="C:\Documents and Settings\User\Рабочий стол\в интергу\Apple Day\AppleDay08%20Rick4_600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762000"/>
            <a:ext cx="4368800" cy="3276600"/>
          </a:xfrm>
          <a:prstGeom prst="round2Diag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196" name="Picture 4" descr="C:\Documents and Settings\User\Рабочий стол\в интергу\Apple Day\apple%20day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9738" y="762000"/>
            <a:ext cx="3217862" cy="3240088"/>
          </a:xfrm>
          <a:prstGeom prst="round2Diag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734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charset="0"/>
              </a:rPr>
              <a:t>4.</a:t>
            </a:r>
            <a:r>
              <a:rPr lang="ru-RU" sz="3600" b="1">
                <a:solidFill>
                  <a:srgbClr val="FF0000"/>
                </a:solidFill>
                <a:latin typeface="Arial" charset="0"/>
              </a:rPr>
              <a:t>Отступив на 0,5 – 0,7 см, делают еще один такой же надрез.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charset="0"/>
              </a:rPr>
              <a:t>5.</a:t>
            </a:r>
            <a:r>
              <a:rPr lang="ru-RU" sz="3600" b="1">
                <a:solidFill>
                  <a:srgbClr val="FF0000"/>
                </a:solidFill>
                <a:latin typeface="Arial" charset="0"/>
              </a:rPr>
              <a:t>Затем выполняют горизонтальный</a:t>
            </a:r>
            <a:r>
              <a:rPr lang="ru-RU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600" b="1">
                <a:solidFill>
                  <a:srgbClr val="FF0000"/>
                </a:solidFill>
                <a:latin typeface="Arial" charset="0"/>
              </a:rPr>
              <a:t>надрез и вырезают четвертую часть яблока в виде уголка.</a:t>
            </a:r>
            <a:r>
              <a:rPr lang="ru-RU" sz="36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email"/>
          <a:srcRect l="9120" t="21884" r="2724"/>
          <a:stretch>
            <a:fillRect/>
          </a:stretch>
        </p:blipFill>
        <p:spPr bwMode="auto">
          <a:xfrm>
            <a:off x="2057400" y="1371600"/>
            <a:ext cx="48768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" y="0"/>
            <a:ext cx="9105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charset="0"/>
              </a:rPr>
              <a:t>6.</a:t>
            </a:r>
            <a:r>
              <a:rPr lang="ru-RU" sz="3600" b="1">
                <a:solidFill>
                  <a:srgbClr val="FF0000"/>
                </a:solidFill>
                <a:latin typeface="Arial" charset="0"/>
              </a:rPr>
              <a:t>Таких уголков понадобится несколько.</a:t>
            </a:r>
            <a:r>
              <a:rPr lang="ru-RU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email"/>
          <a:srcRect l="8824" t="12050"/>
          <a:stretch>
            <a:fillRect/>
          </a:stretch>
        </p:blipFill>
        <p:spPr bwMode="auto">
          <a:xfrm>
            <a:off x="381000" y="838200"/>
            <a:ext cx="2660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email"/>
          <a:srcRect l="11429" t="8133"/>
          <a:stretch>
            <a:fillRect/>
          </a:stretch>
        </p:blipFill>
        <p:spPr bwMode="auto">
          <a:xfrm>
            <a:off x="2971800" y="2438400"/>
            <a:ext cx="34290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email"/>
          <a:srcRect l="4016" r="11632"/>
          <a:stretch>
            <a:fillRect/>
          </a:stretch>
        </p:blipFill>
        <p:spPr bwMode="auto">
          <a:xfrm>
            <a:off x="6400800" y="3962400"/>
            <a:ext cx="2470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charset="0"/>
              </a:rPr>
              <a:t>7.</a:t>
            </a:r>
            <a:r>
              <a:rPr lang="ru-RU" sz="4000" b="1">
                <a:solidFill>
                  <a:srgbClr val="FF0000"/>
                </a:solidFill>
                <a:latin typeface="Arial" charset="0"/>
              </a:rPr>
              <a:t>Их укладывают один в другой, сдвигая лесенкой.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email"/>
          <a:srcRect l="9639" t="12964" r="4819"/>
          <a:stretch>
            <a:fillRect/>
          </a:stretch>
        </p:blipFill>
        <p:spPr bwMode="auto">
          <a:xfrm>
            <a:off x="1600200" y="1447800"/>
            <a:ext cx="594246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067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charset="0"/>
              </a:rPr>
              <a:t>8.</a:t>
            </a:r>
            <a:r>
              <a:rPr lang="ru-RU" sz="3600" b="1">
                <a:solidFill>
                  <a:srgbClr val="FF0000"/>
                </a:solidFill>
                <a:latin typeface="Arial" charset="0"/>
              </a:rPr>
              <a:t>Далее нужно вырезать голову и шею. Для этого из оставшейся половины яблока отрезают тонкую пластину вместе с плодоножкой и кончиком ножа вырезают из нее нужную фигуру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/>
          <a:srcRect l="3098"/>
          <a:stretch>
            <a:fillRect/>
          </a:stretch>
        </p:blipFill>
        <p:spPr bwMode="auto">
          <a:xfrm>
            <a:off x="1066800" y="3429000"/>
            <a:ext cx="32766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email"/>
          <a:srcRect l="11311" b="4509"/>
          <a:stretch>
            <a:fillRect/>
          </a:stretch>
        </p:blipFill>
        <p:spPr bwMode="auto">
          <a:xfrm>
            <a:off x="5486400" y="3429000"/>
            <a:ext cx="24495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charset="0"/>
              </a:rPr>
              <a:t>9.</a:t>
            </a:r>
            <a:r>
              <a:rPr lang="ru-RU" sz="3600" b="1">
                <a:solidFill>
                  <a:srgbClr val="FF0000"/>
                </a:solidFill>
                <a:latin typeface="Arial" charset="0"/>
              </a:rPr>
              <a:t>Голову лебедя вставляют в сделанный в начале работы вертикальный надрез.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1137" t="1617" b="2965"/>
          <a:stretch>
            <a:fillRect/>
          </a:stretch>
        </p:blipFill>
        <p:spPr bwMode="auto">
          <a:xfrm>
            <a:off x="1219200" y="19050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4602162"/>
          </a:xfrm>
        </p:spPr>
        <p:txBody>
          <a:bodyPr/>
          <a:lstStyle/>
          <a:p>
            <a:pPr lvl="0"/>
            <a: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  <a:t>Яблоки для мамы</a:t>
            </a:r>
            <a:b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5" descr="Картинка 419 из 4691"/>
          <p:cNvPicPr>
            <a:picLocks noChangeAspect="1" noChangeArrowheads="1"/>
          </p:cNvPicPr>
          <p:nvPr/>
        </p:nvPicPr>
        <p:blipFill>
          <a:blip r:embed="rId4" cstate="email"/>
          <a:srcRect l="23285" r="26819"/>
          <a:stretch>
            <a:fillRect/>
          </a:stretch>
        </p:blipFill>
        <p:spPr bwMode="auto">
          <a:xfrm>
            <a:off x="5638800" y="3124200"/>
            <a:ext cx="2286000" cy="3429000"/>
          </a:xfrm>
          <a:prstGeom prst="rect">
            <a:avLst/>
          </a:prstGeom>
          <a:noFill/>
        </p:spPr>
      </p:pic>
      <p:pic>
        <p:nvPicPr>
          <p:cNvPr id="5" name="Валентин_Овсянников_-_Яблоки_для_мам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2362200"/>
          </a:xfrm>
        </p:spPr>
        <p:txBody>
          <a:bodyPr/>
          <a:lstStyle/>
          <a:p>
            <a:pPr lvl="0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Конкурс-дегустация яблочных пирогов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bgteptk.by/Portals/0/%D1%81%D1%82%D0%BE%D0%BB%20%D0%B7%D0%B0%D0%BA%D0%B0%D0%B7%D0%BE%D0%B2/%D0%BA%D0%BE%D0%BD%D0%B4%D0%B8%D1%82%D0%B5%D1%80%D1%81%D0%BA%D0%B0%D1%8F%20%D0%BF%D1%80%D0%BE%D0%B4%D1%83%D0%BA%D1%86%D0%B8%D1%8F/%D0%9F%D0%B8%D1%80%D0%BE%D0%B3%20%D0%BE%D1%82%D0%BA%D1%80%D1%8B%D1%82%D1%8B%D0%B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133601"/>
            <a:ext cx="3960000" cy="2637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player.myshared.ru/338376/data/images/im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429000"/>
            <a:ext cx="3960000" cy="296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Конкурс «Панно из яблок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:\ФОТО - 3270\2015 Аpple Day - 21.10\DSCN3903.JPG"/>
          <p:cNvPicPr>
            <a:picLocks noChangeAspect="1" noChangeArrowheads="1"/>
          </p:cNvPicPr>
          <p:nvPr/>
        </p:nvPicPr>
        <p:blipFill>
          <a:blip r:embed="rId2" cstate="print"/>
          <a:srcRect l="2034" t="4918" r="6317" b="23460"/>
          <a:stretch>
            <a:fillRect/>
          </a:stretch>
        </p:blipFill>
        <p:spPr bwMode="auto">
          <a:xfrm>
            <a:off x="381000" y="1752600"/>
            <a:ext cx="81534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Рефлексия. 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371600"/>
            <a:ext cx="7903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Выразите своё настроение</a:t>
            </a:r>
            <a:endParaRPr lang="ru-RU" sz="6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990600" y="2590800"/>
            <a:ext cx="1357313" cy="1357313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657600" y="3352800"/>
            <a:ext cx="1357313" cy="1357313"/>
          </a:xfrm>
          <a:prstGeom prst="smileyFace">
            <a:avLst>
              <a:gd name="adj" fmla="val 44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400800" y="3962400"/>
            <a:ext cx="1357313" cy="1357313"/>
          </a:xfrm>
          <a:prstGeom prst="smileyFace">
            <a:avLst>
              <a:gd name="adj" fmla="val -465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Заключение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600200"/>
            <a:ext cx="7772400" cy="16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Картинка 419 из 4691"/>
          <p:cNvPicPr>
            <a:picLocks noChangeAspect="1" noChangeArrowheads="1"/>
          </p:cNvPicPr>
          <p:nvPr/>
        </p:nvPicPr>
        <p:blipFill>
          <a:blip r:embed="rId3" cstate="email"/>
          <a:srcRect l="23285" r="26819"/>
          <a:stretch>
            <a:fillRect/>
          </a:stretch>
        </p:blipFill>
        <p:spPr bwMode="auto">
          <a:xfrm>
            <a:off x="5638800" y="3124200"/>
            <a:ext cx="2286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0" y="228600"/>
            <a:ext cx="7239000" cy="1219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</a:t>
            </a:r>
            <a:r>
              <a:rPr lang="en-US" sz="3600" b="1" kern="1200" dirty="0" smtClean="0">
                <a:solidFill>
                  <a:srgbClr val="C00000"/>
                </a:solidFill>
                <a:latin typeface="Comic Sans MS" pitchFamily="66" charset="0"/>
              </a:rPr>
              <a:t>Apple is a symbol of physical, cultural and genetic variety</a:t>
            </a:r>
            <a:r>
              <a:rPr lang="ru-RU" sz="3600" b="1" kern="12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r>
              <a:rPr lang="en-US" sz="3600" b="1" kern="1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1400" b="1" kern="1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b="1" kern="1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725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User\Рабочий стол\в интергу\Apple Day\apple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838200"/>
            <a:ext cx="3667352" cy="52324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6858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kern="0" dirty="0">
                <a:latin typeface="+mn-lt"/>
              </a:rPr>
              <a:t>  </a:t>
            </a:r>
            <a:r>
              <a:rPr lang="en-US" sz="2400" b="1" kern="0" dirty="0">
                <a:solidFill>
                  <a:srgbClr val="C00000"/>
                </a:solidFill>
                <a:latin typeface="Comic Sans MS" pitchFamily="66" charset="0"/>
              </a:rPr>
              <a:t>This 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day is a way of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celebration 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and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demonstration of 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variety and richness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of nature and 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that it is possible to effect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changes 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in your place.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4800" b="1" kern="0" dirty="0">
              <a:solidFill>
                <a:srgbClr val="66FF33"/>
              </a:solidFill>
              <a:latin typeface="+mn-lt"/>
            </a:endParaRPr>
          </a:p>
        </p:txBody>
      </p:sp>
      <p:pic>
        <p:nvPicPr>
          <p:cNvPr id="10244" name="Picture 2" descr="C:\Users\User\Desktop\Apple Day\Appletree_2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3429000"/>
            <a:ext cx="3186137" cy="25908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584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533400"/>
            <a:ext cx="8229600" cy="1295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kern="0" dirty="0">
                <a:latin typeface="+mn-lt"/>
              </a:rPr>
              <a:t>  </a:t>
            </a:r>
            <a:r>
              <a:rPr lang="en-US" sz="3200" b="1" dirty="0">
                <a:solidFill>
                  <a:srgbClr val="C00000"/>
                </a:solidFill>
                <a:latin typeface="Comic Sans MS" pitchFamily="66" charset="0"/>
              </a:rPr>
              <a:t>The first Apple Day was on October 21, 1990 in Covent Garden, London.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4800" kern="0" dirty="0">
              <a:solidFill>
                <a:srgbClr val="66FF33"/>
              </a:solidFill>
              <a:latin typeface="+mn-lt"/>
            </a:endParaRPr>
          </a:p>
        </p:txBody>
      </p:sp>
      <p:pic>
        <p:nvPicPr>
          <p:cNvPr id="11267" name="Picture 3" descr="C:\Documents and Settings\User\Рабочий стол\в интергу\Apple Day\773px-Covent_Garden_Interior_May_2006_crop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2057400"/>
            <a:ext cx="5112948" cy="39624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175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Documents and Settings\User\Рабочий стол\в интергу\Apple Day\Apple-Day-choppers32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1905000"/>
            <a:ext cx="2475272" cy="3492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4" descr="C:\Documents and Settings\User\Рабочий стол\в интергу\Apple Day\Apple-Day-lookers320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828801"/>
            <a:ext cx="2491944" cy="3492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5" descr="C:\Documents and Settings\User\Рабочий стол\в интергу\Apple Day\B4b%20apple%20day%202007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2971800"/>
            <a:ext cx="2520000" cy="336593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381000"/>
            <a:ext cx="8382000" cy="1676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kern="0" dirty="0">
                <a:latin typeface="+mn-lt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Apple day celebration is something like fair, where you can buy and taste the great variety of apple kinds.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6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4800" kern="0" dirty="0">
                <a:solidFill>
                  <a:srgbClr val="66FF33"/>
                </a:solidFill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4800" kern="0" dirty="0">
              <a:solidFill>
                <a:srgbClr val="66FF33"/>
              </a:solidFill>
              <a:latin typeface="+mn-lt"/>
            </a:endParaRPr>
          </a:p>
        </p:txBody>
      </p:sp>
    </p:spTree>
  </p:cSld>
  <p:clrMapOvr>
    <a:masterClrMapping/>
  </p:clrMapOvr>
  <p:transition spd="med" advTm="1140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User\Desktop\Apple Day\Malus_Friedberger_Bohnapfel_4259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1143000"/>
            <a:ext cx="3240088" cy="216058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2" descr="C:\Users\User\Desktop\Apple Day\Malus_Altländer_Pfannkuchen_4611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066800"/>
            <a:ext cx="3055938" cy="216058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3" descr="C:\Users\User\Desktop\Apple Day\Malus_Allington_Pepping_4599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2209800"/>
            <a:ext cx="3175000" cy="216058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7" name="Picture 6" descr="C:\Users\User\Desktop\Apple Day\800px-Malus_Himbacher_Grüner_4269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3581400"/>
            <a:ext cx="2894013" cy="216058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7" descr="C:\Users\User\Desktop\Apple Day\Malus_Mensfelder_Glanzrenette_4277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95600" y="4495800"/>
            <a:ext cx="3171825" cy="216058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9" name="Picture 8" descr="C:\Users\User\Desktop\Apple Day\Malus_Glockenapfel_4455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67400" y="3429000"/>
            <a:ext cx="2944813" cy="216058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0"/>
            <a:ext cx="8686800" cy="17526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kern="0" dirty="0">
                <a:latin typeface="+mn-lt"/>
              </a:rPr>
              <a:t>  </a:t>
            </a:r>
            <a:r>
              <a:rPr lang="en-US" sz="3200" b="1" dirty="0">
                <a:solidFill>
                  <a:srgbClr val="C00000"/>
                </a:solidFill>
                <a:latin typeface="Comic Sans MS" pitchFamily="66" charset="0"/>
              </a:rPr>
              <a:t>There are </a:t>
            </a: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more than </a:t>
            </a:r>
            <a:r>
              <a:rPr lang="en-US" sz="3200" b="1" dirty="0">
                <a:solidFill>
                  <a:srgbClr val="C00000"/>
                </a:solidFill>
                <a:latin typeface="Comic Sans MS" pitchFamily="66" charset="0"/>
              </a:rPr>
              <a:t>7000 kinds of apples in the world.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36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4800" kern="0" dirty="0">
                <a:solidFill>
                  <a:srgbClr val="66FF33"/>
                </a:solidFill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4800" kern="0" dirty="0">
              <a:solidFill>
                <a:srgbClr val="66FF33"/>
              </a:solidFill>
              <a:latin typeface="+mn-lt"/>
            </a:endParaRPr>
          </a:p>
        </p:txBody>
      </p:sp>
    </p:spTree>
  </p:cSld>
  <p:clrMapOvr>
    <a:masterClrMapping/>
  </p:clrMapOvr>
  <p:transition spd="med" advTm="820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826</Words>
  <Application>Microsoft Office PowerPoint</Application>
  <PresentationFormat>Экран (4:3)</PresentationFormat>
  <Paragraphs>136</Paragraphs>
  <Slides>49</Slides>
  <Notes>17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</vt:lpstr>
      <vt:lpstr> Various activities, games and competitions are popular on this day.</vt:lpstr>
      <vt:lpstr>Print Pictures</vt:lpstr>
      <vt:lpstr>Слайд 14</vt:lpstr>
      <vt:lpstr>The Longest Peel Competition is the most popular. Guinness World Record is held by Kathy Walfer  who peeled an apple in 11 hours 30 minutes with a peel length of 52.51m on 16 October 1976.</vt:lpstr>
      <vt:lpstr>An old tradition is the English farmers choose the oldest apple-tree, sing ballads and dance round the tree.</vt:lpstr>
      <vt:lpstr>Apple Day is a funny, kind and generous holiday.</vt:lpstr>
      <vt:lpstr>Look at these masterpieces</vt:lpstr>
      <vt:lpstr>Слайд 19</vt:lpstr>
      <vt:lpstr>Песня “Apples and bananas”</vt:lpstr>
      <vt:lpstr>«Люди и яблоки» </vt:lpstr>
      <vt:lpstr>Слайд 22</vt:lpstr>
      <vt:lpstr>Слайд 23</vt:lpstr>
      <vt:lpstr>«Закатилось яблочко…»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«Яблочное ассорти»</vt:lpstr>
      <vt:lpstr>Конкурс песен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Яблоки для мамы </vt:lpstr>
      <vt:lpstr>Конкурс-дегустация яблочных пирогов</vt:lpstr>
      <vt:lpstr>Конкурс «Панно из яблок»</vt:lpstr>
      <vt:lpstr>Рефлексия. 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Владелец</cp:lastModifiedBy>
  <cp:revision>141</cp:revision>
  <cp:lastPrinted>1601-01-01T00:00:00Z</cp:lastPrinted>
  <dcterms:created xsi:type="dcterms:W3CDTF">1601-01-01T00:00:00Z</dcterms:created>
  <dcterms:modified xsi:type="dcterms:W3CDTF">2015-10-30T22:05:02Z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