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62" r:id="rId6"/>
    <p:sldId id="261" r:id="rId7"/>
    <p:sldId id="270" r:id="rId8"/>
    <p:sldId id="259" r:id="rId9"/>
    <p:sldId id="271" r:id="rId10"/>
    <p:sldId id="273" r:id="rId11"/>
    <p:sldId id="275" r:id="rId12"/>
    <p:sldId id="274" r:id="rId13"/>
    <p:sldId id="264" r:id="rId14"/>
    <p:sldId id="265" r:id="rId15"/>
    <p:sldId id="266" r:id="rId16"/>
    <p:sldId id="267" r:id="rId17"/>
    <p:sldId id="268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94A7D-C831-4109-96DF-3DB6C4D7E6DE}" type="doc">
      <dgm:prSet loTypeId="urn:microsoft.com/office/officeart/2005/8/layout/venn3" loCatId="relationship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07004F8-0ECE-4466-B35E-305C8B270103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5400" dirty="0" smtClean="0"/>
            <a:t>10</a:t>
          </a:r>
          <a:endParaRPr lang="ru-RU" sz="5400" dirty="0"/>
        </a:p>
      </dgm:t>
    </dgm:pt>
    <dgm:pt modelId="{CD25F81B-34F6-4920-AFF8-8639613436F7}" type="parTrans" cxnId="{C2F5114F-21A0-4C4D-8664-4773B24D7AED}">
      <dgm:prSet/>
      <dgm:spPr/>
      <dgm:t>
        <a:bodyPr/>
        <a:lstStyle/>
        <a:p>
          <a:endParaRPr lang="ru-RU"/>
        </a:p>
      </dgm:t>
    </dgm:pt>
    <dgm:pt modelId="{7AB578E2-B984-4797-AF2B-D67BB66E1056}" type="sibTrans" cxnId="{C2F5114F-21A0-4C4D-8664-4773B24D7AED}">
      <dgm:prSet/>
      <dgm:spPr/>
      <dgm:t>
        <a:bodyPr/>
        <a:lstStyle/>
        <a:p>
          <a:endParaRPr lang="ru-RU"/>
        </a:p>
      </dgm:t>
    </dgm:pt>
    <dgm:pt modelId="{8990B10E-7A9F-4FF4-977B-ABFE7C477569}">
      <dgm:prSet phldrT="[Текст]"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ru-RU" sz="5400" dirty="0" smtClean="0"/>
            <a:t>-3</a:t>
          </a:r>
          <a:endParaRPr lang="ru-RU" sz="5400" dirty="0"/>
        </a:p>
      </dgm:t>
    </dgm:pt>
    <dgm:pt modelId="{FF34F86B-FADC-492E-B6B5-4C17FEE15024}" type="parTrans" cxnId="{8C6638DB-FBAE-4DD5-B91D-4611CE95E00D}">
      <dgm:prSet/>
      <dgm:spPr/>
      <dgm:t>
        <a:bodyPr/>
        <a:lstStyle/>
        <a:p>
          <a:endParaRPr lang="ru-RU"/>
        </a:p>
      </dgm:t>
    </dgm:pt>
    <dgm:pt modelId="{203B4557-8FD6-4A6F-AE2A-72C19D376862}" type="sibTrans" cxnId="{8C6638DB-FBAE-4DD5-B91D-4611CE95E00D}">
      <dgm:prSet/>
      <dgm:spPr/>
      <dgm:t>
        <a:bodyPr/>
        <a:lstStyle/>
        <a:p>
          <a:endParaRPr lang="ru-RU"/>
        </a:p>
      </dgm:t>
    </dgm:pt>
    <dgm:pt modelId="{E3110036-8F4A-44DF-8EE8-50341FA0AF5C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5400" dirty="0" smtClean="0"/>
            <a:t>-50</a:t>
          </a:r>
          <a:endParaRPr lang="ru-RU" sz="5400" dirty="0"/>
        </a:p>
      </dgm:t>
    </dgm:pt>
    <dgm:pt modelId="{DAB11191-D5C4-4429-A644-6A82C809A359}" type="parTrans" cxnId="{0BF1CF6B-881D-4E1C-BE5C-82D415E525F8}">
      <dgm:prSet/>
      <dgm:spPr/>
      <dgm:t>
        <a:bodyPr/>
        <a:lstStyle/>
        <a:p>
          <a:endParaRPr lang="ru-RU"/>
        </a:p>
      </dgm:t>
    </dgm:pt>
    <dgm:pt modelId="{D17C085C-A21B-4866-A931-4430D2C6AB0B}" type="sibTrans" cxnId="{0BF1CF6B-881D-4E1C-BE5C-82D415E525F8}">
      <dgm:prSet/>
      <dgm:spPr/>
      <dgm:t>
        <a:bodyPr/>
        <a:lstStyle/>
        <a:p>
          <a:endParaRPr lang="ru-RU"/>
        </a:p>
      </dgm:t>
    </dgm:pt>
    <dgm:pt modelId="{6F370F85-95E0-4BED-9722-2C08DF5DFC55}">
      <dgm:prSet phldrT="[Текст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sz="5400" dirty="0" smtClean="0"/>
            <a:t>-15</a:t>
          </a:r>
          <a:endParaRPr lang="ru-RU" sz="5400" dirty="0"/>
        </a:p>
      </dgm:t>
    </dgm:pt>
    <dgm:pt modelId="{E03D0036-5CD8-453A-8F71-3FE614B9CAC4}" type="parTrans" cxnId="{218173A9-7876-48CA-8A16-F0839573112B}">
      <dgm:prSet/>
      <dgm:spPr/>
      <dgm:t>
        <a:bodyPr/>
        <a:lstStyle/>
        <a:p>
          <a:endParaRPr lang="ru-RU"/>
        </a:p>
      </dgm:t>
    </dgm:pt>
    <dgm:pt modelId="{E40E1EDC-D809-4382-B88F-750EF375F8BD}" type="sibTrans" cxnId="{218173A9-7876-48CA-8A16-F0839573112B}">
      <dgm:prSet/>
      <dgm:spPr/>
      <dgm:t>
        <a:bodyPr/>
        <a:lstStyle/>
        <a:p>
          <a:endParaRPr lang="ru-RU"/>
        </a:p>
      </dgm:t>
    </dgm:pt>
    <dgm:pt modelId="{31D4753D-37EB-4678-98B0-A3EB9A1F8BDE}">
      <dgm:prSet phldrT="[Текст]" custT="1"/>
      <dgm:spPr>
        <a:solidFill>
          <a:srgbClr val="00682F">
            <a:alpha val="49804"/>
          </a:srgbClr>
        </a:solidFill>
      </dgm:spPr>
      <dgm:t>
        <a:bodyPr/>
        <a:lstStyle/>
        <a:p>
          <a:r>
            <a:rPr lang="ru-RU" sz="5400" dirty="0" smtClean="0"/>
            <a:t>-40</a:t>
          </a:r>
          <a:endParaRPr lang="ru-RU" sz="5400" dirty="0"/>
        </a:p>
      </dgm:t>
    </dgm:pt>
    <dgm:pt modelId="{8BF67D72-D827-4887-9FA2-B13CBB6C9A9A}" type="parTrans" cxnId="{997026A3-ACF8-4EDE-B21D-B30CAB547EDA}">
      <dgm:prSet/>
      <dgm:spPr/>
      <dgm:t>
        <a:bodyPr/>
        <a:lstStyle/>
        <a:p>
          <a:endParaRPr lang="ru-RU"/>
        </a:p>
      </dgm:t>
    </dgm:pt>
    <dgm:pt modelId="{A02FDB4E-0328-466B-B525-351981432949}" type="sibTrans" cxnId="{997026A3-ACF8-4EDE-B21D-B30CAB547EDA}">
      <dgm:prSet/>
      <dgm:spPr/>
      <dgm:t>
        <a:bodyPr/>
        <a:lstStyle/>
        <a:p>
          <a:endParaRPr lang="ru-RU"/>
        </a:p>
      </dgm:t>
    </dgm:pt>
    <dgm:pt modelId="{2F0B5957-F486-4C42-88E2-B6A3972876A0}" type="pres">
      <dgm:prSet presAssocID="{AC394A7D-C831-4109-96DF-3DB6C4D7E6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36E84-64EA-4C91-ACF8-42070EA024C8}" type="pres">
      <dgm:prSet presAssocID="{207004F8-0ECE-4466-B35E-305C8B270103}" presName="Name5" presStyleLbl="vennNode1" presStyleIdx="0" presStyleCnt="5" custLinFactX="178754" custLinFactNeighborX="200000" custLinFactNeighborY="-45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5B115-628E-4970-B628-F8365A9E3388}" type="pres">
      <dgm:prSet presAssocID="{7AB578E2-B984-4797-AF2B-D67BB66E1056}" presName="space" presStyleCnt="0"/>
      <dgm:spPr/>
      <dgm:t>
        <a:bodyPr/>
        <a:lstStyle/>
        <a:p>
          <a:endParaRPr lang="ru-RU"/>
        </a:p>
      </dgm:t>
    </dgm:pt>
    <dgm:pt modelId="{456E1401-095A-4AE0-BAF0-238E09EFABFD}" type="pres">
      <dgm:prSet presAssocID="{8990B10E-7A9F-4FF4-977B-ABFE7C477569}" presName="Name5" presStyleLbl="vennNode1" presStyleIdx="1" presStyleCnt="5" custLinFactX="40712" custLinFactNeighborX="100000" custLinFactNeighborY="-4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75141-75E7-40D1-A9C3-6893DB76DFB8}" type="pres">
      <dgm:prSet presAssocID="{203B4557-8FD6-4A6F-AE2A-72C19D376862}" presName="space" presStyleCnt="0"/>
      <dgm:spPr/>
      <dgm:t>
        <a:bodyPr/>
        <a:lstStyle/>
        <a:p>
          <a:endParaRPr lang="ru-RU"/>
        </a:p>
      </dgm:t>
    </dgm:pt>
    <dgm:pt modelId="{ADA97E84-7564-4668-B59A-862DFFBF3B28}" type="pres">
      <dgm:prSet presAssocID="{E3110036-8F4A-44DF-8EE8-50341FA0AF5C}" presName="Name5" presStyleLbl="vennNode1" presStyleIdx="2" presStyleCnt="5" custLinFactX="-45236" custLinFactNeighborX="-100000" custLinFactNeighborY="2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A4E2C-61F1-4F7E-B899-8B3D70C4FF80}" type="pres">
      <dgm:prSet presAssocID="{D17C085C-A21B-4866-A931-4430D2C6AB0B}" presName="space" presStyleCnt="0"/>
      <dgm:spPr/>
      <dgm:t>
        <a:bodyPr/>
        <a:lstStyle/>
        <a:p>
          <a:endParaRPr lang="ru-RU"/>
        </a:p>
      </dgm:t>
    </dgm:pt>
    <dgm:pt modelId="{54D5FB79-5D8A-45EC-85DF-0BC65E1DF3CE}" type="pres">
      <dgm:prSet presAssocID="{6F370F85-95E0-4BED-9722-2C08DF5DFC55}" presName="Name5" presStyleLbl="vennNode1" presStyleIdx="3" presStyleCnt="5" custLinFactX="-141703" custLinFactNeighborX="-200000" custLinFactNeighborY="-49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66557-3FA3-4A48-9AE9-E41766D8421B}" type="pres">
      <dgm:prSet presAssocID="{E40E1EDC-D809-4382-B88F-750EF375F8BD}" presName="space" presStyleCnt="0"/>
      <dgm:spPr/>
      <dgm:t>
        <a:bodyPr/>
        <a:lstStyle/>
        <a:p>
          <a:endParaRPr lang="ru-RU"/>
        </a:p>
      </dgm:t>
    </dgm:pt>
    <dgm:pt modelId="{8C47F2F6-B2A2-429A-A4E1-103EFEA06A9A}" type="pres">
      <dgm:prSet presAssocID="{31D4753D-37EB-4678-98B0-A3EB9A1F8BDE}" presName="Name5" presStyleLbl="vennNode1" presStyleIdx="4" presStyleCnt="5" custLinFactX="-101361" custLinFactNeighborX="-200000" custLinFactNeighborY="2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055B0D-3901-4A1D-B702-B2CBA709D56B}" type="presOf" srcId="{31D4753D-37EB-4678-98B0-A3EB9A1F8BDE}" destId="{8C47F2F6-B2A2-429A-A4E1-103EFEA06A9A}" srcOrd="0" destOrd="0" presId="urn:microsoft.com/office/officeart/2005/8/layout/venn3"/>
    <dgm:cxn modelId="{0BF1CF6B-881D-4E1C-BE5C-82D415E525F8}" srcId="{AC394A7D-C831-4109-96DF-3DB6C4D7E6DE}" destId="{E3110036-8F4A-44DF-8EE8-50341FA0AF5C}" srcOrd="2" destOrd="0" parTransId="{DAB11191-D5C4-4429-A644-6A82C809A359}" sibTransId="{D17C085C-A21B-4866-A931-4430D2C6AB0B}"/>
    <dgm:cxn modelId="{679B2AD7-7122-4EC9-ABE4-AD409C0ADED2}" type="presOf" srcId="{6F370F85-95E0-4BED-9722-2C08DF5DFC55}" destId="{54D5FB79-5D8A-45EC-85DF-0BC65E1DF3CE}" srcOrd="0" destOrd="0" presId="urn:microsoft.com/office/officeart/2005/8/layout/venn3"/>
    <dgm:cxn modelId="{218173A9-7876-48CA-8A16-F0839573112B}" srcId="{AC394A7D-C831-4109-96DF-3DB6C4D7E6DE}" destId="{6F370F85-95E0-4BED-9722-2C08DF5DFC55}" srcOrd="3" destOrd="0" parTransId="{E03D0036-5CD8-453A-8F71-3FE614B9CAC4}" sibTransId="{E40E1EDC-D809-4382-B88F-750EF375F8BD}"/>
    <dgm:cxn modelId="{C2F5114F-21A0-4C4D-8664-4773B24D7AED}" srcId="{AC394A7D-C831-4109-96DF-3DB6C4D7E6DE}" destId="{207004F8-0ECE-4466-B35E-305C8B270103}" srcOrd="0" destOrd="0" parTransId="{CD25F81B-34F6-4920-AFF8-8639613436F7}" sibTransId="{7AB578E2-B984-4797-AF2B-D67BB66E1056}"/>
    <dgm:cxn modelId="{572DA0E0-95F4-4950-806F-6831E0CD239B}" type="presOf" srcId="{E3110036-8F4A-44DF-8EE8-50341FA0AF5C}" destId="{ADA97E84-7564-4668-B59A-862DFFBF3B28}" srcOrd="0" destOrd="0" presId="urn:microsoft.com/office/officeart/2005/8/layout/venn3"/>
    <dgm:cxn modelId="{583EB320-28B1-4514-A62F-7EFD1DFCBDA9}" type="presOf" srcId="{AC394A7D-C831-4109-96DF-3DB6C4D7E6DE}" destId="{2F0B5957-F486-4C42-88E2-B6A3972876A0}" srcOrd="0" destOrd="0" presId="urn:microsoft.com/office/officeart/2005/8/layout/venn3"/>
    <dgm:cxn modelId="{2C7F9384-C413-4D41-BFAB-2DE97A5E86CA}" type="presOf" srcId="{207004F8-0ECE-4466-B35E-305C8B270103}" destId="{A3936E84-64EA-4C91-ACF8-42070EA024C8}" srcOrd="0" destOrd="0" presId="urn:microsoft.com/office/officeart/2005/8/layout/venn3"/>
    <dgm:cxn modelId="{8C6638DB-FBAE-4DD5-B91D-4611CE95E00D}" srcId="{AC394A7D-C831-4109-96DF-3DB6C4D7E6DE}" destId="{8990B10E-7A9F-4FF4-977B-ABFE7C477569}" srcOrd="1" destOrd="0" parTransId="{FF34F86B-FADC-492E-B6B5-4C17FEE15024}" sibTransId="{203B4557-8FD6-4A6F-AE2A-72C19D376862}"/>
    <dgm:cxn modelId="{997026A3-ACF8-4EDE-B21D-B30CAB547EDA}" srcId="{AC394A7D-C831-4109-96DF-3DB6C4D7E6DE}" destId="{31D4753D-37EB-4678-98B0-A3EB9A1F8BDE}" srcOrd="4" destOrd="0" parTransId="{8BF67D72-D827-4887-9FA2-B13CBB6C9A9A}" sibTransId="{A02FDB4E-0328-466B-B525-351981432949}"/>
    <dgm:cxn modelId="{24AC8FE5-13E3-43BA-9D2B-26FEBBBA2518}" type="presOf" srcId="{8990B10E-7A9F-4FF4-977B-ABFE7C477569}" destId="{456E1401-095A-4AE0-BAF0-238E09EFABFD}" srcOrd="0" destOrd="0" presId="urn:microsoft.com/office/officeart/2005/8/layout/venn3"/>
    <dgm:cxn modelId="{DD8BEEA5-7904-4D28-A702-981A8671B22C}" type="presParOf" srcId="{2F0B5957-F486-4C42-88E2-B6A3972876A0}" destId="{A3936E84-64EA-4C91-ACF8-42070EA024C8}" srcOrd="0" destOrd="0" presId="urn:microsoft.com/office/officeart/2005/8/layout/venn3"/>
    <dgm:cxn modelId="{0DCCEAA1-04A3-458B-A222-5D99738DE416}" type="presParOf" srcId="{2F0B5957-F486-4C42-88E2-B6A3972876A0}" destId="{C9A5B115-628E-4970-B628-F8365A9E3388}" srcOrd="1" destOrd="0" presId="urn:microsoft.com/office/officeart/2005/8/layout/venn3"/>
    <dgm:cxn modelId="{F1B420F4-7726-40E4-8337-06A2ADF22A5C}" type="presParOf" srcId="{2F0B5957-F486-4C42-88E2-B6A3972876A0}" destId="{456E1401-095A-4AE0-BAF0-238E09EFABFD}" srcOrd="2" destOrd="0" presId="urn:microsoft.com/office/officeart/2005/8/layout/venn3"/>
    <dgm:cxn modelId="{1872C9C7-0B15-4E61-B6A8-30D8901D2E51}" type="presParOf" srcId="{2F0B5957-F486-4C42-88E2-B6A3972876A0}" destId="{F8875141-75E7-40D1-A9C3-6893DB76DFB8}" srcOrd="3" destOrd="0" presId="urn:microsoft.com/office/officeart/2005/8/layout/venn3"/>
    <dgm:cxn modelId="{EA6389A0-8710-4C97-AA80-70D4DD5E2321}" type="presParOf" srcId="{2F0B5957-F486-4C42-88E2-B6A3972876A0}" destId="{ADA97E84-7564-4668-B59A-862DFFBF3B28}" srcOrd="4" destOrd="0" presId="urn:microsoft.com/office/officeart/2005/8/layout/venn3"/>
    <dgm:cxn modelId="{199895DF-636E-4ABF-9EE8-48FF0243BFF8}" type="presParOf" srcId="{2F0B5957-F486-4C42-88E2-B6A3972876A0}" destId="{313A4E2C-61F1-4F7E-B899-8B3D70C4FF80}" srcOrd="5" destOrd="0" presId="urn:microsoft.com/office/officeart/2005/8/layout/venn3"/>
    <dgm:cxn modelId="{EBAA61C7-4690-4158-BC19-8EB975ACDD92}" type="presParOf" srcId="{2F0B5957-F486-4C42-88E2-B6A3972876A0}" destId="{54D5FB79-5D8A-45EC-85DF-0BC65E1DF3CE}" srcOrd="6" destOrd="0" presId="urn:microsoft.com/office/officeart/2005/8/layout/venn3"/>
    <dgm:cxn modelId="{84E17E4D-9AC7-4AA2-8390-3A3D3D25FB90}" type="presParOf" srcId="{2F0B5957-F486-4C42-88E2-B6A3972876A0}" destId="{C4F66557-3FA3-4A48-9AE9-E41766D8421B}" srcOrd="7" destOrd="0" presId="urn:microsoft.com/office/officeart/2005/8/layout/venn3"/>
    <dgm:cxn modelId="{6A79F1A0-A175-4027-9FDB-53F6DE70BE5A}" type="presParOf" srcId="{2F0B5957-F486-4C42-88E2-B6A3972876A0}" destId="{8C47F2F6-B2A2-429A-A4E1-103EFEA06A9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36E84-64EA-4C91-ACF8-42070EA024C8}">
      <dsp:nvSpPr>
        <dsp:cNvPr id="0" name=""/>
        <dsp:cNvSpPr/>
      </dsp:nvSpPr>
      <dsp:spPr>
        <a:xfrm>
          <a:off x="4286286" y="571503"/>
          <a:ext cx="1958950" cy="1958950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68580" rIns="107808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10</a:t>
          </a:r>
          <a:endParaRPr lang="ru-RU" sz="5400" kern="1200" dirty="0"/>
        </a:p>
      </dsp:txBody>
      <dsp:txXfrm>
        <a:off x="4573168" y="858385"/>
        <a:ext cx="1385186" cy="1385186"/>
      </dsp:txXfrm>
    </dsp:sp>
    <dsp:sp modelId="{456E1401-095A-4AE0-BAF0-238E09EFABFD}">
      <dsp:nvSpPr>
        <dsp:cNvPr id="0" name=""/>
        <dsp:cNvSpPr/>
      </dsp:nvSpPr>
      <dsp:spPr>
        <a:xfrm>
          <a:off x="2757482" y="507191"/>
          <a:ext cx="1958950" cy="1958950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68580" rIns="107808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-3</a:t>
          </a:r>
          <a:endParaRPr lang="ru-RU" sz="5400" kern="1200" dirty="0"/>
        </a:p>
      </dsp:txBody>
      <dsp:txXfrm>
        <a:off x="3044364" y="794073"/>
        <a:ext cx="1385186" cy="1385186"/>
      </dsp:txXfrm>
    </dsp:sp>
    <dsp:sp modelId="{ADA97E84-7564-4668-B59A-862DFFBF3B28}">
      <dsp:nvSpPr>
        <dsp:cNvPr id="0" name=""/>
        <dsp:cNvSpPr/>
      </dsp:nvSpPr>
      <dsp:spPr>
        <a:xfrm>
          <a:off x="1857384" y="2000264"/>
          <a:ext cx="1958950" cy="1958950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68580" rIns="107808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-50</a:t>
          </a:r>
          <a:endParaRPr lang="ru-RU" sz="5400" kern="1200" dirty="0"/>
        </a:p>
      </dsp:txBody>
      <dsp:txXfrm>
        <a:off x="2144266" y="2287146"/>
        <a:ext cx="1385186" cy="1385186"/>
      </dsp:txXfrm>
    </dsp:sp>
    <dsp:sp modelId="{54D5FB79-5D8A-45EC-85DF-0BC65E1DF3CE}">
      <dsp:nvSpPr>
        <dsp:cNvPr id="0" name=""/>
        <dsp:cNvSpPr/>
      </dsp:nvSpPr>
      <dsp:spPr>
        <a:xfrm>
          <a:off x="1143013" y="500060"/>
          <a:ext cx="1958950" cy="1958950"/>
        </a:xfrm>
        <a:prstGeom prst="ellipse">
          <a:avLst/>
        </a:prstGeom>
        <a:solidFill>
          <a:srgbClr val="0070C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68580" rIns="107808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-15</a:t>
          </a:r>
          <a:endParaRPr lang="ru-RU" sz="5400" kern="1200" dirty="0"/>
        </a:p>
      </dsp:txBody>
      <dsp:txXfrm>
        <a:off x="1429895" y="786942"/>
        <a:ext cx="1385186" cy="1385186"/>
      </dsp:txXfrm>
    </dsp:sp>
    <dsp:sp modelId="{8C47F2F6-B2A2-429A-A4E1-103EFEA06A9A}">
      <dsp:nvSpPr>
        <dsp:cNvPr id="0" name=""/>
        <dsp:cNvSpPr/>
      </dsp:nvSpPr>
      <dsp:spPr>
        <a:xfrm>
          <a:off x="3500453" y="2000264"/>
          <a:ext cx="1958950" cy="1958950"/>
        </a:xfrm>
        <a:prstGeom prst="ellipse">
          <a:avLst/>
        </a:prstGeom>
        <a:solidFill>
          <a:srgbClr val="00682F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68580" rIns="107808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-40</a:t>
          </a:r>
          <a:endParaRPr lang="ru-RU" sz="5400" kern="1200" dirty="0"/>
        </a:p>
      </dsp:txBody>
      <dsp:txXfrm>
        <a:off x="3787335" y="2287146"/>
        <a:ext cx="1385186" cy="138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A826-68B0-41CD-9BA9-2266E59F4A9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ECCE-BAA3-4F6E-AC9C-D10E7B08E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GLpRz0Mjn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hi2014.com/games/plac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Арифметические действия с целыми числами.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6 класс.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Обобщающий урок.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116871"/>
            <a:ext cx="5357850" cy="17145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Холмова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Лариса Владимировна</a:t>
            </a: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учитель математики</a:t>
            </a: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МКОУ «Лицей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№1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Найди ошибку: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572560" cy="16859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-405 : (36 – 45 : (-5)) </a:t>
            </a:r>
            <a:r>
              <a:rPr lang="ru-RU" sz="3600" baseline="30000" dirty="0" smtClean="0"/>
              <a:t>. </a:t>
            </a:r>
            <a:r>
              <a:rPr lang="ru-RU" sz="3600" dirty="0" smtClean="0"/>
              <a:t>3 = -405 :            </a:t>
            </a:r>
            <a:r>
              <a:rPr lang="ru-RU" sz="3600" baseline="30000" dirty="0" smtClean="0"/>
              <a:t>.</a:t>
            </a:r>
            <a:r>
              <a:rPr lang="ru-RU" sz="3600" dirty="0" smtClean="0"/>
              <a:t> 3 =</a:t>
            </a:r>
          </a:p>
          <a:p>
            <a:pPr>
              <a:buNone/>
            </a:pPr>
            <a:r>
              <a:rPr lang="ru-RU" sz="3600" dirty="0" smtClean="0"/>
              <a:t>   = -405 : 27 </a:t>
            </a:r>
            <a:r>
              <a:rPr lang="ru-RU" sz="3600" baseline="30000" dirty="0" smtClean="0"/>
              <a:t>.</a:t>
            </a:r>
            <a:r>
              <a:rPr lang="ru-RU" sz="3600" dirty="0" smtClean="0"/>
              <a:t> 3= -405 : 81 = -5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52353" y="1628799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(36 </a:t>
            </a:r>
            <a:r>
              <a:rPr lang="ru-RU" sz="3600" dirty="0" smtClean="0"/>
              <a:t> 9</a:t>
            </a:r>
            <a:r>
              <a:rPr lang="ru-RU" sz="3600" dirty="0"/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63617" y="161603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7417" y="165957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dirty="0">
                <a:solidFill>
                  <a:srgbClr val="C00000"/>
                </a:solidFill>
              </a:rPr>
              <a:t>+</a:t>
            </a:r>
          </a:p>
        </p:txBody>
      </p:sp>
      <p:pic>
        <p:nvPicPr>
          <p:cNvPr id="3074" name="Picture 2" descr="C:\Users\Notebook\Desktop\img_17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14282"/>
            <a:ext cx="4968551" cy="3292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 build="allAtOnce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 числами -3; 2; -5 поставьте такие знаки действий, чтобы получилось число а) возможно большее;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           б) возможно меньшее.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068960"/>
            <a:ext cx="7758138" cy="2625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а) -3  2 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(-5)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б) -3  2  (-5)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115655"/>
            <a:ext cx="276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7185" y="3115655"/>
            <a:ext cx="276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4843" y="3776464"/>
            <a:ext cx="502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12105" y="3776464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ru-RU" sz="4000" dirty="0"/>
          </a:p>
        </p:txBody>
      </p:sp>
      <p:pic>
        <p:nvPicPr>
          <p:cNvPr id="1026" name="Picture 2" descr="C:\Users\Notebook\Desktop\Rostovtsev-Tu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603201" cy="239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tebook\Desktop\athlet_phot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6" y="4667376"/>
            <a:ext cx="3681413" cy="2020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Чему равна сумма всех целых чисел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от -499 до 501?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3"/>
            <a:ext cx="8715436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- 499+(-498)+(-497)+(-496)+…+497+498+499+500+501=</a:t>
            </a:r>
          </a:p>
          <a:p>
            <a:pPr>
              <a:buNone/>
            </a:pPr>
            <a:r>
              <a:rPr lang="ru-RU" sz="2800" dirty="0" smtClean="0"/>
              <a:t>= 500 + 501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6425" y="2827302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/>
              <a:t>=</a:t>
            </a:r>
            <a:r>
              <a:rPr lang="ru-RU" sz="2800" dirty="0" smtClean="0"/>
              <a:t>1001</a:t>
            </a:r>
            <a:endParaRPr lang="ru-RU" sz="2800" dirty="0"/>
          </a:p>
        </p:txBody>
      </p:sp>
      <p:sp>
        <p:nvSpPr>
          <p:cNvPr id="6" name="Стрелка вправо 5">
            <a:hlinkClick r:id="rId2"/>
          </p:cNvPr>
          <p:cNvSpPr/>
          <p:nvPr/>
        </p:nvSpPr>
        <p:spPr>
          <a:xfrm>
            <a:off x="5220072" y="4859305"/>
            <a:ext cx="3660153" cy="181297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 фристайл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Зарядка для глаз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86182" y="500042"/>
            <a:ext cx="1571636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123\Desktop\cbf597dc80b3bf5121a5d0e6f099397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71908" y="2643182"/>
            <a:ext cx="1676398" cy="20954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0.15122 -3.7037E-7 0.27483 0.1537 0.27483 0.34375 C 0.27483 0.53357 0.15122 0.68819 -4.72222E-6 0.68819 C -0.15173 0.68819 -0.27447 0.53357 -0.27447 0.34375 C -0.27447 0.1537 -0.15173 -3.7037E-7 -4.72222E-6 -3.7037E-7 Z " pathEditMode="fixed" rAng="0" ptsTypes="fffff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C 0.14584 2.77556E-17 0.26493 0.15231 0.26493 0.34005 C 0.26493 0.52731 0.14584 0.68009 -3.88889E-6 0.68009 C -0.146 0.68009 -0.26475 0.52731 -0.26475 0.34005 C -0.26475 0.15231 -0.146 2.77556E-17 -3.88889E-6 2.77556E-17 Z " pathEditMode="relative" rAng="0" ptsTypes="fffff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C 0.14635 2.77556E-17 0.26579 0.15856 0.26579 0.35417 C 0.26579 0.54931 0.14635 0.70856 4.16667E-6 0.70856 C -0.14671 0.70856 -0.26563 0.54931 -0.26563 0.35417 C -0.26563 0.15856 -0.14671 2.77556E-17 4.16667E-6 2.77556E-17 Z " pathEditMode="relative" rAng="0" ptsTypes="fffff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77556E-17 C 0.14722 2.77556E-17 0.26753 0.15995 0.26753 0.35671 C 0.26753 0.55301 0.14722 0.71343 2.77778E-7 0.71343 C -0.14757 0.71343 -0.26753 0.55301 -0.26753 0.35671 C -0.26753 0.15995 -0.14757 2.77556E-17 2.77778E-7 2.77556E-17 Z " pathEditMode="relative" rAng="0" ptsTypes="fffff">
                                      <p:cBhvr>
                                        <p:cTn id="2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7556E-17 C 0.14792 2.77556E-17 0.26875 0.16042 0.26875 0.3581 C 0.26875 0.55532 0.14792 0.71644 -4.44444E-6 0.71644 C -0.14826 0.71644 -0.26857 0.55532 -0.26857 0.3581 C -0.26857 0.16042 -0.14826 2.77556E-17 -4.44444E-6 2.77556E-17 Z " pathEditMode="relative" rAng="0" ptsTypes="fffff">
                                      <p:cBhvr>
                                        <p:cTn id="31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56E-17 C 0.1467 2.77556E-17 0.26666 0.15903 0.26666 0.35556 C 0.26666 0.55116 0.1467 0.71111 2.22222E-6 0.71111 C -0.1474 0.71111 -0.26667 0.55116 -0.26667 0.35556 C -0.26667 0.15903 -0.1474 2.77556E-17 2.22222E-6 2.77556E-17 Z " pathEditMode="relative" rAng="0" ptsTypes="fffff">
                                      <p:cBhvr>
                                        <p:cTn id="34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7158" y="285728"/>
            <a:ext cx="1571636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Users\123\Desktop\cbf597dc80b3bf5121a5d0e6f099397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057414" cy="25717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500"/>
    </mc:Choice>
    <mc:Fallback xmlns="">
      <p:transition advClick="0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0.77656 2.77556E-17 L 0.77656 0.69028 L 0 0.69028 L 0 2.77556E-17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0" y="3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286644" y="4714884"/>
            <a:ext cx="1571636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Users\123\Desktop\cbf597dc80b3bf5121a5d0e6f099397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29520" y="4286256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500"/>
    </mc:Choice>
    <mc:Fallback xmlns="">
      <p:transition advClick="0" advTm="1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875 -0.63796 L -2.5E-6 -3.33333E-6 " pathEditMode="relative" rAng="0" ptsTypes="AA">
                                      <p:cBhvr>
                                        <p:cTn id="10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875 -0.63796 L -0.76875 0.0340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875 0.03403 L 0.01094 -0.6275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62754 L -0.00486 -0.008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4282" y="5072074"/>
            <a:ext cx="1571636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Users\123\Desktop\cbf597dc80b3bf5121a5d0e6f099397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4476750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500"/>
    </mc:Choice>
    <mc:Fallback xmlns="">
      <p:transition advClick="0" advTm="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0312 -0.7321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73218 L 0.77657 0.0027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657 0.00277 L 0.77657 -0.71111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15206" y="2786058"/>
            <a:ext cx="1571636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Users\123\Desktop\cbf597dc80b3bf5121a5d0e6f099397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29520" y="4214818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00"/>
    </mc:Choice>
    <mc:Fallback xmlns="">
      <p:transition advTm="3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85 C -0.00069 0.13588 -0.08593 0.24931 -0.18958 0.24931 C -0.31163 0.24931 -0.35538 0.12361 -0.37395 0.04792 L -0.39323 -0.05208 C -0.41232 -0.12754 -0.4592 -0.25278 -0.5967 -0.25278 C -0.68489 -0.25278 -0.78472 -0.14004 -0.78472 -0.00185 C -0.78472 0.13588 -0.68489 0.24931 -0.5967 0.24931 C -0.4592 0.24931 -0.41232 0.12361 -0.39323 0.04792 L -0.37395 -0.05208 C -0.35538 -0.12754 -0.31163 -0.25278 -0.18958 -0.25278 C -0.08593 -0.25278 -0.00069 -0.14004 -0.00069 -0.00185 Z " pathEditMode="relative" rAng="5400000" ptsTypes="ffFffffFfff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" presetID="22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-0.00052 0.13541 -0.08628 0.24838 -0.18993 0.24838 C -0.31215 0.24838 -0.35625 0.12314 -0.37465 0.04791 L -0.39357 -0.05116 C -0.41267 -0.12593 -0.45954 -0.24885 -0.59757 -0.24885 C -0.68559 -0.24885 -0.78472 -0.1382 -0.78472 -0.00116 C -0.78472 0.13541 -0.68559 0.24838 -0.59757 0.24838 C -0.45954 0.24838 -0.41267 0.12314 -0.39357 0.04791 L -0.37465 -0.05116 C -0.35625 -0.12593 -0.31215 -0.24885 -0.18993 -0.24885 C -0.08628 -0.24885 -0.00052 -0.1382 -0.00052 -0.00116 Z " pathEditMode="relative" rAng="-16200000" ptsTypes="ffFffffFfff">
                                      <p:cBhvr>
                                        <p:cTn id="13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929088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48"/>
                <a:gridCol w="654848"/>
                <a:gridCol w="654848"/>
                <a:gridCol w="654848"/>
                <a:gridCol w="654848"/>
                <a:gridCol w="654848"/>
              </a:tblGrid>
              <a:tr h="7500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-69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-7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ru-RU" sz="2400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ncontent.life.ru/media/2/news/2011/02/52299/40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54083"/>
            <a:ext cx="4349724" cy="244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3438" y="1857364"/>
          <a:ext cx="4191006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1"/>
                <a:gridCol w="698501"/>
                <a:gridCol w="698501"/>
                <a:gridCol w="698501"/>
                <a:gridCol w="698501"/>
                <a:gridCol w="698501"/>
              </a:tblGrid>
              <a:tr h="7500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-14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-27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-58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-6</a:t>
                      </a:r>
                      <a:endParaRPr lang="ru-RU" sz="2400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4357694"/>
          <a:ext cx="2857520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14380"/>
                <a:gridCol w="714380"/>
                <a:gridCol w="714380"/>
              </a:tblGrid>
              <a:tr h="7500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-60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-58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anchor="ctr"/>
                </a:tc>
              </a:tr>
              <a:tr h="678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428604"/>
            <a:ext cx="8572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Зашифрованное задание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90104"/>
            <a:ext cx="8425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«Жаркие. Зимние. Твои»</a:t>
            </a:r>
            <a:endParaRPr lang="ru-RU" sz="5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43512"/>
            <a:ext cx="846331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-78; -72; -29; -23; 0; 12; 25; 32; 56; 125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63230" cy="4525963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800" b="1" dirty="0" smtClean="0">
                <a:solidFill>
                  <a:srgbClr val="002060"/>
                </a:solidFill>
              </a:rPr>
              <a:t>– 35 + 67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800" b="1" dirty="0" smtClean="0">
                <a:solidFill>
                  <a:srgbClr val="002060"/>
                </a:solidFill>
              </a:rPr>
              <a:t>– </a:t>
            </a:r>
            <a:r>
              <a:rPr lang="en-US" sz="3800" b="1" dirty="0">
                <a:solidFill>
                  <a:srgbClr val="002060"/>
                </a:solidFill>
              </a:rPr>
              <a:t>12 </a:t>
            </a:r>
            <a:r>
              <a:rPr lang="en-US" sz="3800" b="1" baseline="30000" dirty="0">
                <a:solidFill>
                  <a:srgbClr val="002060"/>
                </a:solidFill>
              </a:rPr>
              <a:t>.</a:t>
            </a:r>
            <a:r>
              <a:rPr lang="ru-RU" sz="3800" b="1" dirty="0">
                <a:solidFill>
                  <a:srgbClr val="002060"/>
                </a:solidFill>
              </a:rPr>
              <a:t> 6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b="1" dirty="0">
                <a:solidFill>
                  <a:srgbClr val="002060"/>
                </a:solidFill>
              </a:rPr>
              <a:t>75 – 98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b="1" dirty="0">
                <a:solidFill>
                  <a:srgbClr val="002060"/>
                </a:solidFill>
              </a:rPr>
              <a:t>– 83 + 83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b="1" dirty="0">
                <a:solidFill>
                  <a:srgbClr val="002060"/>
                </a:solidFill>
              </a:rPr>
              <a:t>– 48 : (- 4)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b="1" dirty="0">
                <a:solidFill>
                  <a:srgbClr val="002060"/>
                </a:solidFill>
              </a:rPr>
              <a:t>– 65 + 90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b="1" dirty="0">
                <a:solidFill>
                  <a:srgbClr val="002060"/>
                </a:solidFill>
              </a:rPr>
              <a:t>– 25 </a:t>
            </a:r>
            <a:r>
              <a:rPr lang="ru-RU" sz="3800" b="1" baseline="30000" dirty="0">
                <a:solidFill>
                  <a:srgbClr val="002060"/>
                </a:solidFill>
              </a:rPr>
              <a:t>.</a:t>
            </a:r>
            <a:r>
              <a:rPr lang="ru-RU" sz="3800" b="1" dirty="0">
                <a:solidFill>
                  <a:srgbClr val="002060"/>
                </a:solidFill>
              </a:rPr>
              <a:t> (-5)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b="1" dirty="0">
                <a:solidFill>
                  <a:srgbClr val="002060"/>
                </a:solidFill>
              </a:rPr>
              <a:t>– 43 – 35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b="1" dirty="0">
                <a:solidFill>
                  <a:srgbClr val="002060"/>
                </a:solidFill>
              </a:rPr>
              <a:t>– 7 </a:t>
            </a:r>
            <a:r>
              <a:rPr lang="ru-RU" sz="3800" b="1" baseline="30000" dirty="0">
                <a:solidFill>
                  <a:srgbClr val="002060"/>
                </a:solidFill>
              </a:rPr>
              <a:t>.</a:t>
            </a:r>
            <a:r>
              <a:rPr lang="ru-RU" sz="3800" b="1" dirty="0">
                <a:solidFill>
                  <a:srgbClr val="002060"/>
                </a:solidFill>
              </a:rPr>
              <a:t> (- 8)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</a:rPr>
              <a:t> – </a:t>
            </a:r>
            <a:r>
              <a:rPr lang="ru-RU" sz="3800" b="1" dirty="0">
                <a:solidFill>
                  <a:srgbClr val="002060"/>
                </a:solidFill>
              </a:rPr>
              <a:t>16 + (- 13)</a:t>
            </a:r>
          </a:p>
          <a:p>
            <a:endParaRPr lang="ru-RU" dirty="0"/>
          </a:p>
        </p:txBody>
      </p:sp>
      <p:pic>
        <p:nvPicPr>
          <p:cNvPr id="1026" name="Picture 2" descr="C:\Users\Notebook\Desktop\12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74" y="620688"/>
            <a:ext cx="3294831" cy="4324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Какое арифметическое действие нужно выполнить, чтобы получить следующее число?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88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Соединительная линия уступом 7"/>
          <p:cNvCxnSpPr/>
          <p:nvPr/>
        </p:nvCxnSpPr>
        <p:spPr>
          <a:xfrm>
            <a:off x="2786050" y="1857364"/>
            <a:ext cx="1071570" cy="21431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4572000" y="1857364"/>
            <a:ext cx="1071570" cy="21431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>
            <a:off x="5822165" y="3893347"/>
            <a:ext cx="1214446" cy="57150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3643306" y="5786454"/>
            <a:ext cx="1357322" cy="28575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Сумма четырех чисел, стоящих в одном ряду (по вертикали, горизонтали, диагонали) равна  – 10. Назовите эти числа.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84" y="2286000"/>
          <a:ext cx="4000528" cy="3786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0132"/>
                <a:gridCol w="1000132"/>
                <a:gridCol w="1000132"/>
                <a:gridCol w="1000132"/>
              </a:tblGrid>
              <a:tr h="946552"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0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-9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</a:tr>
              <a:tr h="946552"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-3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-8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-4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</a:tr>
              <a:tr h="946552"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-7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12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-6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</a:tr>
              <a:tr h="946552"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-11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-1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-5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4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11</a:t>
                      </a:r>
                      <a:endParaRPr lang="ru-RU" sz="4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5" name="Picture 2" descr="C:\Users\123\Desktop\fbd1f0c0c116ad7736a6fa0045101eb9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00892" y="4071942"/>
            <a:ext cx="1957736" cy="24471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43848" cy="15605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Сколько </a:t>
            </a:r>
            <a:r>
              <a:rPr lang="ru-RU" sz="4000" b="1" dirty="0">
                <a:solidFill>
                  <a:srgbClr val="7030A0"/>
                </a:solidFill>
              </a:rPr>
              <a:t>спортивных объектов </a:t>
            </a:r>
            <a:r>
              <a:rPr lang="ru-RU" sz="4000" b="1" dirty="0" smtClean="0">
                <a:solidFill>
                  <a:srgbClr val="7030A0"/>
                </a:solidFill>
              </a:rPr>
              <a:t>построено  </a:t>
            </a:r>
            <a:r>
              <a:rPr lang="ru-RU" sz="4000" b="1" dirty="0">
                <a:solidFill>
                  <a:srgbClr val="7030A0"/>
                </a:solidFill>
              </a:rPr>
              <a:t>для проведения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Игр </a:t>
            </a:r>
            <a:r>
              <a:rPr lang="ru-RU" sz="4000" b="1" dirty="0">
                <a:solidFill>
                  <a:srgbClr val="7030A0"/>
                </a:solidFill>
              </a:rPr>
              <a:t>в </a:t>
            </a:r>
            <a:r>
              <a:rPr lang="ru-RU" sz="4000" b="1" dirty="0" smtClean="0">
                <a:solidFill>
                  <a:srgbClr val="7030A0"/>
                </a:solidFill>
              </a:rPr>
              <a:t>Сочи?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5829312" cy="3697295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264: (452 : (- 113) </a:t>
            </a:r>
            <a:r>
              <a:rPr lang="ru-RU" sz="4000" baseline="30000" dirty="0" smtClean="0"/>
              <a:t>.</a:t>
            </a:r>
            <a:r>
              <a:rPr lang="ru-RU" sz="4000" dirty="0" smtClean="0"/>
              <a:t> 33) =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             +            =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Users\123\Desktop\cbf597dc80b3bf5121a5d0e6f099397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86512" y="3214686"/>
            <a:ext cx="2571768" cy="32147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3714752"/>
            <a:ext cx="1071570" cy="107157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563983" y="1988840"/>
            <a:ext cx="1214446" cy="1143008"/>
          </a:xfrm>
          <a:prstGeom prst="triangl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- 2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1472" y="3643314"/>
            <a:ext cx="1285884" cy="1143008"/>
          </a:xfrm>
          <a:prstGeom prst="triangl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- 2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743167"/>
            <a:ext cx="548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9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358299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b="1" dirty="0">
                <a:solidFill>
                  <a:srgbClr val="7030A0"/>
                </a:solidFill>
              </a:rPr>
              <a:t>С</a:t>
            </a:r>
            <a:r>
              <a:rPr lang="ru-RU" sz="4000" b="1" dirty="0" smtClean="0">
                <a:solidFill>
                  <a:srgbClr val="7030A0"/>
                </a:solidFill>
              </a:rPr>
              <a:t>портивные объекты  </a:t>
            </a:r>
            <a:r>
              <a:rPr lang="ru-RU" sz="4000" b="1" dirty="0">
                <a:solidFill>
                  <a:srgbClr val="7030A0"/>
                </a:solidFill>
              </a:rPr>
              <a:t>будут расположены в двух </a:t>
            </a:r>
            <a:r>
              <a:rPr lang="ru-RU" sz="4000" b="1" dirty="0" smtClean="0">
                <a:solidFill>
                  <a:srgbClr val="7030A0"/>
                </a:solidFill>
              </a:rPr>
              <a:t>кластерах </a:t>
            </a:r>
            <a:r>
              <a:rPr lang="ru-RU" sz="4000" b="1" dirty="0">
                <a:solidFill>
                  <a:srgbClr val="7030A0"/>
                </a:solidFill>
              </a:rPr>
              <a:t>–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горном </a:t>
            </a:r>
            <a:r>
              <a:rPr lang="ru-RU" sz="4000" b="1" dirty="0">
                <a:solidFill>
                  <a:srgbClr val="7030A0"/>
                </a:solidFill>
              </a:rPr>
              <a:t>и прибрежном.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Я</a:t>
            </a:r>
            <a:r>
              <a:rPr lang="ru-RU" sz="4000" b="1" dirty="0">
                <a:solidFill>
                  <a:srgbClr val="7030A0"/>
                </a:solidFill>
              </a:rPr>
              <a:t>, медвежонок, прохожу это расстояние на лыжах за 4 часа со скоростью 12 км/ч.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929066"/>
            <a:ext cx="1571636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48 км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123\Desktop\37571d3cb9c29881ee7c983d204f8648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86578" y="3964785"/>
            <a:ext cx="2047876" cy="255984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/>
          </p:cNvPr>
          <p:cNvSpPr/>
          <p:nvPr/>
        </p:nvSpPr>
        <p:spPr>
          <a:xfrm>
            <a:off x="634444" y="5242866"/>
            <a:ext cx="2448272" cy="13681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кластеров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Сколько различных видов спорта входят в Олимпийские игры в Сочи?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5900750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4000" dirty="0" smtClean="0"/>
              <a:t>- 1106: </a:t>
            </a:r>
            <a:r>
              <a:rPr lang="ru-RU" sz="4000" dirty="0" err="1" smtClean="0"/>
              <a:t>х</a:t>
            </a:r>
            <a:r>
              <a:rPr lang="ru-RU" sz="4000" dirty="0" smtClean="0"/>
              <a:t> = -158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                      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х =7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5265770" cy="2641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Не выполняя действий,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сравните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значения выражений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00240"/>
            <a:ext cx="3971924" cy="857255"/>
          </a:xfrm>
        </p:spPr>
        <p:txBody>
          <a:bodyPr/>
          <a:lstStyle/>
          <a:p>
            <a:pPr>
              <a:buNone/>
            </a:pPr>
            <a:r>
              <a:rPr lang="ru-RU" dirty="0"/>
              <a:t>-27 </a:t>
            </a:r>
            <a:r>
              <a:rPr lang="ru-RU" baseline="30000" dirty="0"/>
              <a:t>.</a:t>
            </a:r>
            <a:r>
              <a:rPr lang="ru-RU" dirty="0"/>
              <a:t> 2 </a:t>
            </a:r>
            <a:r>
              <a:rPr lang="ru-RU" baseline="30000" dirty="0"/>
              <a:t>.</a:t>
            </a:r>
            <a:r>
              <a:rPr lang="ru-RU" dirty="0"/>
              <a:t> (-10) </a:t>
            </a:r>
            <a:r>
              <a:rPr lang="ru-RU" baseline="30000" dirty="0"/>
              <a:t>.</a:t>
            </a:r>
            <a:r>
              <a:rPr lang="ru-RU" dirty="0"/>
              <a:t> (-35) </a:t>
            </a:r>
            <a:r>
              <a:rPr lang="ru-RU" baseline="30000" dirty="0"/>
              <a:t>. </a:t>
            </a:r>
            <a:r>
              <a:rPr lang="ru-RU" dirty="0"/>
              <a:t> 7 </a:t>
            </a:r>
            <a:r>
              <a:rPr lang="ru-RU" dirty="0" smtClean="0"/>
              <a:t>       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7084" y="2000240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-1 </a:t>
            </a:r>
            <a:r>
              <a:rPr lang="ru-RU" sz="3200" baseline="30000" dirty="0" smtClean="0"/>
              <a:t>.</a:t>
            </a:r>
            <a:r>
              <a:rPr lang="ru-RU" sz="3200" dirty="0" smtClean="0"/>
              <a:t> (-2) </a:t>
            </a:r>
            <a:r>
              <a:rPr lang="ru-RU" sz="3200" baseline="30000" dirty="0" smtClean="0"/>
              <a:t>.</a:t>
            </a:r>
            <a:r>
              <a:rPr lang="ru-RU" sz="3200" dirty="0" smtClean="0"/>
              <a:t> (-3) </a:t>
            </a:r>
            <a:r>
              <a:rPr lang="ru-RU" sz="3200" baseline="30000" dirty="0" smtClean="0"/>
              <a:t>.</a:t>
            </a:r>
            <a:r>
              <a:rPr lang="ru-RU" sz="3200" dirty="0" smtClean="0"/>
              <a:t> (-4)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973644"/>
            <a:ext cx="71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cs typeface="Calibri"/>
              </a:rPr>
              <a:t>&lt;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Notebook\Desktop\1346930685_hokke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82250"/>
            <a:ext cx="4746828" cy="309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Решить уравнение: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                              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5024" y="1772816"/>
            <a:ext cx="3213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|x| = 4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3026" y="2996952"/>
            <a:ext cx="2966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|x| = 0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3026" y="4165136"/>
            <a:ext cx="3557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В)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|x| = -10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7281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4, -4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015834"/>
            <a:ext cx="2095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8257" y="4272858"/>
            <a:ext cx="4392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имеет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корней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D9969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440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Арифметические действия с целыми числами.  6 класс. Обобщающий урок.</vt:lpstr>
      <vt:lpstr>-78; -72; -29; -23; 0; 12; 25; 32; 56; 125</vt:lpstr>
      <vt:lpstr>Какое арифметическое действие нужно выполнить, чтобы получить следующее число?</vt:lpstr>
      <vt:lpstr>Сумма четырех чисел, стоящих в одном ряду (по вертикали, горизонтали, диагонали) равна  – 10. Назовите эти числа.</vt:lpstr>
      <vt:lpstr>Сколько спортивных объектов построено  для проведения  Игр в Сочи? </vt:lpstr>
      <vt:lpstr> Спортивные объекты  будут расположены в двух кластерах –  горном и прибрежном.  Я, медвежонок, прохожу это расстояние на лыжах за 4 часа со скоростью 12 км/ч. </vt:lpstr>
      <vt:lpstr>Сколько различных видов спорта входят в Олимпийские игры в Сочи?</vt:lpstr>
      <vt:lpstr>Не выполняя действий,  сравните значения выражений </vt:lpstr>
      <vt:lpstr>Решить уравнение:</vt:lpstr>
      <vt:lpstr>Найди ошибку:</vt:lpstr>
      <vt:lpstr>Между числами -3; 2; -5 поставьте такие знаки действий, чтобы получилось число а) возможно большее;             б) возможно меньшее. </vt:lpstr>
      <vt:lpstr>Чему равна сумма всех целых чисел  от -499 до 501?</vt:lpstr>
      <vt:lpstr>Зарядка для глаз</vt:lpstr>
      <vt:lpstr>Презентация PowerPoint</vt:lpstr>
      <vt:lpstr> </vt:lpstr>
      <vt:lpstr>Презентация PowerPoint</vt:lpstr>
      <vt:lpstr>Презентация PowerPoint</vt:lpstr>
      <vt:lpstr> 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Арифметические действия с целыми числами.  6 класс.</dc:title>
  <dc:creator>Ilia2012</dc:creator>
  <cp:lastModifiedBy>Notebook</cp:lastModifiedBy>
  <cp:revision>52</cp:revision>
  <dcterms:created xsi:type="dcterms:W3CDTF">2013-11-06T13:22:20Z</dcterms:created>
  <dcterms:modified xsi:type="dcterms:W3CDTF">2013-11-10T14:17:52Z</dcterms:modified>
</cp:coreProperties>
</file>