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32" r:id="rId6"/>
  </p:sldMasterIdLst>
  <p:notesMasterIdLst>
    <p:notesMasterId r:id="rId20"/>
  </p:notesMasterIdLst>
  <p:sldIdLst>
    <p:sldId id="256" r:id="rId7"/>
    <p:sldId id="257" r:id="rId8"/>
    <p:sldId id="271" r:id="rId9"/>
    <p:sldId id="260" r:id="rId10"/>
    <p:sldId id="261" r:id="rId11"/>
    <p:sldId id="258" r:id="rId12"/>
    <p:sldId id="263" r:id="rId13"/>
    <p:sldId id="264" r:id="rId14"/>
    <p:sldId id="265" r:id="rId15"/>
    <p:sldId id="262" r:id="rId16"/>
    <p:sldId id="272" r:id="rId17"/>
    <p:sldId id="270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990099"/>
    <a:srgbClr val="800000"/>
    <a:srgbClr val="0066CC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7A21-62C9-406D-8C43-4220797374E2}" type="datetimeFigureOut">
              <a:rPr lang="ru-RU" smtClean="0"/>
              <a:pPr/>
              <a:t>05.11.2016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4713D-8D96-425A-BC5A-F1EC9CF85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8DCCB-BB6D-4AB9-B807-D4BECF5E9001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A726-1187-4228-B5CB-A347006FC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AE995-5E51-422F-A1C1-26C8D5995416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964F-91B2-4C94-857B-776550DBE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D02F-0FD8-4A82-9699-58856B16443F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8348B-DC8A-4DC8-ABAF-028BE4AE8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2018D-2F46-48F0-AD05-B0D53893872D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A726-1187-4228-B5CB-A347006FC7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47B56-5D5E-492E-B7A0-1019B802E03D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9DB35-3C16-473C-BDFC-87C9ED931B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422D8-BC62-4504-A73D-13454AE69087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8677-5718-4164-81B1-17E3201A05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35B0F-64D2-4AAA-AE20-7E1DE141596C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59F21-B876-4054-B555-F3A5833800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C56B-BACF-4264-937F-FD37A6B8EF86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56C83-68D4-465F-9D0C-CCA51B20BE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9B3CF-66D0-4EF4-AFEC-6755A9EF1E86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A654A-A864-4E87-BA5D-7C615AA3D1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78B28-E02D-401B-BC1C-B78A66C170CC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DB98-6DA2-40F1-9BD8-1B10D12D9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9DBAB-84AE-4F36-93E5-FF5A65BB52D6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5CF70-FB3E-492E-A743-8836071C4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2118-6FF5-435D-99CC-D197330FC94C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9DB35-3C16-473C-BDFC-87C9ED931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37DD-D301-40DE-A36B-070AC137E29E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C9D73-8C2F-4BAC-A52F-52B347FB8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472C2-1832-47CD-B7F1-2B71A60EF470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964F-91B2-4C94-857B-776550DBE6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AA00E-6EE4-48B2-ACB0-C28ADD73A098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348B-DC8A-4DC8-ABAF-028BE4AE82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9D8CE1-F15D-4336-916D-4A30768F97D1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FA726-1187-4228-B5CB-A347006FC7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B90B4-5533-49AC-8015-2CEB11D4AA94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DB35-3C16-473C-BDFC-87C9ED931B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5B62F-78B7-4DA4-BD47-BFC562DB05D0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A8677-5718-4164-81B1-17E3201A05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A6675-AD48-4730-A06F-4656470018F2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9F21-B876-4054-B555-F3A5833800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BD327-A16E-4750-A164-59F4F11CC03C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56C83-68D4-465F-9D0C-CCA51B20BE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2DFBA-5A74-4DD6-A8B2-774532429AFC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A654A-A864-4E87-BA5D-7C615AA3D1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AE7DF9-13DE-4157-9442-D903747379E5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1DB98-6DA2-40F1-9BD8-1B10D12D9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D8AD-91B6-4D41-8877-4751B3BBCA05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8677-5718-4164-81B1-17E3201A0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BBE31-810F-4A0C-AAD5-793AA90A4C0C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5CF70-FB3E-492E-A743-8836071C4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4D995E-8873-4F3C-BFA4-490104AE12BE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C9D73-8C2F-4BAC-A52F-52B347FB8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122D6-49B7-43BE-840E-59FF16D746B1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7964F-91B2-4C94-857B-776550DBE6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7FE5E-2D35-4E44-9FD3-C6275DEBCAE0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8348B-DC8A-4DC8-ABAF-028BE4AE82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B8416-B941-4FD3-8689-E2015615DC8D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A726-1187-4228-B5CB-A347006FC7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30BDC-6614-4105-8568-8D5CD068E479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9DB35-3C16-473C-BDFC-87C9ED931B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5047-E8AD-425F-88F0-208F256E1064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8677-5718-4164-81B1-17E3201A05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40DDD-C6F1-4FD9-94BB-C009959D4855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59F21-B876-4054-B555-F3A5833800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5DA5C-96CC-4620-A209-DE622D606833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56C83-68D4-465F-9D0C-CCA51B20BE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516CE-B007-4F92-AACE-E6B95191662E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A654A-A864-4E87-BA5D-7C615AA3D1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ABFA-715A-44D3-9EA2-3C3441F20810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9F21-B876-4054-B555-F3A583380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428FA-BF81-48F8-AD17-64DDBDC1AF82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DB98-6DA2-40F1-9BD8-1B10D12D9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969D2-B9EB-4CCB-9390-43C1A14F7790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5CF70-FB3E-492E-A743-8836071C4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B4F3-3EE1-4F6C-AC76-3E13F9E5099B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C9D73-8C2F-4BAC-A52F-52B347FB8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C7C65-94F7-4B75-978E-75A70E17E4C9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964F-91B2-4C94-857B-776550DBE6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72269-965E-40E8-885A-97039E537125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348B-DC8A-4DC8-ABAF-028BE4AE82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0980-833F-4D30-A1B8-5D2567F04E16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A726-1187-4228-B5CB-A347006FC7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A278-ECCF-43CE-898D-82547D0999E4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9DB35-3C16-473C-BDFC-87C9ED931B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74C6-B1AB-4966-9376-8017D24F6A0D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8677-5718-4164-81B1-17E3201A05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553F-B9DD-49F9-AD02-BF3A9B388068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9F21-B876-4054-B555-F3A5833800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EE86-F72F-45DB-8046-83A4BE795B95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56C83-68D4-465F-9D0C-CCA51B20BE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FFB5-1491-49AE-B24E-31C6921AEFF8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56C83-68D4-465F-9D0C-CCA51B20B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21768-3FA8-4C3B-B126-AFC454A72BA9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654A-A864-4E87-BA5D-7C615AA3D1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7EF8-0BA1-46A1-B12B-8543C0DA0433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DB98-6DA2-40F1-9BD8-1B10D12D9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114F-615D-456F-9DBF-AC67B409CE24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5CF70-FB3E-492E-A743-8836071C4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F6C7-818F-407E-8306-4E5C70DEF856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9D73-8C2F-4BAC-A52F-52B347FB8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884F-7C58-4BF8-ACA5-F414051468B2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964F-91B2-4C94-857B-776550DBE6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0AED-A5E1-42C8-AE7C-DE534CA54CAA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8348B-DC8A-4DC8-ABAF-028BE4AE82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E904-46BE-4026-9002-6B24149AD8A2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FA726-1187-4228-B5CB-A347006FC7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8" descr="26610e202e0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625248"/>
            <a:ext cx="5580112" cy="2232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61D0E-79C4-4711-BD6B-7B7B850359FF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DB35-3C16-473C-BDFC-87C9ED931B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8" descr="26610e202e0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057433"/>
            <a:ext cx="4499992" cy="18005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4BF0B1-1C31-4FC7-9CFA-C423C5FF7077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A8677-5718-4164-81B1-17E3201A05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5E46B-1736-4898-B673-551BAE75E090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9F21-B876-4054-B555-F3A5833800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E59C-BC3D-4B39-8AFE-33DD61EA8D9E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654A-A864-4E87-BA5D-7C615AA3D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7AE56-48C0-4BD0-9E41-81C1D2FA559A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56C83-68D4-465F-9D0C-CCA51B20BE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78D99B-3D40-4674-8F60-45BC1353AF15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A654A-A864-4E87-BA5D-7C615AA3D1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0B6CD-1AA4-4240-BF8D-EAD690DBC82A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1DB98-6DA2-40F1-9BD8-1B10D12D9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FEDA19-811A-4748-8979-9BE8EB94E5C3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5CF70-FB3E-492E-A743-8836071C4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F828C-4003-42D2-BBD4-536D8CBBBEE2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C9D73-8C2F-4BAC-A52F-52B347FB8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33E2F-0AC1-424A-AA54-5F3F392568FC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7964F-91B2-4C94-857B-776550DBE6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07695-0507-475D-B58A-8DFBC26F0D19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8348B-DC8A-4DC8-ABAF-028BE4AE82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6A96-4652-490A-A777-EAA6131D64A4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DB98-6DA2-40F1-9BD8-1B10D12D9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F399-3FA9-4E16-B207-703848EFD16E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5CF70-FB3E-492E-A743-8836071C4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14D77-AC35-4A1C-B05F-6404DF141F6D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9D73-8C2F-4BAC-A52F-52B347FB8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F0355A-5C94-4503-8E65-4CA018819DEE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C1855A-1688-452C-8FD7-A8F41EEA1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C5E5C778-CC0E-46F0-97F3-FED93CF8BC63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8C1855A-1688-452C-8FD7-A8F41EEA1E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4434B9-4939-4278-ADC4-66A35E02A2AA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C1855A-1688-452C-8FD7-A8F41EEA1E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A84AA7A9-D091-4FF3-A65E-C9DD856322D1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8C1855A-1688-452C-8FD7-A8F41EEA1E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E5004C-B0AC-4A8F-AF63-313A2C84E8F7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C1855A-1688-452C-8FD7-A8F41EEA1E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003C04-C41A-4597-B2C2-912884105CA1}" type="datetime1">
              <a:rPr lang="ru-RU" smtClean="0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C1855A-1688-452C-8FD7-A8F41EEA1E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 flipH="1">
            <a:off x="0" y="0"/>
            <a:ext cx="9144000" cy="666936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3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2924175"/>
            <a:ext cx="5185271" cy="331311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491880" y="3141663"/>
            <a:ext cx="5256833" cy="3240087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3816424" cy="1080119"/>
          </a:xfrm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Тема проекта:</a:t>
            </a:r>
            <a:endParaRPr lang="ru-RU" sz="36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83360" y="3212976"/>
            <a:ext cx="55811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</a:t>
            </a:r>
          </a:p>
          <a:p>
            <a:pPr algn="ctr"/>
            <a:r>
              <a:rPr lang="ru-RU" sz="60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сайта</a:t>
            </a:r>
            <a:endParaRPr lang="en-US" sz="6000" b="1" dirty="0" smtClean="0">
              <a:ln w="28575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языке </a:t>
            </a:r>
            <a:r>
              <a:rPr lang="en-US" sz="60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HTML</a:t>
            </a:r>
            <a:endParaRPr lang="ru-RU" sz="6000" b="1" dirty="0">
              <a:ln w="28575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23528" y="732765"/>
            <a:ext cx="828092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u-RU" sz="3600" b="1" i="1" dirty="0" smtClean="0">
                <a:solidFill>
                  <a:srgbClr val="0033CC"/>
                </a:solidFill>
                <a:ea typeface="Times New Roman" pitchFamily="18" charset="0"/>
                <a:cs typeface="Arial" pitchFamily="34" charset="0"/>
              </a:rPr>
              <a:t>Этапы создания проекта-сайта:</a:t>
            </a:r>
            <a:endParaRPr lang="ru-RU" sz="3600" b="1" i="1" dirty="0">
              <a:solidFill>
                <a:srgbClr val="0033CC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1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этап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Определить цель создания сайта.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этап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Продумать содержание сайта.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3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этап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Создание макета и дизайна сайта в бумажном виде.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4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этап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Создание макета и дизайна сайта на компьютере.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5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этап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Наполнение страниц сайта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контентом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6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этап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Тестирование и публикация сайта.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7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cs typeface="Arial" pitchFamily="34" charset="0"/>
              </a:rPr>
              <a:t>этап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Итоговый. Представление результата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проекта</a:t>
            </a:r>
            <a:r>
              <a:rPr lang="ru-RU" sz="28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764704"/>
            <a:ext cx="77768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600" b="1" dirty="0" smtClean="0">
                <a:solidFill>
                  <a:srgbClr val="000099"/>
                </a:solidFill>
                <a:latin typeface="Calibri" charset="-52"/>
                <a:ea typeface="Times New Roman" pitchFamily="18" charset="0"/>
                <a:cs typeface="Arial" pitchFamily="34" charset="0"/>
              </a:rPr>
              <a:t>Домашнее задание:</a:t>
            </a:r>
          </a:p>
          <a:p>
            <a:pPr lvl="0" algn="ctr" eaLnBrk="0" hangingPunct="0"/>
            <a:endParaRPr lang="ru-RU" sz="3600" dirty="0" smtClean="0">
              <a:solidFill>
                <a:srgbClr val="000099"/>
              </a:solidFill>
              <a:latin typeface="Calibri" charset="-52"/>
              <a:ea typeface="Times New Roman" pitchFamily="18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0099"/>
                </a:solidFill>
              </a:rPr>
              <a:t>Создать рабочую папку. Подобрать рисунки  для страниц сайта  и текстовой материал (принести на съёмном носителе). В рабочей тетради спроектировать карту сайта,  изобразив структуру главного меню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390" y="404664"/>
            <a:ext cx="1271864" cy="14401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7016" y="1196752"/>
            <a:ext cx="885698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69875" indent="-269875" eaLnBrk="0" hangingPunct="0">
              <a:tabLst>
                <a:tab pos="722313" algn="l"/>
              </a:tabLst>
            </a:pPr>
            <a:endParaRPr lang="ru-RU" sz="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eaLnBrk="0" hangingPunct="0">
              <a:tabLst>
                <a:tab pos="722313" algn="l"/>
              </a:tabLst>
            </a:pPr>
            <a:r>
              <a:rPr lang="ru-RU" sz="2400" b="1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Для меня стало новым... </a:t>
            </a:r>
          </a:p>
          <a:p>
            <a:pPr marL="269875" indent="-269875" eaLnBrk="0" hangingPunct="0">
              <a:tabLst>
                <a:tab pos="722313" algn="l"/>
              </a:tabLst>
            </a:pPr>
            <a:endParaRPr lang="ru-RU" sz="800" b="1" dirty="0">
              <a:solidFill>
                <a:srgbClr val="0000CC"/>
              </a:solidFill>
              <a:latin typeface="+mn-lt"/>
              <a:cs typeface="Times New Roman" pitchFamily="18" charset="0"/>
            </a:endParaRPr>
          </a:p>
          <a:p>
            <a:pPr marL="269875" indent="-269875" eaLnBrk="0" hangingPunct="0">
              <a:tabLst>
                <a:tab pos="722313" algn="l"/>
              </a:tabLst>
            </a:pPr>
            <a:r>
              <a:rPr lang="ru-RU" sz="24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              </a:t>
            </a:r>
            <a:r>
              <a:rPr lang="ru-RU" sz="2400" b="1" dirty="0" smtClean="0">
                <a:solidFill>
                  <a:srgbClr val="990099"/>
                </a:solidFill>
                <a:latin typeface="+mn-lt"/>
                <a:cs typeface="Times New Roman" pitchFamily="18" charset="0"/>
              </a:rPr>
              <a:t>Мне </a:t>
            </a:r>
            <a:r>
              <a:rPr lang="ru-RU" sz="2400" b="1" dirty="0">
                <a:solidFill>
                  <a:srgbClr val="990099"/>
                </a:solidFill>
                <a:latin typeface="+mn-lt"/>
                <a:cs typeface="Times New Roman" pitchFamily="18" charset="0"/>
              </a:rPr>
              <a:t>понравилось...</a:t>
            </a:r>
          </a:p>
          <a:p>
            <a:pPr marL="269875" indent="-269875" eaLnBrk="0" hangingPunct="0">
              <a:tabLst>
                <a:tab pos="722313" algn="l"/>
              </a:tabLst>
            </a:pPr>
            <a:endParaRPr lang="ru-RU" sz="800" b="1" dirty="0">
              <a:solidFill>
                <a:srgbClr val="0000CC"/>
              </a:solidFill>
              <a:latin typeface="+mn-lt"/>
              <a:cs typeface="Times New Roman" pitchFamily="18" charset="0"/>
            </a:endParaRPr>
          </a:p>
          <a:p>
            <a:pPr marL="269875" indent="-269875" eaLnBrk="0" hangingPunct="0">
              <a:tabLst>
                <a:tab pos="722313" algn="l"/>
              </a:tabLst>
            </a:pPr>
            <a:r>
              <a:rPr lang="ru-RU" sz="24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                           </a:t>
            </a:r>
            <a:r>
              <a:rPr lang="ru-RU" sz="24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Меня удивило... </a:t>
            </a:r>
            <a:endParaRPr lang="ru-RU" sz="2400" b="1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  <a:p>
            <a:pPr marL="269875" indent="-269875" eaLnBrk="0" hangingPunct="0">
              <a:tabLst>
                <a:tab pos="722313" algn="l"/>
              </a:tabLst>
            </a:pPr>
            <a:endParaRPr lang="ru-RU" sz="800" b="1" dirty="0">
              <a:solidFill>
                <a:srgbClr val="0000CC"/>
              </a:solidFill>
              <a:latin typeface="+mn-lt"/>
              <a:cs typeface="Times New Roman" pitchFamily="18" charset="0"/>
            </a:endParaRPr>
          </a:p>
          <a:p>
            <a:pPr marL="269875" indent="-269875" eaLnBrk="0" hangingPunct="0">
              <a:tabLst>
                <a:tab pos="722313" algn="l"/>
              </a:tabLst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                                       </a:t>
            </a:r>
            <a:r>
              <a:rPr lang="ru-RU" sz="2400" b="1" dirty="0" smtClean="0">
                <a:solidFill>
                  <a:srgbClr val="990099"/>
                </a:solidFill>
                <a:latin typeface="+mn-lt"/>
                <a:cs typeface="Times New Roman" pitchFamily="18" charset="0"/>
              </a:rPr>
              <a:t>Я понял, что могу...</a:t>
            </a:r>
            <a:endParaRPr lang="ru-RU" sz="2400" b="1" dirty="0">
              <a:solidFill>
                <a:srgbClr val="990099"/>
              </a:solidFill>
              <a:latin typeface="+mn-lt"/>
              <a:cs typeface="Times New Roman" pitchFamily="18" charset="0"/>
            </a:endParaRPr>
          </a:p>
          <a:p>
            <a:pPr marL="269875" indent="-269875" eaLnBrk="0" hangingPunct="0">
              <a:tabLst>
                <a:tab pos="722313" algn="l"/>
              </a:tabLst>
            </a:pPr>
            <a:endParaRPr lang="ru-RU" sz="800" b="1" dirty="0">
              <a:solidFill>
                <a:srgbClr val="0000CC"/>
              </a:solidFill>
              <a:latin typeface="+mn-lt"/>
              <a:cs typeface="Times New Roman" pitchFamily="18" charset="0"/>
            </a:endParaRPr>
          </a:p>
          <a:p>
            <a:pPr marL="269875" indent="-269875" eaLnBrk="0" hangingPunct="0">
              <a:tabLst>
                <a:tab pos="722313" algn="l"/>
              </a:tabLst>
            </a:pPr>
            <a:r>
              <a:rPr lang="ru-RU" sz="24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                                          </a:t>
            </a:r>
            <a:r>
              <a:rPr lang="ru-RU" sz="24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У </a:t>
            </a:r>
            <a:r>
              <a:rPr lang="ru-RU" sz="2400" b="1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меня получилось...</a:t>
            </a:r>
          </a:p>
          <a:p>
            <a:pPr marL="269875" indent="-269875" eaLnBrk="0" hangingPunct="0">
              <a:tabLst>
                <a:tab pos="722313" algn="l"/>
              </a:tabLst>
            </a:pPr>
            <a:endParaRPr lang="ru-RU" sz="800" b="1" dirty="0">
              <a:solidFill>
                <a:srgbClr val="0000CC"/>
              </a:solidFill>
              <a:latin typeface="+mn-lt"/>
              <a:cs typeface="Times New Roman" pitchFamily="18" charset="0"/>
            </a:endParaRPr>
          </a:p>
          <a:p>
            <a:pPr marL="269875" indent="-269875" eaLnBrk="0" hangingPunct="0">
              <a:tabLst>
                <a:tab pos="722313" algn="l"/>
              </a:tabLst>
            </a:pPr>
            <a:r>
              <a:rPr lang="ru-RU" sz="24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                                                    </a:t>
            </a:r>
            <a:r>
              <a:rPr lang="ru-RU" sz="24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990099"/>
                </a:solidFill>
                <a:latin typeface="+mn-lt"/>
                <a:cs typeface="Times New Roman" pitchFamily="18" charset="0"/>
              </a:rPr>
              <a:t>Меня воодушевило...   </a:t>
            </a:r>
            <a:endParaRPr lang="ru-RU" sz="2400" b="1" dirty="0">
              <a:solidFill>
                <a:srgbClr val="990099"/>
              </a:solidFill>
              <a:latin typeface="+mn-lt"/>
              <a:cs typeface="Times New Roman" pitchFamily="18" charset="0"/>
            </a:endParaRPr>
          </a:p>
          <a:p>
            <a:pPr marL="269875" indent="-269875" eaLnBrk="0" hangingPunct="0">
              <a:tabLst>
                <a:tab pos="722313" algn="l"/>
              </a:tabLst>
            </a:pPr>
            <a:endParaRPr lang="ru-RU" sz="800" b="1" dirty="0">
              <a:solidFill>
                <a:srgbClr val="0000CC"/>
              </a:solidFill>
              <a:latin typeface="+mn-lt"/>
              <a:cs typeface="Times New Roman" pitchFamily="18" charset="0"/>
            </a:endParaRPr>
          </a:p>
          <a:p>
            <a:pPr marL="269875" indent="-269875" eaLnBrk="0" hangingPunct="0">
              <a:tabLst>
                <a:tab pos="722313" algn="l"/>
              </a:tabLst>
            </a:pPr>
            <a:r>
              <a:rPr lang="ru-RU" sz="24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                                                            </a:t>
            </a:r>
            <a:r>
              <a:rPr lang="ru-RU" sz="2400" b="1" dirty="0" smtClean="0">
                <a:solidFill>
                  <a:srgbClr val="0000CC"/>
                </a:solidFill>
                <a:latin typeface="+mn-lt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Мне захотелось...</a:t>
            </a:r>
          </a:p>
          <a:p>
            <a:pPr marL="269875" indent="-269875" eaLnBrk="0" hangingPunct="0">
              <a:tabLst>
                <a:tab pos="722313" algn="l"/>
              </a:tabLst>
            </a:pPr>
            <a:r>
              <a:rPr lang="ru-RU" sz="2400" b="1" dirty="0" smtClean="0">
                <a:solidFill>
                  <a:srgbClr val="990099"/>
                </a:solidFill>
                <a:latin typeface="+mn-lt"/>
                <a:cs typeface="Times New Roman" pitchFamily="18" charset="0"/>
              </a:rPr>
              <a:t>                                                                                       Я приобрёл... </a:t>
            </a:r>
            <a:endParaRPr lang="ru-RU" sz="2400" dirty="0" smtClean="0">
              <a:solidFill>
                <a:srgbClr val="990099"/>
              </a:solidFill>
              <a:latin typeface="+mn-lt"/>
            </a:endParaRPr>
          </a:p>
          <a:p>
            <a:pPr marL="269875" indent="-269875" eaLnBrk="0" hangingPunct="0">
              <a:tabLst>
                <a:tab pos="722313" algn="l"/>
              </a:tabLst>
            </a:pP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eaLnBrk="0" hangingPunct="0">
              <a:tabLst>
                <a:tab pos="722313" algn="l"/>
              </a:tabLst>
            </a:pP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eaLnBrk="0" hangingPunct="0">
              <a:tabLst>
                <a:tab pos="722313" algn="l"/>
              </a:tabLst>
            </a:pPr>
            <a:endParaRPr lang="ru-RU" sz="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eaLnBrk="0" hangingPunct="0">
              <a:tabLst>
                <a:tab pos="722313" algn="l"/>
              </a:tabLst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ttp://animo2.ucoz.ru/_ph/14/1/38054015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1001000" cy="9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http://u.jimdo.com/www8/o/sb40f277f1669e3dc/img/ic7d23540d8a19253/1332514718/thumb/%D0%B1%D0%B0%D0%B1%D0%BE%D1%87%D0%BA%D0%B0-%D0%B0%D0%BD%D0%B8%D0%BC%D0%B0%D1%88%D0%BA%D0%B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62916">
            <a:off x="5506046" y="1141396"/>
            <a:ext cx="677291" cy="53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ttp://stihoff.ucoz.ru/_ph/157/2/322601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076636">
            <a:off x="8215313" y="5786438"/>
            <a:ext cx="6429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2996952"/>
            <a:ext cx="871537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dirty="0">
                <a:ln w="28575">
                  <a:solidFill>
                    <a:srgbClr val="000099"/>
                  </a:solidFill>
                </a:ln>
                <a:solidFill>
                  <a:srgbClr val="0066CC"/>
                </a:solidFill>
              </a:rPr>
              <a:t>Желаю </a:t>
            </a:r>
            <a:r>
              <a:rPr lang="ru-RU" sz="6000" b="1" i="1" dirty="0" smtClean="0">
                <a:ln w="28575">
                  <a:solidFill>
                    <a:srgbClr val="000099"/>
                  </a:solidFill>
                </a:ln>
                <a:solidFill>
                  <a:srgbClr val="0066CC"/>
                </a:solidFill>
              </a:rPr>
              <a:t>успехов</a:t>
            </a:r>
          </a:p>
          <a:p>
            <a:pPr algn="ctr">
              <a:defRPr/>
            </a:pPr>
            <a:r>
              <a:rPr lang="ru-RU" sz="6000" b="1" i="1" dirty="0" smtClean="0">
                <a:ln w="28575">
                  <a:solidFill>
                    <a:srgbClr val="000099"/>
                  </a:solidFill>
                </a:ln>
                <a:solidFill>
                  <a:srgbClr val="0066CC"/>
                </a:solidFill>
              </a:rPr>
              <a:t> </a:t>
            </a:r>
            <a:r>
              <a:rPr lang="ru-RU" sz="6000" b="1" i="1" dirty="0">
                <a:ln w="28575">
                  <a:solidFill>
                    <a:srgbClr val="000099"/>
                  </a:solidFill>
                </a:ln>
                <a:solidFill>
                  <a:srgbClr val="0066CC"/>
                </a:solidFill>
              </a:rPr>
              <a:t>в создании </a:t>
            </a:r>
          </a:p>
          <a:p>
            <a:pPr algn="ctr">
              <a:defRPr/>
            </a:pPr>
            <a:r>
              <a:rPr lang="en-US" sz="6000" b="1" i="1" dirty="0">
                <a:ln w="28575">
                  <a:solidFill>
                    <a:srgbClr val="000099"/>
                  </a:solidFill>
                </a:ln>
                <a:solidFill>
                  <a:srgbClr val="0066CC"/>
                </a:solidFill>
              </a:rPr>
              <a:t>web-</a:t>
            </a:r>
            <a:r>
              <a:rPr lang="ru-RU" sz="6000" b="1" i="1" dirty="0">
                <a:ln w="28575">
                  <a:solidFill>
                    <a:srgbClr val="000099"/>
                  </a:solidFill>
                </a:ln>
                <a:solidFill>
                  <a:srgbClr val="0066CC"/>
                </a:solidFill>
              </a:rPr>
              <a:t>сайтов!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404664"/>
            <a:ext cx="81369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>
                <a:solidFill>
                  <a:srgbClr val="0000CC"/>
                </a:solidFill>
                <a:latin typeface="Monotype Corsiva" pitchFamily="66" charset="0"/>
              </a:rPr>
              <a:t>Кто испытал наслаждение творчества</a:t>
            </a: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  <a:t>,</a:t>
            </a:r>
          </a:p>
          <a:p>
            <a:pPr algn="r"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Monotype Corsiva" pitchFamily="66" charset="0"/>
              </a:rPr>
              <a:t>для того все другие </a:t>
            </a: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  <a:t>наслаждения</a:t>
            </a:r>
          </a:p>
          <a:p>
            <a:pPr algn="r"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Monotype Corsiva" pitchFamily="66" charset="0"/>
              </a:rPr>
              <a:t>уже не существуют.</a:t>
            </a:r>
          </a:p>
          <a:p>
            <a:pPr algn="r">
              <a:defRPr/>
            </a:pPr>
            <a:r>
              <a:rPr lang="ru-RU" sz="3200" b="1" i="1" dirty="0">
                <a:solidFill>
                  <a:srgbClr val="800000"/>
                </a:solidFill>
                <a:latin typeface="+mj-lt"/>
              </a:rPr>
              <a:t>А.П. Чехов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2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928688"/>
            <a:ext cx="4714875" cy="20716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Трудно ли создать сайт самому?</a:t>
            </a:r>
          </a:p>
        </p:txBody>
      </p:sp>
      <p:pic>
        <p:nvPicPr>
          <p:cNvPr id="7" name="Picture 3" descr="C:\Documents and Settings\User\Рабочий стол\termoskop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96952"/>
            <a:ext cx="4713662" cy="316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User\Рабочий стол\prodvizhenie-saiyta-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48680"/>
            <a:ext cx="3178323" cy="329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11960" y="3933056"/>
            <a:ext cx="4714875" cy="207168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3333CC"/>
                </a:solidFill>
                <a:latin typeface="+mj-lt"/>
                <a:ea typeface="+mj-ea"/>
                <a:cs typeface="+mj-cs"/>
              </a:rPr>
              <a:t>Как создать качественный, красивый и удобный в использовании сайт?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404664"/>
            <a:ext cx="532859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Вопросы на повторение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1340768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+mn-cs"/>
              </a:rPr>
              <a:t>Напишите основную структуру web-страницы.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+mn-cs"/>
              </a:rPr>
              <a:t>Какими тэгами обозначаются заголовки различных уровней?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+mn-cs"/>
              </a:rPr>
              <a:t>Запишите  тэги, определяющие вид, начертание, размер шрифта.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+mn-cs"/>
              </a:rPr>
              <a:t>Как вставить списки, рисунок, таблицу?</a:t>
            </a:r>
            <a:endParaRPr kumimoji="0" lang="en-US" sz="240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400" kern="0" noProof="0" dirty="0" smtClean="0">
                <a:solidFill>
                  <a:srgbClr val="000099"/>
                </a:solidFill>
                <a:cs typeface="+mn-cs"/>
              </a:rPr>
              <a:t>Как оформить гиперссылки?</a:t>
            </a:r>
            <a:endParaRPr kumimoji="0" lang="ru-RU" sz="240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1026" name="Picture 2" descr="http://itcomweb.ru/wp-content/uploads/2013/04/%D1%8F%D0%B7%D1%8B%D0%BA-html-300x2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404664"/>
            <a:ext cx="2007303" cy="1512168"/>
          </a:xfrm>
          <a:prstGeom prst="rect">
            <a:avLst/>
          </a:prstGeom>
          <a:noFill/>
        </p:spPr>
      </p:pic>
      <p:pic>
        <p:nvPicPr>
          <p:cNvPr id="1028" name="Picture 4" descr="http://www.leadspring.com/wp-content/uploads/2014/03/html-cod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72237">
            <a:off x="917441" y="4434556"/>
            <a:ext cx="2716069" cy="1810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499992" y="1700808"/>
            <a:ext cx="4071938" cy="504056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Пример структуры сайта: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132856"/>
            <a:ext cx="3024336" cy="324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4077072"/>
            <a:ext cx="5149776" cy="243001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</a:br>
            <a:r>
              <a:rPr lang="ru-RU" sz="3000" b="1" dirty="0">
                <a:solidFill>
                  <a:srgbClr val="0033CC"/>
                </a:solidFill>
                <a:ea typeface="+mj-ea"/>
                <a:cs typeface="+mj-cs"/>
              </a:rPr>
              <a:t>Продумайте структуру своего сайта, представьте ее сначала в бумажном </a:t>
            </a:r>
            <a:r>
              <a:rPr lang="ru-RU" sz="3000" b="1" dirty="0" smtClean="0">
                <a:solidFill>
                  <a:srgbClr val="0033CC"/>
                </a:solidFill>
                <a:ea typeface="+mj-ea"/>
                <a:cs typeface="+mj-cs"/>
              </a:rPr>
              <a:t>виде.</a:t>
            </a:r>
            <a:endParaRPr lang="ru-RU" sz="3000" b="1" dirty="0">
              <a:solidFill>
                <a:srgbClr val="0033CC"/>
              </a:solidFill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00250" y="6357938"/>
            <a:ext cx="7000875" cy="1587"/>
          </a:xfrm>
          <a:prstGeom prst="line">
            <a:avLst/>
          </a:prstGeom>
          <a:ln w="254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5536407" y="3464719"/>
            <a:ext cx="6286500" cy="71437"/>
          </a:xfrm>
          <a:prstGeom prst="line">
            <a:avLst/>
          </a:prstGeom>
          <a:ln w="254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image.zn.ua/media/images/original/Sep2014/979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060848"/>
            <a:ext cx="3719370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23326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Calibri" pitchFamily="34" charset="0"/>
              </a:rPr>
              <a:t>Сайт должен иметь удобную и понятную пользователям структуру</a:t>
            </a:r>
            <a:r>
              <a:rPr lang="ru-RU" sz="3200" dirty="0" smtClean="0">
                <a:solidFill>
                  <a:srgbClr val="0033CC"/>
                </a:solidFill>
                <a:latin typeface="Calibri" pitchFamily="34" charset="0"/>
              </a:rPr>
              <a:t>.</a:t>
            </a: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endParaRPr lang="ru-RU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136904" cy="2571750"/>
          </a:xfrm>
        </p:spPr>
        <p:txBody>
          <a:bodyPr>
            <a:noAutofit/>
          </a:bodyPr>
          <a:lstStyle/>
          <a:p>
            <a:pPr algn="just"/>
            <a:r>
              <a:rPr lang="ru-RU" sz="2000" b="1" u="sng" dirty="0" smtClean="0">
                <a:solidFill>
                  <a:srgbClr val="0033CC"/>
                </a:solidFill>
                <a:latin typeface="Calibri" pitchFamily="34" charset="0"/>
              </a:rPr>
              <a:t>Дизайн сайта</a:t>
            </a:r>
            <a:r>
              <a:rPr lang="ru-RU" sz="2000" b="1" dirty="0" smtClean="0">
                <a:solidFill>
                  <a:srgbClr val="0033CC"/>
                </a:solidFill>
                <a:latin typeface="Calibri" pitchFamily="34" charset="0"/>
              </a:rPr>
              <a:t> - </a:t>
            </a:r>
            <a:r>
              <a:rPr lang="ru-RU" sz="2000" dirty="0" smtClean="0">
                <a:solidFill>
                  <a:srgbClr val="0033CC"/>
                </a:solidFill>
                <a:latin typeface="Calibri" pitchFamily="34" charset="0"/>
              </a:rPr>
              <a:t>это художественное и функциональное оформление сайта, предполагающее единство содержательных и навигационных элементов, выбранных исходя из интересов пользователей. </a:t>
            </a:r>
          </a:p>
          <a:p>
            <a:pPr algn="just"/>
            <a:r>
              <a:rPr lang="ru-RU" sz="2000" dirty="0" smtClean="0">
                <a:solidFill>
                  <a:srgbClr val="0033CC"/>
                </a:solidFill>
                <a:latin typeface="Calibri" pitchFamily="34" charset="0"/>
              </a:rPr>
              <a:t>Дизайн сайта может изменяться от утонченного простого до эксклюзивного, подчеркивающего тем самым Вашу индивидуальность. </a:t>
            </a:r>
          </a:p>
          <a:p>
            <a:pPr algn="just" eaLnBrk="1" hangingPunct="1"/>
            <a:r>
              <a:rPr lang="ru-RU" sz="2000" dirty="0" smtClean="0">
                <a:solidFill>
                  <a:srgbClr val="0033CC"/>
                </a:solidFill>
                <a:latin typeface="Calibri" pitchFamily="34" charset="0"/>
              </a:rPr>
              <a:t>Разработка дизайна считается одним из самых трудных этапов в создании </a:t>
            </a:r>
            <a:r>
              <a:rPr lang="ru-RU" sz="2000" dirty="0" err="1" smtClean="0">
                <a:solidFill>
                  <a:srgbClr val="0033CC"/>
                </a:solidFill>
                <a:latin typeface="Calibri" pitchFamily="34" charset="0"/>
              </a:rPr>
              <a:t>веб-сайтов</a:t>
            </a:r>
            <a:r>
              <a:rPr lang="ru-RU" sz="2000" dirty="0" smtClean="0">
                <a:solidFill>
                  <a:srgbClr val="0033CC"/>
                </a:solidFill>
                <a:latin typeface="Calibri" pitchFamily="34" charset="0"/>
              </a:rPr>
              <a:t>.</a:t>
            </a:r>
          </a:p>
          <a:p>
            <a:pPr eaLnBrk="1" hangingPunct="1"/>
            <a:endParaRPr lang="ru-RU" sz="2000" dirty="0" smtClean="0">
              <a:solidFill>
                <a:srgbClr val="0033CC"/>
              </a:solidFill>
              <a:latin typeface="Calibri" pitchFamily="34" charset="0"/>
            </a:endParaRPr>
          </a:p>
          <a:p>
            <a:pPr eaLnBrk="1" hangingPunct="1"/>
            <a:endParaRPr lang="ru-RU" sz="2800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14563" y="285750"/>
            <a:ext cx="6715125" cy="1588"/>
          </a:xfrm>
          <a:prstGeom prst="line">
            <a:avLst/>
          </a:prstGeom>
          <a:ln w="254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7536656" y="1464469"/>
            <a:ext cx="2643188" cy="0"/>
          </a:xfrm>
          <a:prstGeom prst="line">
            <a:avLst/>
          </a:prstGeom>
          <a:ln w="254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%D0%91%D0%B8%D0%B7%D0%BD%D0%B5%D1%81-%D0%BF%D0%BB%D0%B0%D0%BD-%D0%B8%D0%BD%D1%82%D0%B5%D1%80%D0%BD%D0%B5%D1%82-%D1%81%D0%B0%D0%B9%D1%82%D0%B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96952"/>
            <a:ext cx="5976664" cy="35488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95536" y="644639"/>
            <a:ext cx="828092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Основные требования: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правильная компоновка информации на странице;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удобство   и   наглядность   представления  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элементов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управления и кнопок навигации;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соответствие определенному стилю и самобытность;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быстрая загрузка страницы;    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комфортное сочетание цветовой гаммы;    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учет интересов целевой аудитории.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39552" y="446476"/>
            <a:ext cx="820891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Основные подходы к созданию сайта: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lang="ru-RU" sz="2400" dirty="0">
              <a:ea typeface="Times New Roman" pitchFamily="18" charset="0"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 чем причина возникновения интереса к Интернет-ресурсам?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Какие возможности предоставляет Интернет в области Web-конструирования?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На кого должна быть ориентирована страница - на создателя или пользователя?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Какие цели чаще всего преследуют создатели различных сайтов?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0658" name="Picture 2" descr="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869160"/>
            <a:ext cx="3312368" cy="16166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2276872"/>
            <a:ext cx="37542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Виды сайтов:</a:t>
            </a:r>
            <a:endParaRPr lang="ru-RU" sz="4800" b="1" cap="none" spc="0" dirty="0">
              <a:ln w="11430"/>
              <a:solidFill>
                <a:srgbClr val="00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547664" y="3212976"/>
            <a:ext cx="56166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lvl="0" indent="-268288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99"/>
                </a:solidFill>
              </a:rPr>
              <a:t>Корпоративный сайт</a:t>
            </a:r>
          </a:p>
          <a:p>
            <a:pPr marL="355600" lvl="0" indent="-268288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99"/>
                </a:solidFill>
              </a:rPr>
              <a:t>Информационный сайт</a:t>
            </a:r>
          </a:p>
          <a:p>
            <a:pPr marL="355600" lvl="0" indent="-268288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99"/>
                </a:solidFill>
              </a:rPr>
              <a:t>Сайт-визитка</a:t>
            </a:r>
          </a:p>
          <a:p>
            <a:pPr marL="355600" lvl="0" indent="-268288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0099"/>
                </a:solidFill>
              </a:rPr>
              <a:t>Интернет-магазин</a:t>
            </a:r>
          </a:p>
          <a:p>
            <a:pPr marL="355600" lvl="0" indent="-268288">
              <a:buFont typeface="Arial" pitchFamily="34" charset="0"/>
              <a:buChar char="•"/>
            </a:pPr>
            <a:r>
              <a:rPr lang="ru-RU" sz="3200" b="1" dirty="0" err="1" smtClean="0">
                <a:solidFill>
                  <a:srgbClr val="000099"/>
                </a:solidFill>
              </a:rPr>
              <a:t>Блог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52100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 cmpd="sng">
                  <a:solidFill>
                    <a:srgbClr val="000099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Информационный</a:t>
            </a:r>
          </a:p>
          <a:p>
            <a:pPr algn="ctr"/>
            <a:r>
              <a:rPr lang="ru-RU" sz="4800" b="1" cap="none" spc="0" dirty="0" smtClean="0">
                <a:ln w="19050" cmpd="sng">
                  <a:solidFill>
                    <a:srgbClr val="000099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</a:rPr>
              <a:t>путеводитель</a:t>
            </a:r>
            <a:endParaRPr lang="ru-RU" sz="4800" b="1" cap="none" spc="0" dirty="0">
              <a:ln w="19050" cmpd="sng">
                <a:solidFill>
                  <a:srgbClr val="000099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</a:endParaRPr>
          </a:p>
        </p:txBody>
      </p:sp>
      <p:pic>
        <p:nvPicPr>
          <p:cNvPr id="7170" name="Picture 2" descr="http://nua.in.ua/wp-content/uploads/2015/10/shop-create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476672"/>
            <a:ext cx="303797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396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614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rgbClr val="000099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Подготовка к проектной работе</a:t>
            </a:r>
            <a:endParaRPr lang="ru-RU" sz="4400" b="1" cap="none" spc="0" dirty="0">
              <a:ln w="19050" cmpd="sng">
                <a:solidFill>
                  <a:srgbClr val="000099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403648" y="1124744"/>
            <a:ext cx="648072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charset="-52"/>
                <a:ea typeface="Times New Roman" pitchFamily="18" charset="0"/>
                <a:cs typeface="Arial" pitchFamily="34" charset="0"/>
              </a:rPr>
              <a:t>Темы проектов для сайтов: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charset="-52"/>
                <a:ea typeface="Times New Roman" pitchFamily="18" charset="0"/>
                <a:cs typeface="Arial" pitchFamily="34" charset="0"/>
              </a:rPr>
              <a:t>«Моя малая Родина»,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charset="-52"/>
              <a:ea typeface="Times New Roman" pitchFamily="18" charset="0"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charset="-52"/>
                <a:ea typeface="Times New Roman" pitchFamily="18" charset="0"/>
                <a:cs typeface="Arial" pitchFamily="34" charset="0"/>
              </a:rPr>
              <a:t>«Моя семья», 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charset="-52"/>
              <a:ea typeface="Times New Roman" pitchFamily="18" charset="0"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charset="-52"/>
                <a:ea typeface="Times New Roman" pitchFamily="18" charset="0"/>
                <a:cs typeface="Arial" pitchFamily="34" charset="0"/>
              </a:rPr>
              <a:t>«Мои интересы», 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charset="-52"/>
              <a:ea typeface="Times New Roman" pitchFamily="18" charset="0"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charset="-52"/>
                <a:ea typeface="Times New Roman" pitchFamily="18" charset="0"/>
                <a:cs typeface="Arial" pitchFamily="34" charset="0"/>
              </a:rPr>
              <a:t>«Моя школа»,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charset="-52"/>
              <a:ea typeface="Times New Roman" pitchFamily="18" charset="0"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charset="-52"/>
                <a:ea typeface="Times New Roman" pitchFamily="18" charset="0"/>
                <a:cs typeface="Arial" pitchFamily="34" charset="0"/>
              </a:rPr>
              <a:t>«Мой класс»,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charset="-52"/>
              <a:ea typeface="Times New Roman" pitchFamily="18" charset="0"/>
              <a:cs typeface="Arial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charset="-52"/>
                <a:ea typeface="Times New Roman" pitchFamily="18" charset="0"/>
                <a:cs typeface="Arial" pitchFamily="34" charset="0"/>
              </a:rPr>
              <a:t>«Электронный журнал».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омп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лобу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комп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лет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ромашки_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</TotalTime>
  <Words>339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Тема Office</vt:lpstr>
      <vt:lpstr>комп</vt:lpstr>
      <vt:lpstr>глобус</vt:lpstr>
      <vt:lpstr>1_комп</vt:lpstr>
      <vt:lpstr>клетка</vt:lpstr>
      <vt:lpstr>ромашки_2</vt:lpstr>
      <vt:lpstr>Тема проекта:</vt:lpstr>
      <vt:lpstr>Слайд 2</vt:lpstr>
      <vt:lpstr>Слайд 3</vt:lpstr>
      <vt:lpstr>Сайт должен иметь удобную и понятную пользователям структуру.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ВСЕМИРНАЯ ПАУТИНА</dc:title>
  <dc:creator>Дима</dc:creator>
  <cp:lastModifiedBy>User</cp:lastModifiedBy>
  <cp:revision>19</cp:revision>
  <dcterms:created xsi:type="dcterms:W3CDTF">2011-07-09T12:06:20Z</dcterms:created>
  <dcterms:modified xsi:type="dcterms:W3CDTF">2016-11-05T10:51:58Z</dcterms:modified>
</cp:coreProperties>
</file>