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2" r:id="rId5"/>
    <p:sldId id="261" r:id="rId6"/>
    <p:sldId id="267" r:id="rId7"/>
    <p:sldId id="268" r:id="rId8"/>
    <p:sldId id="269" r:id="rId9"/>
    <p:sldId id="270" r:id="rId10"/>
    <p:sldId id="265" r:id="rId11"/>
    <p:sldId id="271" r:id="rId12"/>
    <p:sldId id="272" r:id="rId13"/>
    <p:sldId id="276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B0ED24A1-3366-40FE-9C4C-A503DB03775B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D893-43D9-4674-BF90-7A5D9809B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20407-1480-42F7-A7F4-0B927C16FFDD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462C-5C6C-492A-BB79-2528ED9AF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493EC-03D4-4A67-8DC9-1BBAF9B9AE84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C863-BACD-45EA-B28C-71CAA50B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2A6F-B64C-4834-B9C9-DF3295CB7659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8420D-3BF3-43A5-A6F5-CB6978F67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0D965-795F-4295-98C7-95924BB6DF23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DB07E-B2E2-4553-8DAF-149AC6AD3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8C24-A5DB-4DD5-91EF-248D22EC596F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5387-04C2-4425-A26B-B1AC8A082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ED46-BF4D-46B4-95AE-C1603AAAE784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1715-4463-43AB-9D0B-5177DBAF7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E747-C326-4D90-94AD-A76FD2579E55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14123-9335-4C0C-A3BB-D148D9D41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C411F-A928-4824-B49F-B47293D9A584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BA196-9CDC-4E56-85F2-B50C38384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AB31F-3F56-4901-BE69-41CD4019189C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79EEE-1E70-4B66-8C94-CFEFD81DF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C3CF4-4EF2-4C70-9F5A-CF246240BC9E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B9650-9704-4B1F-AA0A-9233068AE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638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AAC404C-CBAA-4328-B280-25CDD551BFD7}" type="datetimeFigureOut">
              <a:rPr lang="en-US"/>
              <a:pPr>
                <a:defRPr/>
              </a:pPr>
              <a:t>1/18/2014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FBA0BC3-CDF6-4F5A-9C21-4659E0CC8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82" r:id="rId6"/>
    <p:sldLayoutId id="2147483783" r:id="rId7"/>
    <p:sldLayoutId id="2147483784" r:id="rId8"/>
    <p:sldLayoutId id="2147483785" r:id="rId9"/>
    <p:sldLayoutId id="2147483776" r:id="rId10"/>
    <p:sldLayoutId id="21474837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0;&#1075;&#1088;&#1072;\Perestrelka_v_dali_vzryvy.mp3" TargetMode="Externa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0;&#1075;&#1088;&#1072;\CHto_Gde_Kogda-Kogda_vinosyat_cherniy_yaschik(5mp3.org).mp3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0;&#1075;&#1088;&#1072;\0021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4" descr="dolin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0"/>
            <a:ext cx="244633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188799" dir="13663579">
              <a:srgbClr val="3399FF">
                <a:alpha val="50000"/>
              </a:srgbClr>
            </a:prstShdw>
          </a:effectLst>
        </p:spPr>
      </p:pic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800600" y="1836738"/>
            <a:ext cx="3200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781050" algn="l"/>
                <a:tab pos="3419475" algn="ctr"/>
                <a:tab pos="5010150" algn="l"/>
              </a:tabLst>
            </a:pPr>
            <a:r>
              <a:rPr lang="ru-RU" sz="3200" b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ИГРА – КВЕСТ  </a:t>
            </a:r>
          </a:p>
          <a:p>
            <a:pPr algn="ctr">
              <a:tabLst>
                <a:tab pos="781050" algn="l"/>
                <a:tab pos="3419475" algn="ctr"/>
                <a:tab pos="5010150" algn="l"/>
              </a:tabLst>
            </a:pPr>
            <a:r>
              <a:rPr lang="ru-RU" sz="3200" b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          МиФ	</a:t>
            </a:r>
          </a:p>
          <a:p>
            <a:pPr algn="ctr">
              <a:tabLst>
                <a:tab pos="781050" algn="l"/>
                <a:tab pos="3419475" algn="ctr"/>
                <a:tab pos="5010150" algn="l"/>
              </a:tabLst>
            </a:pPr>
            <a:r>
              <a:rPr lang="ru-RU" sz="3200" b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10</a:t>
            </a:r>
            <a:r>
              <a:rPr lang="en-US" sz="3200" b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 -</a:t>
            </a:r>
            <a:r>
              <a:rPr lang="ru-RU" sz="3200" b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 11 кл.</a:t>
            </a:r>
            <a:endParaRPr lang="ru-RU" sz="3200">
              <a:ea typeface="Times New Roman" pitchFamily="18" charset="0"/>
              <a:cs typeface="Arial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2743200" y="5715000"/>
            <a:ext cx="556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2014 год </a:t>
            </a:r>
          </a:p>
          <a:p>
            <a:pPr algn="ctr"/>
            <a:r>
              <a:rPr lang="ru-RU">
                <a:latin typeface="Calibri" pitchFamily="34" charset="0"/>
              </a:rPr>
              <a:t>Декада Математики, информатики, физики</a:t>
            </a:r>
          </a:p>
          <a:p>
            <a:pPr algn="ctr"/>
            <a:r>
              <a:rPr lang="ru-RU">
                <a:latin typeface="Calibri" pitchFamily="34" charset="0"/>
              </a:rPr>
              <a:t>Нухова Р.С, Попова С.В.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219200" y="533400"/>
            <a:ext cx="762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МКОУ «Камышинская средняя общеобразовательная школа»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3600" y="1295400"/>
            <a:ext cx="46883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5. Перестрелка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Perestrelka_v_dali_vzryv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8" descr="ca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4221163"/>
            <a:ext cx="410368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77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0" y="914400"/>
            <a:ext cx="486703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6.Черный ящик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3" name="CHto_Gde_Kogda-Kogda_vinosyat_cherniy_yaschik(5mp3.org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19" descr="box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43000" y="-1447800"/>
            <a:ext cx="626745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8" descr="ca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1413" y="4221163"/>
            <a:ext cx="410368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3813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463" y="518131"/>
            <a:ext cx="7391400" cy="84431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7. Траектория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116013" y="1628775"/>
          <a:ext cx="7129462" cy="1008063"/>
        </p:xfrm>
        <a:graphic>
          <a:graphicData uri="http://schemas.openxmlformats.org/presentationml/2006/ole">
            <p:oleObj spid="_x0000_s44035" r:id="rId3" imgW="1548728" imgH="241195" progId="Equation.DSMT4">
              <p:embed/>
            </p:oleObj>
          </a:graphicData>
        </a:graphic>
      </p:graphicFrame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4297363" y="3255963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US" sz="1600">
                <a:latin typeface="Gill Sans MT" pitchFamily="34" charset="0"/>
                <a:cs typeface="Times New Roman" pitchFamily="18" charset="0"/>
              </a:rPr>
              <a:t>  </a:t>
            </a:r>
            <a:endParaRPr lang="en-US">
              <a:latin typeface="Gill Sans MT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 flipH="1" flipV="1">
            <a:off x="4597400" y="4813300"/>
            <a:ext cx="696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en-US" sz="1600">
                <a:latin typeface="Gill Sans MT" pitchFamily="34" charset="0"/>
                <a:cs typeface="Times New Roman" pitchFamily="18" charset="0"/>
              </a:rPr>
              <a:t>  </a:t>
            </a:r>
            <a:endParaRPr lang="en-US">
              <a:latin typeface="Gill Sans MT" pitchFamily="34" charset="0"/>
            </a:endParaRP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4297363" y="3255963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en-US" sz="1600">
                <a:latin typeface="Gill Sans MT" pitchFamily="34" charset="0"/>
                <a:cs typeface="Times New Roman" pitchFamily="18" charset="0"/>
              </a:rPr>
              <a:t> </a:t>
            </a:r>
            <a:endParaRPr lang="en-US">
              <a:latin typeface="Gill Sans MT" pitchFamily="34" charset="0"/>
            </a:endParaRPr>
          </a:p>
        </p:txBody>
      </p:sp>
      <p:sp>
        <p:nvSpPr>
          <p:cNvPr id="44076" name="Rectangle 44"/>
          <p:cNvSpPr>
            <a:spLocks noChangeArrowheads="1"/>
          </p:cNvSpPr>
          <p:nvPr/>
        </p:nvSpPr>
        <p:spPr bwMode="auto">
          <a:xfrm>
            <a:off x="1403350" y="381635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r>
              <a:rPr lang="ru-RU" sz="2400"/>
              <a:t>* </a:t>
            </a:r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1692275" y="3735388"/>
            <a:ext cx="28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ru-RU" sz="2800" b="1"/>
              <a:t>(</a:t>
            </a:r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1979613" y="3659188"/>
            <a:ext cx="431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ru-RU" sz="3600" b="1"/>
              <a:t>6</a:t>
            </a:r>
            <a:r>
              <a:rPr lang="ru-RU"/>
              <a:t> </a:t>
            </a:r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79" name="Object 47"/>
          <p:cNvGraphicFramePr>
            <a:graphicFrameLocks noChangeAspect="1"/>
          </p:cNvGraphicFramePr>
          <p:nvPr/>
        </p:nvGraphicFramePr>
        <p:xfrm>
          <a:off x="2339975" y="3644900"/>
          <a:ext cx="576263" cy="647700"/>
        </p:xfrm>
        <a:graphic>
          <a:graphicData uri="http://schemas.openxmlformats.org/presentationml/2006/ole">
            <p:oleObj spid="_x0000_s44079" name="Формула" r:id="rId4" imgW="241091" imgH="215713" progId="Equation.3">
              <p:embed/>
            </p:oleObj>
          </a:graphicData>
        </a:graphic>
      </p:graphicFrame>
      <p:sp>
        <p:nvSpPr>
          <p:cNvPr id="44082" name="Rectangle 50"/>
          <p:cNvSpPr>
            <a:spLocks noChangeArrowheads="1"/>
          </p:cNvSpPr>
          <p:nvPr/>
        </p:nvSpPr>
        <p:spPr bwMode="auto">
          <a:xfrm>
            <a:off x="2987675" y="3644900"/>
            <a:ext cx="531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sz="3200" b="1"/>
              <a:t>-</a:t>
            </a:r>
            <a:r>
              <a:rPr lang="ru-RU" sz="3200"/>
              <a:t> </a:t>
            </a:r>
          </a:p>
        </p:txBody>
      </p:sp>
      <p:sp>
        <p:nvSpPr>
          <p:cNvPr id="44083" name="Rectangle 51"/>
          <p:cNvSpPr>
            <a:spLocks noChangeArrowheads="1"/>
          </p:cNvSpPr>
          <p:nvPr/>
        </p:nvSpPr>
        <p:spPr bwMode="auto">
          <a:xfrm>
            <a:off x="3348038" y="3562350"/>
            <a:ext cx="2873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ru-RU" sz="3600" b="1"/>
              <a:t>(</a:t>
            </a:r>
            <a:r>
              <a:rPr lang="ru-RU" sz="3600"/>
              <a:t> </a:t>
            </a:r>
          </a:p>
        </p:txBody>
      </p:sp>
      <p:sp>
        <p:nvSpPr>
          <p:cNvPr id="44085" name="Rectangle 53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84" name="Object 52"/>
          <p:cNvGraphicFramePr>
            <a:graphicFrameLocks noChangeAspect="1"/>
          </p:cNvGraphicFramePr>
          <p:nvPr/>
        </p:nvGraphicFramePr>
        <p:xfrm>
          <a:off x="3635375" y="3644900"/>
          <a:ext cx="539750" cy="576263"/>
        </p:xfrm>
        <a:graphic>
          <a:graphicData uri="http://schemas.openxmlformats.org/presentationml/2006/ole">
            <p:oleObj spid="_x0000_s44084" name="Формула" r:id="rId5" imgW="228600" imgH="228600" progId="Equation.3">
              <p:embed/>
            </p:oleObj>
          </a:graphicData>
        </a:graphic>
      </p:graphicFrame>
      <p:sp>
        <p:nvSpPr>
          <p:cNvPr id="44086" name="Rectangle 54"/>
          <p:cNvSpPr>
            <a:spLocks noChangeArrowheads="1"/>
          </p:cNvSpPr>
          <p:nvPr/>
        </p:nvSpPr>
        <p:spPr bwMode="auto">
          <a:xfrm>
            <a:off x="4211638" y="3603625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ru-RU" sz="3600" b="1"/>
              <a:t>-</a:t>
            </a:r>
            <a:r>
              <a:rPr lang="ru-RU" sz="3600"/>
              <a:t> </a:t>
            </a:r>
          </a:p>
        </p:txBody>
      </p:sp>
      <p:sp>
        <p:nvSpPr>
          <p:cNvPr id="44087" name="Rectangle 55"/>
          <p:cNvSpPr>
            <a:spLocks noChangeArrowheads="1"/>
          </p:cNvSpPr>
          <p:nvPr/>
        </p:nvSpPr>
        <p:spPr bwMode="auto">
          <a:xfrm>
            <a:off x="4595813" y="3706813"/>
            <a:ext cx="91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ru-RU" sz="2400" b="1"/>
              <a:t>(</a:t>
            </a:r>
            <a:r>
              <a:rPr lang="ru-RU" sz="2400"/>
              <a:t> </a:t>
            </a:r>
          </a:p>
        </p:txBody>
      </p:sp>
      <p:sp>
        <p:nvSpPr>
          <p:cNvPr id="44089" name="Rectangle 5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88" name="Object 56"/>
          <p:cNvGraphicFramePr>
            <a:graphicFrameLocks noChangeAspect="1"/>
          </p:cNvGraphicFramePr>
          <p:nvPr/>
        </p:nvGraphicFramePr>
        <p:xfrm>
          <a:off x="4787900" y="3636963"/>
          <a:ext cx="720725" cy="533400"/>
        </p:xfrm>
        <a:graphic>
          <a:graphicData uri="http://schemas.openxmlformats.org/presentationml/2006/ole">
            <p:oleObj spid="_x0000_s44088" name="Формула" r:id="rId6" imgW="304668" imgH="228501" progId="Equation.3">
              <p:embed/>
            </p:oleObj>
          </a:graphicData>
        </a:graphic>
      </p:graphicFrame>
      <p:sp>
        <p:nvSpPr>
          <p:cNvPr id="44090" name="Rectangle 58"/>
          <p:cNvSpPr>
            <a:spLocks noChangeArrowheads="1"/>
          </p:cNvSpPr>
          <p:nvPr/>
        </p:nvSpPr>
        <p:spPr bwMode="auto">
          <a:xfrm>
            <a:off x="5580063" y="3581400"/>
            <a:ext cx="5762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ru-RU" sz="3600" b="1"/>
              <a:t>-</a:t>
            </a:r>
            <a:r>
              <a:rPr lang="ru-RU" sz="3600"/>
              <a:t> </a:t>
            </a:r>
          </a:p>
        </p:txBody>
      </p:sp>
      <p:sp>
        <p:nvSpPr>
          <p:cNvPr id="44092" name="Rectangle 6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91" name="Object 59"/>
          <p:cNvGraphicFramePr>
            <a:graphicFrameLocks noChangeAspect="1"/>
          </p:cNvGraphicFramePr>
          <p:nvPr/>
        </p:nvGraphicFramePr>
        <p:xfrm>
          <a:off x="5940425" y="3629025"/>
          <a:ext cx="719138" cy="519113"/>
        </p:xfrm>
        <a:graphic>
          <a:graphicData uri="http://schemas.openxmlformats.org/presentationml/2006/ole">
            <p:oleObj spid="_x0000_s44091" name="Формула" r:id="rId7" imgW="381000" imgH="228600" progId="Equation.3">
              <p:embed/>
            </p:oleObj>
          </a:graphicData>
        </a:graphic>
      </p:graphicFrame>
      <p:sp>
        <p:nvSpPr>
          <p:cNvPr id="44094" name="Rectangle 62"/>
          <p:cNvSpPr>
            <a:spLocks noChangeArrowheads="1"/>
          </p:cNvSpPr>
          <p:nvPr/>
        </p:nvSpPr>
        <p:spPr bwMode="auto">
          <a:xfrm>
            <a:off x="6732588" y="3573463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sz="3600"/>
              <a:t>))</a:t>
            </a:r>
          </a:p>
        </p:txBody>
      </p:sp>
      <p:pic>
        <p:nvPicPr>
          <p:cNvPr id="44095" name="Picture 8" descr="cat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11413" y="4221163"/>
            <a:ext cx="410368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00" name="Object 4"/>
          <p:cNvGraphicFramePr>
            <a:graphicFrameLocks noChangeAspect="1"/>
          </p:cNvGraphicFramePr>
          <p:nvPr>
            <p:ph idx="4294967295"/>
          </p:nvPr>
        </p:nvGraphicFramePr>
        <p:xfrm>
          <a:off x="1692275" y="1125538"/>
          <a:ext cx="5759450" cy="1582737"/>
        </p:xfrm>
        <a:graphic>
          <a:graphicData uri="http://schemas.openxmlformats.org/presentationml/2006/ole">
            <p:oleObj spid="_x0000_s55300" name="Формула" r:id="rId3" imgW="1282700" imgH="419100" progId="Equation.3">
              <p:embed/>
            </p:oleObj>
          </a:graphicData>
        </a:graphic>
      </p:graphicFrame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763713" y="3573463"/>
          <a:ext cx="5976937" cy="2016125"/>
        </p:xfrm>
        <a:graphic>
          <a:graphicData uri="http://schemas.openxmlformats.org/presentationml/2006/ole">
            <p:oleObj spid="_x0000_s55302" name="Формула" r:id="rId4" imgW="1447800" imgH="787400" progId="Equation.3">
              <p:embed/>
            </p:oleObj>
          </a:graphicData>
        </a:graphic>
      </p:graphicFrame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116013" y="17446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ru-RU" b="1"/>
              <a:t>+</a:t>
            </a:r>
            <a:r>
              <a:rPr lang="ru-RU"/>
              <a:t> 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7451725" y="17732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ru-RU" b="1"/>
              <a:t>+</a:t>
            </a:r>
            <a:r>
              <a:rPr lang="ru-RU"/>
              <a:t> </a:t>
            </a: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 flipV="1">
            <a:off x="684213" y="465931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r>
              <a:rPr lang="ru-RU" b="1"/>
              <a:t>+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0"/>
            <a:ext cx="7391400" cy="101566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8. Танграм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45058" name="Рисунок 1" descr="http://puzzles.h1.ru/images/Puzzles/tangra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452563"/>
            <a:ext cx="5334000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8" descr="c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500438"/>
            <a:ext cx="85693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tangram" descr="tan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52625"/>
            <a:ext cx="8382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3" descr="tan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3525" y="1752600"/>
            <a:ext cx="1295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4" descr="tangra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2057400"/>
            <a:ext cx="990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5" descr="tangra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2362200"/>
            <a:ext cx="1276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6" descr="tangra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191000"/>
            <a:ext cx="9239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7" descr="tangram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3886200"/>
            <a:ext cx="17192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8" descr="tangram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62400" y="4114800"/>
            <a:ext cx="9715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Picture 9" descr="tangram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05400" y="4267200"/>
            <a:ext cx="15049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9" name="Picture 10" descr="tangram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34200" y="4267200"/>
            <a:ext cx="13049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0" name="Picture 11" descr="tangram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10400" y="1524000"/>
            <a:ext cx="6667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1" name="Picture 12" descr="tangram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24200" y="5410200"/>
            <a:ext cx="1143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6"/>
          <p:cNvSpPr>
            <a:spLocks noChangeArrowheads="1"/>
          </p:cNvSpPr>
          <p:nvPr/>
        </p:nvSpPr>
        <p:spPr bwMode="auto">
          <a:xfrm>
            <a:off x="827088" y="990600"/>
            <a:ext cx="1154112" cy="1295400"/>
          </a:xfrm>
          <a:prstGeom prst="star4">
            <a:avLst>
              <a:gd name="adj" fmla="val 17583"/>
            </a:avLst>
          </a:prstGeom>
          <a:solidFill>
            <a:srgbClr val="0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" name="AutoShape 14"/>
          <p:cNvSpPr>
            <a:spLocks noChangeArrowheads="1"/>
          </p:cNvSpPr>
          <p:nvPr/>
        </p:nvSpPr>
        <p:spPr bwMode="auto">
          <a:xfrm>
            <a:off x="2895600" y="2438400"/>
            <a:ext cx="1371600" cy="923925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EC2718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685800" y="4343400"/>
            <a:ext cx="1143000" cy="809625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EC2718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5715000" y="381000"/>
            <a:ext cx="1295400" cy="9144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EC2718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5791200" y="4572000"/>
            <a:ext cx="914400" cy="962025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EC2718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auto">
          <a:xfrm>
            <a:off x="3276600" y="1143000"/>
            <a:ext cx="1154113" cy="1295400"/>
          </a:xfrm>
          <a:prstGeom prst="star4">
            <a:avLst>
              <a:gd name="adj" fmla="val 17583"/>
            </a:avLst>
          </a:prstGeom>
          <a:solidFill>
            <a:srgbClr val="0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6324600" y="2590800"/>
            <a:ext cx="1154113" cy="1295400"/>
          </a:xfrm>
          <a:prstGeom prst="star4">
            <a:avLst>
              <a:gd name="adj" fmla="val 17583"/>
            </a:avLst>
          </a:prstGeom>
          <a:solidFill>
            <a:srgbClr val="0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3048000" y="4495800"/>
            <a:ext cx="1154113" cy="1295400"/>
          </a:xfrm>
          <a:prstGeom prst="star4">
            <a:avLst>
              <a:gd name="adj" fmla="val 17583"/>
            </a:avLst>
          </a:prstGeom>
          <a:solidFill>
            <a:srgbClr val="00808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19877" y="2967335"/>
            <a:ext cx="59504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Подводим итоги!!!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pic>
        <p:nvPicPr>
          <p:cNvPr id="12" name="002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895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4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1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xit" presetSubtype="6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3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8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" presetClass="exit" presetSubtype="6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4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5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6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0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" presetClass="exit" presetSubtype="6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7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8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" presetClass="exit" presetSubtype="6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17659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588963" algn="l"/>
                <a:tab pos="781050" algn="l"/>
              </a:tabLst>
            </a:pPr>
            <a:r>
              <a:rPr lang="ru-RU" sz="2800" b="1" i="1" u="sng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Игра состоит из следующих  этапов:</a:t>
            </a:r>
          </a:p>
          <a:p>
            <a:pPr algn="just">
              <a:tabLst>
                <a:tab pos="588963" algn="l"/>
                <a:tab pos="781050" algn="l"/>
              </a:tabLst>
            </a:pPr>
            <a:endParaRPr lang="ru-RU" sz="2800" b="1"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588963" algn="l"/>
                <a:tab pos="781050" algn="l"/>
              </a:tabLst>
            </a:pPr>
            <a:r>
              <a:rPr lang="ru-RU" sz="2800" b="1" i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Задачи по математике (Конверт №1)</a:t>
            </a:r>
            <a:endParaRPr lang="ru-RU" sz="2800" b="1"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588963" algn="l"/>
                <a:tab pos="781050" algn="l"/>
              </a:tabLst>
            </a:pPr>
            <a:r>
              <a:rPr lang="ru-RU" sz="2800" b="1" i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Задачи по физике (Конверт № 2)</a:t>
            </a:r>
            <a:endParaRPr lang="ru-RU" sz="2800" b="1"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588963" algn="l"/>
                <a:tab pos="781050" algn="l"/>
              </a:tabLst>
            </a:pPr>
            <a:r>
              <a:rPr lang="ru-RU" sz="2800" b="1" i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Задачи по математике (Конверт №3)</a:t>
            </a:r>
            <a:endParaRPr lang="ru-RU" sz="2800" b="1"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588963" algn="l"/>
                <a:tab pos="781050" algn="l"/>
              </a:tabLst>
            </a:pPr>
            <a:r>
              <a:rPr lang="ru-RU" sz="2800" b="1" i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Задачи по физике (Конверт №4)</a:t>
            </a:r>
            <a:endParaRPr lang="ru-RU" sz="2800" b="1"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588963" algn="l"/>
                <a:tab pos="781050" algn="l"/>
              </a:tabLst>
            </a:pPr>
            <a:r>
              <a:rPr lang="ru-RU" sz="2800" b="1" i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Перестрелка</a:t>
            </a:r>
            <a:endParaRPr lang="ru-RU" sz="2800" b="1"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588963" algn="l"/>
                <a:tab pos="781050" algn="l"/>
              </a:tabLst>
            </a:pPr>
            <a:r>
              <a:rPr lang="ru-RU" sz="2800" b="1" i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Чёрный ящик</a:t>
            </a:r>
            <a:endParaRPr lang="ru-RU" sz="2800" b="1"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588963" algn="l"/>
                <a:tab pos="781050" algn="l"/>
              </a:tabLst>
            </a:pPr>
            <a:r>
              <a:rPr lang="ru-RU" sz="2800" b="1" i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Траектория</a:t>
            </a:r>
            <a:endParaRPr lang="ru-RU" sz="2800" b="1">
              <a:ea typeface="Times New Roman" pitchFamily="18" charset="0"/>
              <a:cs typeface="Arial" charset="0"/>
            </a:endParaRPr>
          </a:p>
          <a:p>
            <a:pPr algn="just" eaLnBrk="0" hangingPunct="0">
              <a:buFontTx/>
              <a:buChar char="•"/>
              <a:tabLst>
                <a:tab pos="588963" algn="l"/>
                <a:tab pos="781050" algn="l"/>
              </a:tabLst>
            </a:pPr>
            <a:r>
              <a:rPr lang="ru-RU" sz="2800" b="1" i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Танграм</a:t>
            </a:r>
            <a:endParaRPr lang="ru-RU" sz="2800" b="1">
              <a:ea typeface="Times New Roman" pitchFamily="18" charset="0"/>
              <a:cs typeface="Arial" charset="0"/>
            </a:endParaRPr>
          </a:p>
        </p:txBody>
      </p:sp>
      <p:pic>
        <p:nvPicPr>
          <p:cNvPr id="14338" name="Picture 8" descr="c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4221163"/>
            <a:ext cx="410368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0" y="0"/>
          <a:ext cx="85725" cy="190500"/>
        </p:xfrm>
        <a:graphic>
          <a:graphicData uri="http://schemas.openxmlformats.org/presentationml/2006/ole">
            <p:oleObj spid="_x0000_s1035" name="Формула" r:id="rId3" imgW="88784" imgH="190252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68613" y="279390"/>
            <a:ext cx="3212547" cy="73718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Конверт 1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39838"/>
            <a:ext cx="9129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latin typeface="SchoolBook"/>
                <a:ea typeface="Times New Roman" pitchFamily="18" charset="0"/>
                <a:cs typeface="Arial" charset="0"/>
              </a:rPr>
              <a:t>1. а) Сколько надо сделать распилов, чтобы распилить бревно на 12 частей?</a:t>
            </a:r>
          </a:p>
          <a:p>
            <a:pPr algn="just"/>
            <a:endParaRPr lang="ru-RU" b="1">
              <a:latin typeface="SchoolBook"/>
              <a:ea typeface="Times New Roman" pitchFamily="18" charset="0"/>
              <a:cs typeface="Arial" charset="0"/>
            </a:endParaRPr>
          </a:p>
          <a:p>
            <a:pPr algn="just"/>
            <a:r>
              <a:rPr lang="ru-RU" b="1">
                <a:ea typeface="Times New Roman" pitchFamily="18" charset="0"/>
                <a:cs typeface="Arial" charset="0"/>
              </a:rPr>
              <a:t>1. б) </a:t>
            </a:r>
            <a:r>
              <a:rPr lang="ru-RU" sz="2000" b="1">
                <a:latin typeface="Calibri" pitchFamily="34" charset="0"/>
                <a:ea typeface="Times New Roman" pitchFamily="18" charset="0"/>
                <a:cs typeface="Arial" charset="0"/>
              </a:rPr>
              <a:t>Сколько спиц в колесе, если угол между соседними спицами равен 18 ?</a:t>
            </a:r>
            <a:endParaRPr lang="ru-RU" sz="2000" b="1">
              <a:ea typeface="Times New Roman" pitchFamily="18" charset="0"/>
              <a:cs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90600" y="2270125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1. а) 11    б) 20</a:t>
            </a:r>
            <a:endParaRPr lang="ru-RU" b="1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81000" y="2608263"/>
            <a:ext cx="69992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latin typeface="SchoolBook"/>
                <a:ea typeface="Times New Roman" pitchFamily="18" charset="0"/>
                <a:cs typeface="Arial" charset="0"/>
              </a:rPr>
              <a:t>2. Наполненный доверху сосуд имеет массу 5 кг,</a:t>
            </a:r>
          </a:p>
          <a:p>
            <a:pPr algn="just"/>
            <a:r>
              <a:rPr lang="ru-RU" b="1">
                <a:latin typeface="SchoolBook"/>
                <a:ea typeface="Times New Roman" pitchFamily="18" charset="0"/>
                <a:cs typeface="Arial" charset="0"/>
              </a:rPr>
              <a:t> а заполненный наполовину — 3 кг 500 г.  Сколько воды вмещает сосуд?</a:t>
            </a:r>
            <a:endParaRPr lang="ru-RU" b="1">
              <a:ea typeface="Times New Roman" pitchFamily="18" charset="0"/>
              <a:cs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812088" y="2955925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2.</a:t>
            </a:r>
            <a:r>
              <a:rPr lang="en-US" sz="2000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)</a:t>
            </a:r>
            <a:r>
              <a:rPr lang="ru-RU" sz="2000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 3 кг</a:t>
            </a:r>
            <a:endParaRPr lang="ru-RU" sz="2000" b="1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3744913"/>
            <a:ext cx="254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latin typeface="SchoolBook"/>
                <a:ea typeface="Times New Roman" pitchFamily="18" charset="0"/>
                <a:cs typeface="Arial" charset="0"/>
              </a:rPr>
              <a:t>3</a:t>
            </a:r>
            <a:r>
              <a:rPr lang="ru-RU" sz="2000">
                <a:latin typeface="SchoolBook"/>
                <a:ea typeface="Times New Roman" pitchFamily="18" charset="0"/>
                <a:cs typeface="Arial" charset="0"/>
              </a:rPr>
              <a:t>. Сократите дробь </a:t>
            </a:r>
            <a:endParaRPr lang="ru-RU" sz="200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2895600" y="3573463"/>
          <a:ext cx="3194050" cy="1150937"/>
        </p:xfrm>
        <a:graphic>
          <a:graphicData uri="http://schemas.openxmlformats.org/presentationml/2006/ole">
            <p:oleObj spid="_x0000_s1036" r:id="rId4" imgW="1231366" imgH="330057" progId="">
              <p:embed/>
            </p:oleObj>
          </a:graphicData>
        </a:graphic>
      </p:graphicFrame>
      <p:sp>
        <p:nvSpPr>
          <p:cNvPr id="1044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04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500" b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.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034" name="Object 13"/>
          <p:cNvGraphicFramePr>
            <a:graphicFrameLocks noChangeAspect="1"/>
          </p:cNvGraphicFramePr>
          <p:nvPr/>
        </p:nvGraphicFramePr>
        <p:xfrm>
          <a:off x="7812088" y="3789363"/>
          <a:ext cx="838200" cy="685800"/>
        </p:xfrm>
        <a:graphic>
          <a:graphicData uri="http://schemas.openxmlformats.org/presentationml/2006/ole">
            <p:oleObj spid="_x0000_s1037" name="Формула" r:id="rId5" imgW="228501" imgH="393529" progId="Equation.3">
              <p:embed/>
            </p:oleObj>
          </a:graphicData>
        </a:graphic>
      </p:graphicFrame>
      <p:sp>
        <p:nvSpPr>
          <p:cNvPr id="1047" name="WordArt 23"/>
          <p:cNvSpPr>
            <a:spLocks noChangeArrowheads="1" noChangeShapeType="1" noTextEdit="1"/>
          </p:cNvSpPr>
          <p:nvPr/>
        </p:nvSpPr>
        <p:spPr bwMode="auto">
          <a:xfrm>
            <a:off x="6588125" y="620713"/>
            <a:ext cx="1728788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математика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250825" y="4652963"/>
            <a:ext cx="741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b="1"/>
              <a:t>4.</a:t>
            </a:r>
            <a:r>
              <a:rPr lang="en-US" b="1"/>
              <a:t> </a:t>
            </a:r>
            <a:r>
              <a:rPr lang="ru-RU" b="1"/>
              <a:t>Мальчик и девочка, расставшись на перекрёстке,  пошли по взаимно перпендикулярным дорогам, </a:t>
            </a:r>
          </a:p>
          <a:p>
            <a:r>
              <a:rPr lang="ru-RU" b="1"/>
              <a:t>мальчик со скоростью 4 км/ч, а девочка – 3 км/ч. </a:t>
            </a:r>
          </a:p>
          <a:p>
            <a:r>
              <a:rPr lang="ru-RU" b="1"/>
              <a:t>Какое расстояние в км будет между ними через 30 минут?</a:t>
            </a:r>
            <a:r>
              <a:rPr lang="ru-RU"/>
              <a:t> </a:t>
            </a: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7667625" y="465296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4). 2, 5 км</a:t>
            </a:r>
          </a:p>
        </p:txBody>
      </p:sp>
      <p:pic>
        <p:nvPicPr>
          <p:cNvPr id="1050" name="Picture 8" descr="ca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7900" y="5573713"/>
            <a:ext cx="295275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WordArt 27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13144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 мин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30" grpId="0"/>
      <p:bldP spid="10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0" y="0"/>
          <a:ext cx="85725" cy="190500"/>
        </p:xfrm>
        <a:graphic>
          <a:graphicData uri="http://schemas.openxmlformats.org/presentationml/2006/ole">
            <p:oleObj spid="_x0000_s18435" name="Формула" r:id="rId3" imgW="88784" imgH="190252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40050" y="204787"/>
            <a:ext cx="3212547" cy="923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Конверт 2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20788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SchoolBook"/>
                <a:ea typeface="Times New Roman" pitchFamily="18" charset="0"/>
                <a:cs typeface="Arial" charset="0"/>
              </a:rPr>
              <a:t>1.</a:t>
            </a:r>
            <a:r>
              <a:rPr lang="ru-RU" sz="2000" b="1">
                <a:latin typeface="Calibri" pitchFamily="34" charset="0"/>
                <a:ea typeface="Times New Roman" pitchFamily="18" charset="0"/>
                <a:cs typeface="Arial" charset="0"/>
              </a:rPr>
              <a:t>а) На какой глубине в воде ее давление в 5 раз больше атмосферного? </a:t>
            </a:r>
          </a:p>
          <a:p>
            <a:r>
              <a:rPr lang="ru-RU" sz="2000" b="1">
                <a:latin typeface="Calibri" pitchFamily="34" charset="0"/>
                <a:ea typeface="Times New Roman" pitchFamily="18" charset="0"/>
                <a:cs typeface="Arial" charset="0"/>
              </a:rPr>
              <a:t>    б) Чему оно равно?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851275" y="1774825"/>
            <a:ext cx="498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. а) 50 м.  б) 500 000 Па.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28600" y="2439988"/>
            <a:ext cx="77993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</a:rPr>
              <a:t>2.</a:t>
            </a:r>
            <a:r>
              <a:rPr lang="en-US" sz="2000" b="1">
                <a:latin typeface="Gill Sans MT" pitchFamily="34" charset="0"/>
              </a:rPr>
              <a:t> </a:t>
            </a:r>
            <a:r>
              <a:rPr lang="ru-RU" sz="2000" b="1">
                <a:latin typeface="Calibri" pitchFamily="34" charset="0"/>
              </a:rPr>
              <a:t>К сети напряжением 120</a:t>
            </a:r>
            <a:r>
              <a:rPr lang="en-US" sz="2000" b="1">
                <a:latin typeface="Gill Sans MT" pitchFamily="34" charset="0"/>
              </a:rPr>
              <a:t> </a:t>
            </a:r>
            <a:r>
              <a:rPr lang="ru-RU" sz="2000" b="1">
                <a:latin typeface="Calibri" pitchFamily="34" charset="0"/>
              </a:rPr>
              <a:t>В подключают два резистора. При </a:t>
            </a:r>
          </a:p>
          <a:p>
            <a:r>
              <a:rPr lang="ru-RU" sz="2000" b="1">
                <a:latin typeface="Calibri" pitchFamily="34" charset="0"/>
              </a:rPr>
              <a:t>последовательном подключении сила тока в них составила 3 А, </a:t>
            </a:r>
          </a:p>
          <a:p>
            <a:r>
              <a:rPr lang="ru-RU" sz="2000" b="1">
                <a:latin typeface="Calibri" pitchFamily="34" charset="0"/>
              </a:rPr>
              <a:t>а при параллельном — суммарная сила тока оказалась равной 16А. </a:t>
            </a:r>
          </a:p>
          <a:p>
            <a:r>
              <a:rPr lang="ru-RU" sz="2000" b="1">
                <a:latin typeface="Calibri" pitchFamily="34" charset="0"/>
              </a:rPr>
              <a:t>Чему равны сопротивления резисторов?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940425" y="3670300"/>
            <a:ext cx="2735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2.)  10 Ом и 30 Ом</a:t>
            </a:r>
            <a:r>
              <a:rPr lang="ru-RU" sz="2000">
                <a:latin typeface="Calibri" pitchFamily="34" charset="0"/>
              </a:rPr>
              <a:t>. </a:t>
            </a:r>
            <a:endParaRPr lang="ru-RU" sz="2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071938"/>
            <a:ext cx="88931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latin typeface="SchoolBook"/>
                <a:ea typeface="Times New Roman" pitchFamily="18" charset="0"/>
                <a:cs typeface="Arial" charset="0"/>
              </a:rPr>
              <a:t>3</a:t>
            </a:r>
            <a:r>
              <a:rPr lang="ru-RU" sz="2000" b="1">
                <a:latin typeface="Calibri" pitchFamily="34" charset="0"/>
                <a:ea typeface="Times New Roman" pitchFamily="18" charset="0"/>
                <a:cs typeface="Arial" charset="0"/>
              </a:rPr>
              <a:t>. Колесо автомобиля катится вправо; обод его вертится по часовой стрелке.  В какую сторону перемещается при этом воздух внутри резиновой шины колеса — навстречу вращению колеса или в том же направлении?</a:t>
            </a:r>
          </a:p>
          <a:p>
            <a:pPr algn="just"/>
            <a:endParaRPr lang="ru-RU" sz="2000">
              <a:ea typeface="Times New Roman" pitchFamily="18" charset="0"/>
              <a:cs typeface="Arial" charset="0"/>
            </a:endParaRP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0" y="39846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500" b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.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79388" y="5173663"/>
            <a:ext cx="8785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3 Воздух внутри шины движется от места сжатия в обе стороны: </a:t>
            </a:r>
          </a:p>
          <a:p>
            <a:pPr algn="just"/>
            <a:r>
              <a:rPr lang="ru-RU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    вперед и назад.  </a:t>
            </a:r>
            <a:endParaRPr lang="ru-RU" b="1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8446" name="WordArt 14"/>
          <p:cNvSpPr>
            <a:spLocks noChangeArrowheads="1" noChangeShapeType="1" noTextEdit="1"/>
          </p:cNvSpPr>
          <p:nvPr/>
        </p:nvSpPr>
        <p:spPr bwMode="auto">
          <a:xfrm>
            <a:off x="6659563" y="404813"/>
            <a:ext cx="2233612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физика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23850" y="5805488"/>
            <a:ext cx="648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b="1"/>
              <a:t>4. Где на Земле легче всего живется?</a:t>
            </a:r>
          </a:p>
        </p:txBody>
      </p:sp>
      <p:sp>
        <p:nvSpPr>
          <p:cNvPr id="18448" name="WordArt 16"/>
          <p:cNvSpPr>
            <a:spLocks noChangeArrowheads="1" noChangeShapeType="1" noTextEdit="1"/>
          </p:cNvSpPr>
          <p:nvPr/>
        </p:nvSpPr>
        <p:spPr bwMode="auto">
          <a:xfrm>
            <a:off x="684213" y="260350"/>
            <a:ext cx="13144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10 мин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219200" y="1143000"/>
            <a:ext cx="5116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4. Где на Земле легче всего живется?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2362200"/>
            <a:ext cx="83835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4. На экваторе: там все предметы становятся легче</a:t>
            </a:r>
          </a:p>
          <a:p>
            <a:r>
              <a:rPr lang="ru-RU" sz="2000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 из-за центробежной силы и приплюснутости Земли у полюсов.</a:t>
            </a:r>
            <a:endParaRPr lang="ru-RU" sz="2000" b="1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ru-RU" sz="2000" b="1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19459" name="Picture 8" descr="c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4221163"/>
            <a:ext cx="410368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0" y="0"/>
          <a:ext cx="85725" cy="190500"/>
        </p:xfrm>
        <a:graphic>
          <a:graphicData uri="http://schemas.openxmlformats.org/presentationml/2006/ole">
            <p:oleObj spid="_x0000_s33795" name="Формула" r:id="rId3" imgW="88784" imgH="190252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95600" y="381000"/>
            <a:ext cx="321254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Конверт 3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85863"/>
            <a:ext cx="8559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</a:rPr>
              <a:t>1. Львенок решил покататься на большой черепахе, но сначала ему нужно</a:t>
            </a:r>
          </a:p>
          <a:p>
            <a:r>
              <a:rPr lang="ru-RU" sz="2000" b="1">
                <a:latin typeface="Calibri" pitchFamily="34" charset="0"/>
              </a:rPr>
              <a:t> ее догнать.  Какое расстояние пробежит черепаха, прежде чем львенок </a:t>
            </a:r>
          </a:p>
          <a:p>
            <a:r>
              <a:rPr lang="ru-RU" sz="2000" b="1">
                <a:latin typeface="Calibri" pitchFamily="34" charset="0"/>
              </a:rPr>
              <a:t>сможет покататься, если его скорость  в 10 раз больше скорости черепахи, </a:t>
            </a:r>
          </a:p>
          <a:p>
            <a:r>
              <a:rPr lang="ru-RU" sz="2000" b="1">
                <a:latin typeface="Calibri" pitchFamily="34" charset="0"/>
              </a:rPr>
              <a:t>а черепаха находится в 180 метрах от львенка?</a:t>
            </a: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164388" y="2001838"/>
            <a:ext cx="1522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1).20 м.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987675"/>
            <a:ext cx="90820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</a:rPr>
              <a:t>2.  В семье пятеро детей: Оля, Толя, Коля, Галя и Валя. Оле и Толе вместе 6 лет,</a:t>
            </a:r>
          </a:p>
          <a:p>
            <a:r>
              <a:rPr lang="ru-RU" sz="2000" b="1">
                <a:latin typeface="Calibri" pitchFamily="34" charset="0"/>
              </a:rPr>
              <a:t> Коле и Толе вместе 8 лет, Коле и Гале вместе 10 лет, Коле и Вале вместе 12 лет, </a:t>
            </a:r>
          </a:p>
          <a:p>
            <a:r>
              <a:rPr lang="ru-RU" sz="2000" b="1">
                <a:latin typeface="Calibri" pitchFamily="34" charset="0"/>
              </a:rPr>
              <a:t>Вале и Оле вместе 14 лет. Определите возраст каждого из детей.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33400" y="4086225"/>
            <a:ext cx="6062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 2. Оле — 5, Толе — 1, Коле — 7, Гале — 3, Вале — 9.  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30480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500" b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.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33804" name="WordArt 12"/>
          <p:cNvSpPr>
            <a:spLocks noChangeArrowheads="1" noChangeShapeType="1" noTextEdit="1"/>
          </p:cNvSpPr>
          <p:nvPr/>
        </p:nvSpPr>
        <p:spPr bwMode="auto">
          <a:xfrm>
            <a:off x="6300788" y="620713"/>
            <a:ext cx="2159000" cy="427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математика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23850" y="4508500"/>
            <a:ext cx="7127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b="1"/>
              <a:t>3. Лев съел овцу одним часом, а волк съел овцу в два  часа, пес съел овцу в три часа. Узнай, за сколько они  все вместе ту овцу съедят?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7380288" y="47244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3.)  6/11ч.</a:t>
            </a:r>
            <a:r>
              <a:rPr lang="ru-RU"/>
              <a:t> 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50825" y="5516563"/>
            <a:ext cx="720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b="1"/>
              <a:t>4. Арбуз разрезали на 4 части и съели. Осталось пять корок. </a:t>
            </a:r>
          </a:p>
          <a:p>
            <a:r>
              <a:rPr lang="ru-RU" b="1"/>
              <a:t>Как такое возможно?</a:t>
            </a:r>
          </a:p>
        </p:txBody>
      </p:sp>
      <p:sp>
        <p:nvSpPr>
          <p:cNvPr id="33808" name="WordArt 16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13144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 мин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33600" y="28956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 </a:t>
            </a:r>
            <a:endParaRPr lang="ru-RU" sz="2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19200" y="1268413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4</a:t>
            </a:r>
            <a:r>
              <a:rPr lang="ru-RU" sz="2400" b="1">
                <a:latin typeface="Calibri" pitchFamily="34" charset="0"/>
              </a:rPr>
              <a:t>. Арбуз разрезали на 4 части и съели. Осталось пять корок. Как такое возможно?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62000" y="2540000"/>
            <a:ext cx="73025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27063" algn="l"/>
              </a:tabLst>
            </a:pPr>
            <a:r>
              <a:rPr lang="ru-RU" sz="2000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4.Сердцевина вырезана одним куском с двумя корками </a:t>
            </a:r>
          </a:p>
          <a:p>
            <a:pPr>
              <a:tabLst>
                <a:tab pos="627063" algn="l"/>
              </a:tabLst>
            </a:pPr>
            <a:r>
              <a:rPr lang="ru-RU" sz="2000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на «полюсах».</a:t>
            </a:r>
          </a:p>
          <a:p>
            <a:pPr eaLnBrk="0" hangingPunct="0">
              <a:tabLst>
                <a:tab pos="627063" algn="l"/>
              </a:tabLst>
            </a:pPr>
            <a:r>
              <a:rPr lang="ru-RU" sz="1200" b="1">
                <a:latin typeface="SchoolBook"/>
                <a:ea typeface="Times New Roman" pitchFamily="18" charset="0"/>
                <a:cs typeface="Arial" charset="0"/>
              </a:rPr>
              <a:t/>
            </a:r>
            <a:br>
              <a:rPr lang="ru-RU" sz="1200" b="1">
                <a:latin typeface="SchoolBook"/>
                <a:ea typeface="Times New Roman" pitchFamily="18" charset="0"/>
                <a:cs typeface="Arial" charset="0"/>
              </a:rPr>
            </a:br>
            <a:endParaRPr lang="ru-RU">
              <a:ea typeface="Times New Roman" pitchFamily="18" charset="0"/>
              <a:cs typeface="Arial" charset="0"/>
            </a:endParaRPr>
          </a:p>
        </p:txBody>
      </p:sp>
      <p:pic>
        <p:nvPicPr>
          <p:cNvPr id="34822" name="Picture 8" descr="ca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4221163"/>
            <a:ext cx="410368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0" y="0"/>
          <a:ext cx="85725" cy="190500"/>
        </p:xfrm>
        <a:graphic>
          <a:graphicData uri="http://schemas.openxmlformats.org/presentationml/2006/ole">
            <p:oleObj spid="_x0000_s38915" name="Формула" r:id="rId3" imgW="88784" imgH="190252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95600" y="381000"/>
            <a:ext cx="321254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Конверт 4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57288"/>
            <a:ext cx="93297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</a:rPr>
              <a:t>1.</a:t>
            </a:r>
            <a:r>
              <a:rPr lang="ru-RU" sz="2400" b="1">
                <a:latin typeface="Calibri" pitchFamily="34" charset="0"/>
              </a:rPr>
              <a:t> Температура первого тела 300 Кельвинов, температура второго —</a:t>
            </a:r>
          </a:p>
          <a:p>
            <a:r>
              <a:rPr lang="ru-RU" sz="2400" b="1">
                <a:latin typeface="Calibri" pitchFamily="34" charset="0"/>
              </a:rPr>
              <a:t>    100 градусов Цельсия. Температура какого из тел понизится при</a:t>
            </a:r>
          </a:p>
          <a:p>
            <a:r>
              <a:rPr lang="ru-RU" sz="2400" b="1">
                <a:latin typeface="Calibri" pitchFamily="34" charset="0"/>
              </a:rPr>
              <a:t>     тепловом контакте тел?</a:t>
            </a: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  <a:p>
            <a:endParaRPr lang="ru-RU" sz="2000" b="1">
              <a:latin typeface="Calibri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522538"/>
            <a:ext cx="83169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alibri" pitchFamily="34" charset="0"/>
              </a:rPr>
              <a:t>2 . </a:t>
            </a:r>
            <a:r>
              <a:rPr lang="ru-RU" sz="2400" b="1">
                <a:latin typeface="Calibri" pitchFamily="34" charset="0"/>
              </a:rPr>
              <a:t>Вычислите работу, совершенную внешними силами над газом,     если газ получил количество теплоты 100 Дж, а его внутренняя    энергия увеличилась на 300 Дж? </a:t>
            </a:r>
            <a:r>
              <a:rPr lang="ru-RU" b="1">
                <a:solidFill>
                  <a:srgbClr val="FF0000"/>
                </a:solidFill>
              </a:rPr>
              <a:t> 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8922" name="Rectangle 11"/>
          <p:cNvSpPr>
            <a:spLocks noChangeArrowheads="1"/>
          </p:cNvSpPr>
          <p:nvPr/>
        </p:nvSpPr>
        <p:spPr bwMode="auto">
          <a:xfrm>
            <a:off x="323850" y="1193800"/>
            <a:ext cx="2889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500" b="1">
                <a:solidFill>
                  <a:srgbClr val="5F497A"/>
                </a:solidFill>
                <a:latin typeface="SchoolBook"/>
                <a:ea typeface="Times New Roman" pitchFamily="18" charset="0"/>
                <a:cs typeface="Arial" charset="0"/>
              </a:rPr>
              <a:t>. 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24300" y="2089150"/>
            <a:ext cx="496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588963" algn="l"/>
              </a:tabLst>
            </a:pPr>
            <a:r>
              <a:rPr lang="ru-RU" b="1">
                <a:solidFill>
                  <a:srgbClr val="FF0000"/>
                </a:solidFill>
                <a:latin typeface="SchoolBook"/>
                <a:ea typeface="Times New Roman" pitchFamily="18" charset="0"/>
                <a:cs typeface="Arial" charset="0"/>
              </a:rPr>
              <a:t>1.Понизится температура второго тела.</a:t>
            </a:r>
            <a:endParaRPr lang="ru-RU">
              <a:ea typeface="Times New Roman" pitchFamily="18" charset="0"/>
              <a:cs typeface="Arial" charset="0"/>
            </a:endParaRPr>
          </a:p>
        </p:txBody>
      </p:sp>
      <p:sp>
        <p:nvSpPr>
          <p:cNvPr id="38925" name="WordArt 13"/>
          <p:cNvSpPr>
            <a:spLocks noChangeArrowheads="1" noChangeShapeType="1" noTextEdit="1"/>
          </p:cNvSpPr>
          <p:nvPr/>
        </p:nvSpPr>
        <p:spPr bwMode="auto">
          <a:xfrm>
            <a:off x="6804025" y="404813"/>
            <a:ext cx="201612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физика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179388" y="3716338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sz="2000" b="1"/>
              <a:t>3.  Спортсмен поднял штангу массой 75 кг на высоту 2 м.  Как изменилась при этом потенциальная энергия штанги?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2857500" y="436562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 3. Увеличилась на 1500 Дж.</a:t>
            </a:r>
            <a:r>
              <a:rPr lang="ru-RU"/>
              <a:t> 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250825" y="4724400"/>
            <a:ext cx="85693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b="1"/>
              <a:t>4. К пристани причаливают две одинаковые лодки. Лодочники </a:t>
            </a:r>
          </a:p>
          <a:p>
            <a:r>
              <a:rPr lang="ru-RU" b="1"/>
              <a:t>подтягиваются к берегу с помощью веревок. Противоположный конец </a:t>
            </a:r>
          </a:p>
          <a:p>
            <a:r>
              <a:rPr lang="ru-RU" b="1"/>
              <a:t>веревки первой лодки привязан к столбу на пристани; за противоположный  конец веревки второй лодки тянет матрос, стоящий на пристани. Все трое прилагают одинаковые усилия. Какая лодка причалит раньше?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6732588" y="324643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2.)  200 Дж</a:t>
            </a:r>
          </a:p>
        </p:txBody>
      </p:sp>
      <p:sp>
        <p:nvSpPr>
          <p:cNvPr id="38930" name="WordArt 18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13144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10 мин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57200" y="457200"/>
            <a:ext cx="25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 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676400" y="1371600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 </a:t>
            </a:r>
            <a:endParaRPr lang="ru-RU" sz="20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38200" y="1125538"/>
            <a:ext cx="7391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 4. К пристани причаливают две одинаковые лодки. Лодочники подтягиваются к берегу с помощью веревок. Противоположный конец веревки первой лодки привязан к столбу на пристани; за противоположный конец веревки второй лодки тянет матрос, стоящий на пристани. Все трое прилагают одинаковые усилия. Какая лодка причалит раньше?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0825" y="4116388"/>
            <a:ext cx="878522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4.Обе лодки причалят одновременно. По третьему закону Ньютона </a:t>
            </a: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каждому </a:t>
            </a: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действию есть равное противодействие. С какой силой лодочники тянут за</a:t>
            </a: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 один конец веревки, с такой же силой второй конец веревки действует на </a:t>
            </a: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столб и на матроса. Другими словами, столб «тянет» конец веревки с такой </a:t>
            </a: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же силой, с какой ее тянет матрос, стоящий на пристани.</a:t>
            </a: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 </a:t>
            </a:r>
          </a:p>
          <a:p>
            <a:pPr eaLnBrk="0" hangingPunct="0"/>
            <a:r>
              <a:rPr lang="ru-RU" sz="1200" b="1">
                <a:latin typeface="SchoolBook"/>
                <a:cs typeface="Times New Roman" pitchFamily="18" charset="0"/>
              </a:rPr>
              <a:t/>
            </a:r>
            <a:br>
              <a:rPr lang="ru-RU" sz="1200" b="1">
                <a:latin typeface="SchoolBook"/>
                <a:cs typeface="Times New Roman" pitchFamily="18" charset="0"/>
              </a:rPr>
            </a:br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659</Words>
  <Application>Microsoft Office PowerPoint</Application>
  <PresentationFormat>Экран (4:3)</PresentationFormat>
  <Paragraphs>112</Paragraphs>
  <Slides>16</Slides>
  <Notes>0</Notes>
  <HiddenSlides>0</HiddenSlides>
  <MMClips>3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35" baseType="lpstr">
      <vt:lpstr>Gill Sans MT</vt:lpstr>
      <vt:lpstr>Arial</vt:lpstr>
      <vt:lpstr>Bookman Old Style</vt:lpstr>
      <vt:lpstr>Wingdings 3</vt:lpstr>
      <vt:lpstr>Wingdings</vt:lpstr>
      <vt:lpstr>Calibri</vt:lpstr>
      <vt:lpstr>SchoolBook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Формула</vt:lpstr>
      <vt:lpstr>Equation.DSMT4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24</cp:revision>
  <dcterms:created xsi:type="dcterms:W3CDTF">2014-01-15T11:03:02Z</dcterms:created>
  <dcterms:modified xsi:type="dcterms:W3CDTF">2014-01-18T16:57:15Z</dcterms:modified>
</cp:coreProperties>
</file>