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01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A0E254-FDF7-48F1-B106-B2A8B8477BBD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FF9AA5-970C-47F3-A332-F513553A0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692696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Урок </a:t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учебной практики на тему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2780928"/>
            <a:ext cx="6400800" cy="2929880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Опиливание плоских поверхностей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Вопросы к видеофрагменту: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Какими инструментами пользуются при опиливании?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Как называются мелкие напильники?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От чего зависит выбор напильника по форме сечения?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От чего зависит выбор напильника по видам насечек?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Какой длины должен быть выбран напильник, от чего это зависит?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Подготовка рабочего места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7"/>
          <p:cNvPicPr>
            <a:picLocks noGrp="1"/>
          </p:cNvPicPr>
          <p:nvPr>
            <p:ph sz="quarter" idx="1"/>
          </p:nvPr>
        </p:nvPicPr>
        <p:blipFill>
          <a:blip r:embed="rId2" cstate="print">
            <a:lum bright="-6000" contrast="54000"/>
          </a:blip>
          <a:srcRect/>
          <a:stretch>
            <a:fillRect/>
          </a:stretch>
        </p:blipFill>
        <p:spPr bwMode="auto">
          <a:xfrm>
            <a:off x="2411760" y="1412776"/>
            <a:ext cx="4752528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Выбор напильника по профилю, по длине, по номеру и по номеру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насечки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1"/>
          <p:cNvPicPr>
            <a:picLocks noGrp="1"/>
          </p:cNvPicPr>
          <p:nvPr>
            <p:ph sz="quarter" idx="1"/>
          </p:nvPr>
        </p:nvPicPr>
        <p:blipFill>
          <a:blip r:embed="rId2" cstate="print">
            <a:lum bright="-24000" contrast="82000"/>
          </a:blip>
          <a:srcRect/>
          <a:stretch>
            <a:fillRect/>
          </a:stretch>
        </p:blipFill>
        <p:spPr bwMode="auto">
          <a:xfrm>
            <a:off x="2123728" y="2276872"/>
            <a:ext cx="453650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Рабочее положение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опиливании</a:t>
            </a:r>
          </a:p>
        </p:txBody>
      </p:sp>
      <p:pic>
        <p:nvPicPr>
          <p:cNvPr id="4" name="Содержимое 3" descr="24"/>
          <p:cNvPicPr>
            <a:picLocks noGrp="1"/>
          </p:cNvPicPr>
          <p:nvPr>
            <p:ph sz="quarter" idx="1"/>
          </p:nvPr>
        </p:nvPicPr>
        <p:blipFill>
          <a:blip r:embed="rId2" cstate="print">
            <a:lum bright="-6000" contrast="48000"/>
          </a:blip>
          <a:srcRect/>
          <a:stretch>
            <a:fillRect/>
          </a:stretch>
        </p:blipFill>
        <p:spPr bwMode="auto">
          <a:xfrm>
            <a:off x="611560" y="1916832"/>
            <a:ext cx="3888432" cy="395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68а"/>
          <p:cNvPicPr/>
          <p:nvPr/>
        </p:nvPicPr>
        <p:blipFill>
          <a:blip r:embed="rId3" cstate="print">
            <a:lum bright="-6000" contrast="24000"/>
          </a:blip>
          <a:srcRect/>
          <a:stretch>
            <a:fillRect/>
          </a:stretch>
        </p:blipFill>
        <p:spPr bwMode="auto">
          <a:xfrm>
            <a:off x="5148064" y="1988840"/>
            <a:ext cx="309634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6"/>
          <p:cNvPicPr/>
          <p:nvPr/>
        </p:nvPicPr>
        <p:blipFill>
          <a:blip r:embed="rId2" cstate="print">
            <a:lum bright="-12000" contrast="30000"/>
          </a:blip>
          <a:srcRect/>
          <a:stretch>
            <a:fillRect/>
          </a:stretch>
        </p:blipFill>
        <p:spPr bwMode="auto">
          <a:xfrm>
            <a:off x="4644008" y="980728"/>
            <a:ext cx="3816424" cy="204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Рабочие движения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балансировка напильника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27"/>
          <p:cNvPicPr>
            <a:picLocks noGrp="1"/>
          </p:cNvPicPr>
          <p:nvPr>
            <p:ph sz="quarter" idx="1"/>
          </p:nvPr>
        </p:nvPicPr>
        <p:blipFill>
          <a:blip r:embed="rId3" cstate="print">
            <a:lum bright="-6000" contrast="42000"/>
          </a:blip>
          <a:srcRect/>
          <a:stretch>
            <a:fillRect/>
          </a:stretch>
        </p:blipFill>
        <p:spPr bwMode="auto">
          <a:xfrm>
            <a:off x="683568" y="1700808"/>
            <a:ext cx="25202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28"/>
          <p:cNvPicPr/>
          <p:nvPr/>
        </p:nvPicPr>
        <p:blipFill>
          <a:blip r:embed="rId4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67544" y="4581128"/>
            <a:ext cx="3506688" cy="165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25"/>
          <p:cNvPicPr/>
          <p:nvPr/>
        </p:nvPicPr>
        <p:blipFill>
          <a:blip r:embed="rId5" cstate="print">
            <a:lum bright="-12000" contrast="30000"/>
          </a:blip>
          <a:srcRect/>
          <a:stretch>
            <a:fillRect/>
          </a:stretch>
        </p:blipFill>
        <p:spPr bwMode="auto">
          <a:xfrm>
            <a:off x="4932040" y="2708920"/>
            <a:ext cx="3528392" cy="218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26"/>
          <p:cNvPicPr/>
          <p:nvPr/>
        </p:nvPicPr>
        <p:blipFill>
          <a:blip r:embed="rId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427984" y="4725144"/>
            <a:ext cx="4320480" cy="184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Задание на день: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Опилить поверхность металлического бруска на прямолинейность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916832"/>
            <a:ext cx="7467600" cy="4253064"/>
          </a:xfrm>
        </p:spPr>
        <p:txBody>
          <a:bodyPr numCol="2"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оценок:</a:t>
            </a: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2600" b="1" i="1" u="sng" cap="small" dirty="0" smtClean="0">
                <a:solidFill>
                  <a:srgbClr val="FF0000"/>
                </a:solidFill>
                <a:cs typeface="Aharoni" pitchFamily="2" charset="-79"/>
              </a:rPr>
              <a:t>«5»</a:t>
            </a:r>
            <a:endParaRPr lang="ru-RU" sz="2600" b="1" dirty="0" smtClean="0">
              <a:solidFill>
                <a:srgbClr val="FF000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 smtClean="0">
                <a:solidFill>
                  <a:srgbClr val="FF0000"/>
                </a:solidFill>
                <a:cs typeface="Aharoni" pitchFamily="2" charset="-79"/>
              </a:rPr>
              <a:t>1</a:t>
            </a:r>
            <a:r>
              <a:rPr lang="ru-RU" sz="2600" b="1" i="1" dirty="0">
                <a:solidFill>
                  <a:srgbClr val="FF0000"/>
                </a:solidFill>
                <a:cs typeface="Aharoni" pitchFamily="2" charset="-79"/>
              </a:rPr>
              <a:t>. Соблюдение безопасности труда </a:t>
            </a:r>
            <a:endParaRPr lang="ru-RU" sz="2600" b="1" dirty="0">
              <a:solidFill>
                <a:srgbClr val="FF000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FF0000"/>
                </a:solidFill>
                <a:cs typeface="Aharoni" pitchFamily="2" charset="-79"/>
              </a:rPr>
              <a:t>2. Соблюдение организации рабочего места</a:t>
            </a:r>
            <a:endParaRPr lang="ru-RU" sz="2600" b="1" dirty="0">
              <a:solidFill>
                <a:srgbClr val="FF000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FF0000"/>
                </a:solidFill>
                <a:cs typeface="Aharoni" pitchFamily="2" charset="-79"/>
              </a:rPr>
              <a:t>3. Правильность выполнения трудовых приемов </a:t>
            </a:r>
            <a:endParaRPr lang="ru-RU" sz="2600" b="1" dirty="0">
              <a:solidFill>
                <a:srgbClr val="FF000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FF0000"/>
                </a:solidFill>
                <a:cs typeface="Aharoni" pitchFamily="2" charset="-79"/>
              </a:rPr>
              <a:t>4. Выполнение дневного задания </a:t>
            </a:r>
            <a:endParaRPr lang="ru-RU" sz="2600" b="1" i="1" dirty="0" smtClean="0">
              <a:solidFill>
                <a:srgbClr val="FF0000"/>
              </a:solidFill>
              <a:cs typeface="Aharoni" pitchFamily="2" charset="-79"/>
            </a:endParaRPr>
          </a:p>
          <a:p>
            <a:pPr>
              <a:buNone/>
            </a:pPr>
            <a:endParaRPr lang="ru-RU" sz="2600" b="1" dirty="0">
              <a:solidFill>
                <a:srgbClr val="FF000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u="sng" cap="small" dirty="0">
                <a:solidFill>
                  <a:srgbClr val="00B050"/>
                </a:solidFill>
                <a:cs typeface="Aharoni" pitchFamily="2" charset="-79"/>
              </a:rPr>
              <a:t>«4»</a:t>
            </a:r>
            <a:endParaRPr lang="ru-RU" sz="2600" b="1" dirty="0">
              <a:solidFill>
                <a:srgbClr val="00B05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00B050"/>
                </a:solidFill>
                <a:cs typeface="Aharoni" pitchFamily="2" charset="-79"/>
              </a:rPr>
              <a:t>1. Соблюдение безопасности труда</a:t>
            </a:r>
            <a:endParaRPr lang="ru-RU" sz="2600" b="1" dirty="0">
              <a:solidFill>
                <a:srgbClr val="00B05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00B050"/>
                </a:solidFill>
                <a:cs typeface="Aharoni" pitchFamily="2" charset="-79"/>
              </a:rPr>
              <a:t>2. Незначительные упущения в организации рабочего места</a:t>
            </a:r>
            <a:endParaRPr lang="ru-RU" sz="2600" b="1" dirty="0">
              <a:solidFill>
                <a:srgbClr val="00B05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00B050"/>
                </a:solidFill>
                <a:cs typeface="Aharoni" pitchFamily="2" charset="-79"/>
              </a:rPr>
              <a:t>3. Правильность выполнения трудовых приемов </a:t>
            </a:r>
            <a:endParaRPr lang="ru-RU" sz="2600" b="1" dirty="0">
              <a:solidFill>
                <a:srgbClr val="00B05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00B050"/>
                </a:solidFill>
                <a:cs typeface="Aharoni" pitchFamily="2" charset="-79"/>
              </a:rPr>
              <a:t>4. Выполнение дневного задания </a:t>
            </a:r>
            <a:endParaRPr lang="ru-RU" sz="2600" b="1" i="1" dirty="0" smtClean="0">
              <a:solidFill>
                <a:srgbClr val="00B050"/>
              </a:solidFill>
              <a:cs typeface="Aharoni" pitchFamily="2" charset="-79"/>
            </a:endParaRPr>
          </a:p>
          <a:p>
            <a:endParaRPr lang="ru-RU" sz="2600" b="1" i="1" dirty="0">
              <a:cs typeface="Aharoni" pitchFamily="2" charset="-79"/>
            </a:endParaRPr>
          </a:p>
          <a:p>
            <a:pPr>
              <a:buNone/>
            </a:pPr>
            <a:endParaRPr lang="ru-RU" sz="2600" b="1" dirty="0">
              <a:cs typeface="Aharoni" pitchFamily="2" charset="-79"/>
            </a:endParaRPr>
          </a:p>
          <a:p>
            <a:pPr>
              <a:buNone/>
            </a:pPr>
            <a:r>
              <a:rPr lang="ru-RU" sz="2600" b="1" i="1" u="sng" dirty="0">
                <a:solidFill>
                  <a:srgbClr val="E6801A"/>
                </a:solidFill>
                <a:cs typeface="Aharoni" pitchFamily="2" charset="-79"/>
              </a:rPr>
              <a:t>«3»</a:t>
            </a:r>
            <a:endParaRPr lang="ru-RU" sz="2600" b="1" dirty="0">
              <a:solidFill>
                <a:srgbClr val="E6801A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E6801A"/>
                </a:solidFill>
                <a:cs typeface="Aharoni" pitchFamily="2" charset="-79"/>
              </a:rPr>
              <a:t>1. Соблюдение безопасности труда</a:t>
            </a:r>
            <a:endParaRPr lang="ru-RU" sz="2600" b="1" dirty="0">
              <a:solidFill>
                <a:srgbClr val="E6801A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E6801A"/>
                </a:solidFill>
                <a:cs typeface="Aharoni" pitchFamily="2" charset="-79"/>
              </a:rPr>
              <a:t>2. Значительные упущения в организации рабочего места</a:t>
            </a:r>
            <a:endParaRPr lang="ru-RU" sz="2600" b="1" dirty="0">
              <a:solidFill>
                <a:srgbClr val="E6801A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E6801A"/>
                </a:solidFill>
                <a:cs typeface="Aharoni" pitchFamily="2" charset="-79"/>
              </a:rPr>
              <a:t>3. Правильность выполнения трудовых приемов </a:t>
            </a:r>
            <a:endParaRPr lang="ru-RU" sz="2600" b="1" dirty="0">
              <a:solidFill>
                <a:srgbClr val="E6801A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rgbClr val="E6801A"/>
                </a:solidFill>
                <a:cs typeface="Aharoni" pitchFamily="2" charset="-79"/>
              </a:rPr>
              <a:t>4. Невыполнение дневного задания </a:t>
            </a:r>
            <a:endParaRPr lang="ru-RU" sz="2600" b="1" i="1" dirty="0" smtClean="0">
              <a:solidFill>
                <a:srgbClr val="E6801A"/>
              </a:solidFill>
              <a:cs typeface="Aharoni" pitchFamily="2" charset="-79"/>
            </a:endParaRPr>
          </a:p>
          <a:p>
            <a:pPr>
              <a:buNone/>
            </a:pPr>
            <a:endParaRPr lang="ru-RU" sz="2600" b="1" dirty="0" smtClean="0">
              <a:solidFill>
                <a:srgbClr val="FFC000"/>
              </a:solidFill>
              <a:cs typeface="Aharoni" pitchFamily="2" charset="-79"/>
            </a:endParaRPr>
          </a:p>
          <a:p>
            <a:pPr>
              <a:buNone/>
            </a:pPr>
            <a:endParaRPr lang="ru-RU" sz="2600" b="1" dirty="0">
              <a:solidFill>
                <a:srgbClr val="FFC000"/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«2»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1. Соблюдение безопасности труда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2. Значительные упущения в организации рабочего места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3. Правильность выполнения трудовых приемов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  <a:p>
            <a:pPr>
              <a:buNone/>
            </a:pPr>
            <a:r>
              <a:rPr lang="ru-RU" sz="2600" b="1" i="1" dirty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4. Невыполнение дневного задания </a:t>
            </a:r>
            <a:endParaRPr lang="ru-RU" sz="2600" b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Домашнее задание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7"/>
            <a:ext cx="8229600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i="1" dirty="0" smtClean="0">
                <a:solidFill>
                  <a:schemeClr val="tx2"/>
                </a:solidFill>
              </a:rPr>
              <a:t>В</a:t>
            </a:r>
            <a:r>
              <a:rPr lang="ru-RU" sz="2800" i="1" dirty="0" smtClean="0">
                <a:solidFill>
                  <a:schemeClr val="tx2"/>
                </a:solidFill>
              </a:rPr>
              <a:t>нимательно </a:t>
            </a:r>
            <a:r>
              <a:rPr lang="ru-RU" sz="2800" i="1" dirty="0">
                <a:solidFill>
                  <a:schemeClr val="tx2"/>
                </a:solidFill>
              </a:rPr>
              <a:t>ознакомьтесь с предложенными интернет- ресурсами по теме «Опиливание параллельных поверхностей» для дальнейшего успешного освоения трудовых функций</a:t>
            </a:r>
            <a:r>
              <a:rPr lang="ru-RU" i="1" dirty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35696" y="3284984"/>
            <a:ext cx="5976664" cy="3321145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Рефлексия «Три М»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Подумайте и напишите три момента, которые у Вас получились хорошо на уроке </a:t>
            </a:r>
            <a:r>
              <a:rPr lang="ru-RU" b="1" dirty="0" smtClean="0">
                <a:solidFill>
                  <a:schemeClr val="tx2"/>
                </a:solidFill>
              </a:rPr>
              <a:t>учебной практики</a:t>
            </a:r>
          </a:p>
          <a:p>
            <a:pPr algn="ctr"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</a:rPr>
              <a:t>Подумайте и напишите одно действие, которое улучшит Вашу работу на следующем уроке учебной практики</a:t>
            </a:r>
            <a:endParaRPr lang="ru-RU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239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Урок  учебной практики на тему</vt:lpstr>
      <vt:lpstr>Вопросы к видеофрагменту:</vt:lpstr>
      <vt:lpstr>Подготовка рабочего места</vt:lpstr>
      <vt:lpstr>Выбор напильника по профилю, по длине, по номеру и по номеру насечки</vt:lpstr>
      <vt:lpstr>Рабочее положение  при опиливании</vt:lpstr>
      <vt:lpstr>Рабочие движения и балансировка напильника </vt:lpstr>
      <vt:lpstr> Задание на день:  Опилить поверхность металлического бруска на прямолинейность </vt:lpstr>
      <vt:lpstr>Домашнее задание</vt:lpstr>
      <vt:lpstr>Рефлексия «Три М»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учебной практики на тему</dc:title>
  <dc:creator>1</dc:creator>
  <cp:lastModifiedBy>1</cp:lastModifiedBy>
  <cp:revision>4</cp:revision>
  <dcterms:created xsi:type="dcterms:W3CDTF">2015-10-21T07:53:36Z</dcterms:created>
  <dcterms:modified xsi:type="dcterms:W3CDTF">2015-10-21T08:32:16Z</dcterms:modified>
</cp:coreProperties>
</file>