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7" r:id="rId3"/>
    <p:sldId id="256" r:id="rId4"/>
    <p:sldId id="258" r:id="rId5"/>
    <p:sldId id="260" r:id="rId6"/>
    <p:sldId id="261" r:id="rId7"/>
    <p:sldId id="262" r:id="rId8"/>
    <p:sldId id="278" r:id="rId9"/>
    <p:sldId id="264" r:id="rId10"/>
    <p:sldId id="275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7" r:id="rId19"/>
    <p:sldId id="272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4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Площадь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Курганская область</c:v>
                </c:pt>
                <c:pt idx="1">
                  <c:v>Челябинская область</c:v>
                </c:pt>
                <c:pt idx="2">
                  <c:v>Тюменская область</c:v>
                </c:pt>
                <c:pt idx="3">
                  <c:v>Свердловская область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71</c:v>
                </c:pt>
                <c:pt idx="1">
                  <c:v>89</c:v>
                </c:pt>
                <c:pt idx="2">
                  <c:v>1464</c:v>
                </c:pt>
                <c:pt idx="3">
                  <c:v>194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416704"/>
        <c:axId val="165638656"/>
      </c:barChart>
      <c:catAx>
        <c:axId val="41416704"/>
        <c:scaling>
          <c:orientation val="minMax"/>
        </c:scaling>
        <c:delete val="0"/>
        <c:axPos val="b"/>
        <c:majorTickMark val="out"/>
        <c:minorTickMark val="none"/>
        <c:tickLblPos val="nextTo"/>
        <c:crossAx val="165638656"/>
        <c:crosses val="autoZero"/>
        <c:auto val="1"/>
        <c:lblAlgn val="ctr"/>
        <c:lblOffset val="100"/>
        <c:noMultiLvlLbl val="0"/>
      </c:catAx>
      <c:valAx>
        <c:axId val="165638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4167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Национальности</a:t>
            </a: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ациональности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русские </c:v>
                </c:pt>
                <c:pt idx="1">
                  <c:v>татары</c:v>
                </c:pt>
                <c:pt idx="2">
                  <c:v>башкиры</c:v>
                </c:pt>
                <c:pt idx="3">
                  <c:v>казаки</c:v>
                </c:pt>
                <c:pt idx="4">
                  <c:v>украинцы</c:v>
                </c:pt>
                <c:pt idx="5">
                  <c:v>белорусы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92.5</c:v>
                </c:pt>
                <c:pt idx="1">
                  <c:v>1.9</c:v>
                </c:pt>
                <c:pt idx="2">
                  <c:v>1.4</c:v>
                </c:pt>
                <c:pt idx="3">
                  <c:v>1.3</c:v>
                </c:pt>
                <c:pt idx="4">
                  <c:v>0.8</c:v>
                </c:pt>
                <c:pt idx="5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0%B5%D1%82%D1%83%D1%85%D0%BE%D0%B2%D1%81%D0%BA%D0%B8%D0%B9_%D1%80%D0%B0%D0%B9%D0%BE%D0%BD" TargetMode="External"/><Relationship Id="rId13" Type="http://schemas.openxmlformats.org/officeDocument/2006/relationships/hyperlink" Target="https://ru.wikipedia.org/w/index.php?title=%D0%A1%D0%B0%D0%BB%D1%82%D0%BE%D1%81%D0%B0%D1%80%D0%B0%D0%B9%D1%81%D0%BA%D0%BE%D0%B5&amp;action=edit&amp;redlink=1" TargetMode="External"/><Relationship Id="rId18" Type="http://schemas.openxmlformats.org/officeDocument/2006/relationships/hyperlink" Target="https://ru.wikipedia.org/wiki/%D0%A2%D1%8E%D0%BC%D0%B5%D0%BD%D1%81%D0%BA%D0%B0%D1%8F_%D0%BE%D0%B1%D0%BB%D0%B0%D1%81%D1%82%D1%8C" TargetMode="External"/><Relationship Id="rId3" Type="http://schemas.openxmlformats.org/officeDocument/2006/relationships/hyperlink" Target="https://ru.wikipedia.org/wiki/%D0%A1%D0%B0%D1%84%D0%B0%D0%BA%D1%83%D0%BB%D0%B5%D0%B2%D1%81%D0%BA%D0%B8%D0%B9_%D1%80%D0%B0%D0%B9%D0%BE%D0%BD" TargetMode="External"/><Relationship Id="rId7" Type="http://schemas.openxmlformats.org/officeDocument/2006/relationships/hyperlink" Target="https://ru.wikipedia.org/wiki/%D0%9C%D0%B5%D0%B4%D0%B2%D0%B5%D0%B6%D1%8C%D0%B5_%D0%BE%D0%B7%D0%B5%D1%80%D0%BE_(%D0%9A%D1%83%D1%80%D0%B3%D0%B0%D0%BD%D1%81%D0%BA%D0%B0%D1%8F_%D0%BE%D0%B1%D0%BB%D0%B0%D1%81%D1%82%D1%8C)" TargetMode="External"/><Relationship Id="rId12" Type="http://schemas.openxmlformats.org/officeDocument/2006/relationships/hyperlink" Target="https://ru.wikipedia.org/wiki/%D0%9F%D0%BE%D0%BB%D0%BE%D0%B2%D0%B8%D0%BD%D1%81%D0%BA%D0%B8%D0%B9_%D1%80%D0%B0%D0%B9%D0%BE%D0%BD" TargetMode="External"/><Relationship Id="rId17" Type="http://schemas.openxmlformats.org/officeDocument/2006/relationships/hyperlink" Target="https://ru.wikipedia.org/wiki/%D0%90%D1%80%D0%BC%D0%B8%D0%B7%D0%BE%D0%BD%D1%81%D0%BA%D0%B8%D0%B9_%D1%80%D0%B0%D0%B9%D0%BE%D0%BD" TargetMode="External"/><Relationship Id="rId2" Type="http://schemas.openxmlformats.org/officeDocument/2006/relationships/hyperlink" Target="https://ru.wikipedia.org/w/index.php?title=%D0%98%D0%B4%D0%B3%D0%B8%D0%BB%D1%8C%D0%B4%D1%8B&amp;action=edit&amp;redlink=1" TargetMode="External"/><Relationship Id="rId16" Type="http://schemas.openxmlformats.org/officeDocument/2006/relationships/hyperlink" Target="https://ru.wikipedia.org/wiki/%D0%9C%D0%BE%D0%BA%D1%80%D0%BE%D1%83%D1%81%D0%BE%D0%B2%D1%81%D0%BA%D0%B8%D0%B9_%D1%80%D0%B0%D0%B9%D0%BE%D0%B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/index.php?title=%D0%9C%D0%B0%D0%BB%D1%8B%D0%B9_%D0%9C%D0%B0%D0%BD%D1%8C%D1%8F%D1%81%D1%81&amp;action=edit&amp;redlink=1" TargetMode="External"/><Relationship Id="rId11" Type="http://schemas.openxmlformats.org/officeDocument/2006/relationships/hyperlink" Target="https://ru.wikipedia.org/w/index.php?title=%D0%9F%D0%BE%D0%BB%D0%BE%D0%B2%D0%B8%D0%BD%D0%BD%D0%BE%D0%B5_(%D0%BE%D0%B7%D0%B5%D1%80%D0%BE)&amp;action=edit&amp;redlink=1" TargetMode="External"/><Relationship Id="rId5" Type="http://schemas.openxmlformats.org/officeDocument/2006/relationships/hyperlink" Target="https://ru.wikipedia.org/wiki/%D0%92%D0%B0%D1%80%D0%B3%D0%B0%D1%88%D0%B8%D0%BD%D1%81%D0%BA%D0%B8%D0%B9_%D1%80%D0%B0%D0%B9%D0%BE%D0%BD" TargetMode="External"/><Relationship Id="rId15" Type="http://schemas.openxmlformats.org/officeDocument/2006/relationships/hyperlink" Target="https://ru.wikipedia.org/w/index.php?title=%D0%A7%D1%91%D1%80%D0%BD%D0%BE%D0%B5_%D0%BE%D0%B7%D0%B5%D1%80%D0%BE_(%D0%9A%D1%83%D1%80%D0%B3%D0%B0%D0%BD%D1%81%D0%BA%D0%B0%D1%8F_%D0%BE%D0%B1%D0%BB%D0%B0%D1%81%D1%82%D1%8C)&amp;action=edit&amp;redlink=1" TargetMode="External"/><Relationship Id="rId10" Type="http://schemas.openxmlformats.org/officeDocument/2006/relationships/hyperlink" Target="https://ru.wikipedia.org/wiki/%D0%AE%D1%80%D0%B3%D0%B0%D0%BC%D1%8B%D1%88%D1%81%D0%BA%D0%B8%D0%B9_%D1%80%D0%B0%D0%B9%D0%BE%D0%BD" TargetMode="External"/><Relationship Id="rId4" Type="http://schemas.openxmlformats.org/officeDocument/2006/relationships/hyperlink" Target="https://ru.wikipedia.org/w/index.php?title=%D0%9C%D0%B0%D0%BD%D1%8C%D1%8F%D1%81%D1%81&amp;action=edit&amp;redlink=1" TargetMode="External"/><Relationship Id="rId9" Type="http://schemas.openxmlformats.org/officeDocument/2006/relationships/hyperlink" Target="https://ru.wikipedia.org/w/index.php?title=%D0%9E%D0%BA%D1%83%D0%BD%D1%91%D0%B2%D1%81%D0%BA%D0%BE%D0%B5&amp;action=edit&amp;redlink=1" TargetMode="External"/><Relationship Id="rId14" Type="http://schemas.openxmlformats.org/officeDocument/2006/relationships/hyperlink" Target="https://ru.wikipedia.org/wiki/%D0%9A%D0%B0%D1%80%D0%B3%D0%B0%D0%BF%D0%BE%D0%BB%D1%8C%D1%81%D0%BA%D0%B8%D0%B9_%D1%80%D0%B0%D0%B9%D0%BE%D0%BD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kurganobl.ru/" TargetMode="External"/><Relationship Id="rId2" Type="http://schemas.openxmlformats.org/officeDocument/2006/relationships/hyperlink" Target="https://ru.wikipedia.org/wiki/&#1050;&#1091;&#1088;&#1075;&#1072;&#1085;&#1089;&#1082;&#1072;&#1103;_&#1086;&#1073;&#1083;&#1072;&#1089;&#1090;&#1100;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ersona.kurganobl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HsUcdE5b2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E%D1%80%D0%B3%D0%B0%D0%BC%D1%8B%D1%88_(%D0%BF%D1%80%D0%B8%D1%82%D0%BE%D0%BA_%D0%A2%D0%BE%D0%B1%D0%BE%D0%BB%D0%B0)" TargetMode="External"/><Relationship Id="rId3" Type="http://schemas.openxmlformats.org/officeDocument/2006/relationships/hyperlink" Target="https://ru.wikipedia.org/wiki/%D0%98%D1%81%D0%B5%D1%82%D1%8C" TargetMode="External"/><Relationship Id="rId7" Type="http://schemas.openxmlformats.org/officeDocument/2006/relationships/hyperlink" Target="https://ru.wikipedia.org/wiki/%D0%A1%D1%83%D0%B5%D1%80%D1%8C" TargetMode="External"/><Relationship Id="rId2" Type="http://schemas.openxmlformats.org/officeDocument/2006/relationships/hyperlink" Target="https://ru.wikipedia.org/wiki/%D0%A2%D0%BE%D0%B1%D0%BE%D0%BB_(%D1%80%D0%B5%D0%BA%D0%B0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2%D0%B5%D1%87%D0%B0" TargetMode="External"/><Relationship Id="rId5" Type="http://schemas.openxmlformats.org/officeDocument/2006/relationships/hyperlink" Target="https://ru.wikipedia.org/wiki/%D0%A3%D0%B9_(%D0%BF%D1%80%D0%B8%D1%82%D0%BE%D0%BA_%D0%A2%D0%BE%D0%B1%D0%BE%D0%BB%D0%B0)" TargetMode="External"/><Relationship Id="rId4" Type="http://schemas.openxmlformats.org/officeDocument/2006/relationships/hyperlink" Target="https://ru.wikipedia.org/wiki/%D0%9C%D0%B8%D0%B0%D1%81%D1%81_(%D1%80%D0%B5%D0%BA%D0%B0)" TargetMode="External"/><Relationship Id="rId9" Type="http://schemas.openxmlformats.org/officeDocument/2006/relationships/hyperlink" Target="https://ru.wikipedia.org/wiki/%D0%9A%D1%83%D1%80%D1%82%D0%B0%D0%BC%D1%8B%D1%88_(%D0%BF%D1%80%D0%B8%D1%82%D0%BE%D0%BA_%D0%A2%D0%BE%D0%B1%D0%BE%D0%BB%D0%B0)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«Курганская  область - 75 лет».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90" y="1844824"/>
            <a:ext cx="8072437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06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Озера Курганской области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927777"/>
              </p:ext>
            </p:extLst>
          </p:nvPr>
        </p:nvGraphicFramePr>
        <p:xfrm>
          <a:off x="1042988" y="2454465"/>
          <a:ext cx="6777036" cy="37383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9012"/>
                <a:gridCol w="2259012"/>
                <a:gridCol w="225901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dirty="0">
                          <a:effectLst/>
                        </a:rPr>
                        <a:t>Озеро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200025" marT="30480" marB="3048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</a:rPr>
                        <a:t>Местоположение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200025" marT="30480" marB="3048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dirty="0">
                          <a:effectLst/>
                        </a:rPr>
                        <a:t>Площадь водоёма (км²)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200025" marT="30480" marB="3048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u="sng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hlinkClick r:id="rId2" tooltip="Идгильды (страница отсутствует)"/>
                        </a:rPr>
                        <a:t>Идгильды</a:t>
                      </a:r>
                      <a:endParaRPr lang="ru-RU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u="sng">
                          <a:effectLst/>
                          <a:hlinkClick r:id="rId3" tooltip="Сафакулевский район"/>
                        </a:rPr>
                        <a:t>Сафакулевский район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</a:rPr>
                        <a:t>22,6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озёра </a:t>
                      </a:r>
                      <a:r>
                        <a:rPr lang="ru-RU" sz="1400" u="sng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hlinkClick r:id="rId4" tooltip="Маньясс (страница отсутствует)"/>
                        </a:rPr>
                        <a:t>Маньясс</a:t>
                      </a:r>
                      <a:endParaRPr lang="ru-RU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u="sng">
                          <a:effectLst/>
                          <a:hlinkClick r:id="rId5" tooltip="Варгашинский район"/>
                        </a:rPr>
                        <a:t>Варгашинский район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</a:rPr>
                        <a:t>31,8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озёра </a:t>
                      </a:r>
                      <a:r>
                        <a:rPr lang="ru-RU" sz="1400" u="sng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hlinkClick r:id="rId6" tooltip="Малый Маньясс (страница отсутствует)"/>
                        </a:rPr>
                        <a:t>Малый </a:t>
                      </a:r>
                      <a:r>
                        <a:rPr lang="ru-RU" sz="1400" u="sng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hlinkClick r:id="rId6" tooltip="Малый Маньясс (страница отсутствует)"/>
                        </a:rPr>
                        <a:t>Маньясс</a:t>
                      </a:r>
                      <a:endParaRPr lang="ru-RU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u="sng">
                          <a:effectLst/>
                          <a:hlinkClick r:id="rId5" tooltip="Варгашинский район"/>
                        </a:rPr>
                        <a:t>Варгашинский район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</a:rPr>
                        <a:t>20,8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u="sng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hlinkClick r:id="rId7" tooltip="Медвежье озеро (Курганская область)"/>
                        </a:rPr>
                        <a:t>Медвежье</a:t>
                      </a:r>
                      <a:endParaRPr lang="ru-RU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u="sng">
                          <a:effectLst/>
                          <a:hlinkClick r:id="rId8" tooltip="Петуховский район"/>
                        </a:rPr>
                        <a:t>Петуховский район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</a:rPr>
                        <a:t>61,3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u="sng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hlinkClick r:id="rId9" tooltip="Окунёвское (страница отсутствует)"/>
                        </a:rPr>
                        <a:t>Окунёвское</a:t>
                      </a:r>
                      <a:endParaRPr lang="ru-RU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u="sng">
                          <a:effectLst/>
                          <a:hlinkClick r:id="rId10" tooltip="Юргамышский район"/>
                        </a:rPr>
                        <a:t>Юргамышский район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</a:rPr>
                        <a:t>18,2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u="sng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hlinkClick r:id="rId11" tooltip="Половинное (озеро) (страница отсутствует)"/>
                        </a:rPr>
                        <a:t>Половинное</a:t>
                      </a:r>
                      <a:endParaRPr lang="ru-RU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u="sng">
                          <a:effectLst/>
                          <a:hlinkClick r:id="rId12" tooltip="Половинский район"/>
                        </a:rPr>
                        <a:t>Половинский район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</a:rPr>
                        <a:t>18,1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u="sng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hlinkClick r:id="rId13" tooltip="Салтосарайское (страница отсутствует)"/>
                        </a:rPr>
                        <a:t>Салтосарайское</a:t>
                      </a:r>
                      <a:endParaRPr lang="ru-RU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u="sng" dirty="0" err="1">
                          <a:effectLst/>
                          <a:hlinkClick r:id="rId14" tooltip="Каргапольский район"/>
                        </a:rPr>
                        <a:t>Каргапольский</a:t>
                      </a:r>
                      <a:r>
                        <a:rPr lang="ru-RU" sz="1400" u="sng" dirty="0">
                          <a:effectLst/>
                          <a:hlinkClick r:id="rId14" tooltip="Каргапольский район"/>
                        </a:rPr>
                        <a:t> район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</a:rPr>
                        <a:t>23,4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u="sng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hlinkClick r:id="rId15" tooltip="Чёрное озеро (Курганская область) (страница отсутствует)"/>
                        </a:rPr>
                        <a:t>Чёрное</a:t>
                      </a:r>
                      <a:endParaRPr lang="ru-RU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u="sng">
                          <a:effectLst/>
                          <a:hlinkClick r:id="rId16" tooltip="Мокроусовский район"/>
                        </a:rPr>
                        <a:t>Мокроусовский район</a:t>
                      </a:r>
                      <a:r>
                        <a:rPr lang="ru-RU" sz="1400">
                          <a:effectLst/>
                        </a:rPr>
                        <a:t>,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 u="sng">
                          <a:effectLst/>
                          <a:hlinkClick r:id="rId17" tooltip="Армизонский район"/>
                        </a:rPr>
                        <a:t>Армизонский район</a:t>
                      </a:r>
                      <a:r>
                        <a:rPr lang="ru-RU" sz="1400">
                          <a:effectLst/>
                        </a:rPr>
                        <a:t> </a:t>
                      </a:r>
                      <a:r>
                        <a:rPr lang="ru-RU" sz="1400" u="sng">
                          <a:effectLst/>
                          <a:hlinkClick r:id="rId18" tooltip="Тюменская область"/>
                        </a:rPr>
                        <a:t>Тюменской области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60960" marR="60960" marT="30480" marB="3048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237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024744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диаграммы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340768"/>
            <a:ext cx="6192688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березовые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леса (60 %),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оры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30 %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осиновые колки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тополевые -10%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млекопитающие  - 69 видов,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птицы - 313 видов,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пресмыкающиеся - 7 видов,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земноводных - 9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видов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рыбы - 24 вида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47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132856"/>
            <a:ext cx="7024744" cy="114300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Промышленное производство. В январе-декабре 2017 года индекс промышленного производства составил 102,1% по сравнению с 2016 годом. Отгружено товаров собственного производства на 119,3 млрд. руб.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12" y="2996952"/>
            <a:ext cx="5297981" cy="352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18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628800"/>
            <a:ext cx="7024744" cy="114300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Агропромышленный комплекс. За уборочную кампанию 2017 года в области собран рекордный урожай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зерна.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12" y="2924944"/>
            <a:ext cx="5073068" cy="3385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36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84784"/>
            <a:ext cx="7024744" cy="114300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Строительство. Объем работ, выполненных по виду деятельности «Строительство» в январе-декабре 2017 года составил 13,4 млрд. руб., что в сопоставимых ценах на 8,8% больше уровня 2016 года.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736" y="3212976"/>
            <a:ext cx="4713028" cy="3145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99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132856"/>
            <a:ext cx="7024744" cy="114300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Цены. Индекс потребительских цен на товары и услуги с начала года составил 102,5%, в том числе на продовольственные товары – 101,3%, на непродовольственные товары – 103,8%, на платные услуги – 102,2%.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017" y="3190477"/>
            <a:ext cx="4901231" cy="327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05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060848"/>
            <a:ext cx="7024744" cy="114300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Рынок труда. На конец декабря 2017 года в органах службы занятости населения состояли на учете 7455 человека не занятых трудовой деятельностью (6951 человек имели статус безработного), снижение численности безработных на 13,3% к аналогичному периоду 2016 года.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84984"/>
            <a:ext cx="4536504" cy="302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10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жизни. За январь-ноябрь 2017 года среднедушевой денежный доход составил 20424 руб. (103,3% к аналогичному периоду 2016 года). Реальные денежные доходы (скорректированные на индекс потребительских цен) с начала 2017 года уменьшились на 1,4%.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121" y="2924944"/>
            <a:ext cx="4968552" cy="3293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69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268760"/>
            <a:ext cx="8198753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85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556792"/>
            <a:ext cx="7024744" cy="2520280"/>
          </a:xfrm>
        </p:spPr>
        <p:txBody>
          <a:bodyPr>
            <a:normAutofit/>
          </a:bodyPr>
          <a:lstStyle/>
          <a:p>
            <a:r>
              <a:rPr lang="ru-RU" dirty="0" smtClean="0"/>
              <a:t>Вывод: о положительной динамики развития нашего региона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082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85" y="2564904"/>
            <a:ext cx="7844655" cy="252028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0"/>
            <a:ext cx="4104456" cy="205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01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Использованные ресурсы: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hlinkClick r:id="rId2"/>
              </a:rPr>
              <a:t>https://ru.wikipedia.org/wiki/</a:t>
            </a:r>
            <a:r>
              <a:rPr lang="ru-RU" b="1" dirty="0" err="1" smtClean="0">
                <a:hlinkClick r:id="rId2"/>
              </a:rPr>
              <a:t>Курганская_область</a:t>
            </a:r>
            <a:endParaRPr lang="ru-RU" b="1" dirty="0" smtClean="0"/>
          </a:p>
          <a:p>
            <a:r>
              <a:rPr lang="en-US" b="1" dirty="0">
                <a:hlinkClick r:id="rId3"/>
              </a:rPr>
              <a:t>http://kurganobl.ru</a:t>
            </a:r>
            <a:r>
              <a:rPr lang="en-US" b="1" dirty="0" smtClean="0">
                <a:hlinkClick r:id="rId3"/>
              </a:rPr>
              <a:t>/</a:t>
            </a:r>
            <a:endParaRPr lang="ru-RU" b="1" dirty="0" smtClean="0"/>
          </a:p>
          <a:p>
            <a:endParaRPr lang="ru-RU" b="1" dirty="0" smtClean="0"/>
          </a:p>
          <a:p>
            <a:r>
              <a:rPr lang="en-US" dirty="0">
                <a:hlinkClick r:id="rId4"/>
              </a:rPr>
              <a:t>http://persona.kurganobl.ru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397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656" y="33861"/>
            <a:ext cx="9253277" cy="682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6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4373959"/>
              </p:ext>
            </p:extLst>
          </p:nvPr>
        </p:nvGraphicFramePr>
        <p:xfrm>
          <a:off x="683568" y="980728"/>
          <a:ext cx="784887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73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9206383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056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675456"/>
            <a:ext cx="8291264" cy="6583362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июля 2017 года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национальный праздник тюркских народов съехались гости со всего региона, а также представители  Республик Башкортостан и Татарстан.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Сабантуй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уже давно перешел национальные границы и стал всеобщим многонациональным праздником единения, труда и дружбы.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8595"/>
            <a:ext cx="1728192" cy="230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75839"/>
            <a:ext cx="4896544" cy="32643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15538"/>
            <a:ext cx="5180865" cy="29116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640202"/>
            <a:ext cx="4320480" cy="28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40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Просмотр хроники Сабантуй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323652"/>
            <a:ext cx="7272924" cy="3508977"/>
          </a:xfrm>
        </p:spPr>
        <p:txBody>
          <a:bodyPr/>
          <a:lstStyle/>
          <a:p>
            <a:r>
              <a:rPr lang="ru-RU" u="sng" dirty="0">
                <a:solidFill>
                  <a:srgbClr val="000000"/>
                </a:solidFill>
                <a:latin typeface="Times New Roman"/>
                <a:ea typeface="Calibri"/>
                <a:hlinkClick r:id="rId2"/>
              </a:rPr>
              <a:t>https://www.youtube.com/watch?v=UHsUcdE5b20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endParaRPr lang="ru-RU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685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066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024744" cy="1143000"/>
          </a:xfrm>
        </p:spPr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еки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8180560"/>
              </p:ext>
            </p:extLst>
          </p:nvPr>
        </p:nvGraphicFramePr>
        <p:xfrm>
          <a:off x="683568" y="1499870"/>
          <a:ext cx="7488831" cy="3873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6277"/>
                <a:gridCol w="2496277"/>
                <a:gridCol w="2496277"/>
              </a:tblGrid>
              <a:tr h="725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dirty="0">
                          <a:effectLst/>
                        </a:rPr>
                        <a:t>Река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200025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</a:rPr>
                        <a:t>Длина (км)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200025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</a:rPr>
                        <a:t>Площадь бассейна (км²)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200025" marT="30480" marB="30480" anchor="ctr"/>
                </a:tc>
              </a:tr>
              <a:tr h="393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u="sng">
                          <a:effectLst/>
                          <a:hlinkClick r:id="rId2" tooltip="Тобол (река)"/>
                        </a:rPr>
                        <a:t>Тобол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dirty="0">
                          <a:effectLst/>
                        </a:rPr>
                        <a:t>1591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</a:rPr>
                        <a:t>426 000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</a:tr>
              <a:tr h="393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u="sng" dirty="0">
                          <a:effectLst/>
                          <a:hlinkClick r:id="rId3" tooltip="Исеть"/>
                        </a:rPr>
                        <a:t>Исеть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</a:rPr>
                        <a:t>606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</a:rPr>
                        <a:t>58 900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</a:tr>
              <a:tr h="393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u="sng">
                          <a:effectLst/>
                          <a:hlinkClick r:id="rId4" tooltip="Миасс (река)"/>
                        </a:rPr>
                        <a:t>Миасс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</a:rPr>
                        <a:t>658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</a:rPr>
                        <a:t>21 800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</a:tr>
              <a:tr h="393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u="sng">
                          <a:effectLst/>
                          <a:hlinkClick r:id="rId5" tooltip="Уй (приток Тобола)"/>
                        </a:rPr>
                        <a:t>Уй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</a:rPr>
                        <a:t>462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</a:rPr>
                        <a:t>34400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</a:tr>
              <a:tr h="393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u="sng">
                          <a:effectLst/>
                          <a:hlinkClick r:id="rId6" tooltip="Теча"/>
                        </a:rPr>
                        <a:t>Теча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</a:rPr>
                        <a:t>243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</a:rPr>
                        <a:t>7600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</a:tr>
              <a:tr h="393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u="sng">
                          <a:effectLst/>
                          <a:hlinkClick r:id="rId7" tooltip="Суерь"/>
                        </a:rPr>
                        <a:t>Суерь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</a:rPr>
                        <a:t>134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</a:rPr>
                        <a:t>10600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</a:tr>
              <a:tr h="393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u="sng">
                          <a:effectLst/>
                          <a:hlinkClick r:id="rId8" tooltip="Юргамыш (приток Тобола)"/>
                        </a:rPr>
                        <a:t>Юргамыш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</a:rPr>
                        <a:t>132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</a:rPr>
                        <a:t>3340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</a:tr>
              <a:tr h="393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u="sng">
                          <a:effectLst/>
                          <a:hlinkClick r:id="rId9" tooltip="Куртамыш (приток Тобола)"/>
                        </a:rPr>
                        <a:t>Куртамыш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</a:rPr>
                        <a:t>124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dirty="0">
                          <a:effectLst/>
                        </a:rPr>
                        <a:t>2350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33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384</TotalTime>
  <Words>359</Words>
  <Application>Microsoft Office PowerPoint</Application>
  <PresentationFormat>Экран (4:3)</PresentationFormat>
  <Paragraphs>84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8 июля 2017 года На национальный праздник тюркских народов съехались гости со всего региона, а также представители  Республик Башкортостан и Татарстан. Сабантуй уже давно перешел национальные границы и стал всеобщим многонациональным праздником единения, труда и дружбы.</vt:lpstr>
      <vt:lpstr>Презентация PowerPoint</vt:lpstr>
      <vt:lpstr>Просмотр хроники Сабантуй</vt:lpstr>
      <vt:lpstr>Реки</vt:lpstr>
      <vt:lpstr>Озера Курганской области</vt:lpstr>
      <vt:lpstr>Составьте диаграммы</vt:lpstr>
      <vt:lpstr>Промышленное производство. В январе-декабре 2017 года индекс промышленного производства составил 102,1% по сравнению с 2016 годом. Отгружено товаров собственного производства на 119,3 млрд. руб.</vt:lpstr>
      <vt:lpstr>Агропромышленный комплекс. За уборочную кампанию 2017 года в области собран рекордный урожай зерна.</vt:lpstr>
      <vt:lpstr>Строительство. Объем работ, выполненных по виду деятельности «Строительство» в январе-декабре 2017 года составил 13,4 млрд. руб., что в сопоставимых ценах на 8,8% больше уровня 2016 года.</vt:lpstr>
      <vt:lpstr>Цены. Индекс потребительских цен на товары и услуги с начала года составил 102,5%, в том числе на продовольственные товары – 101,3%, на непродовольственные товары – 103,8%, на платные услуги – 102,2%.</vt:lpstr>
      <vt:lpstr>Рынок труда. На конец декабря 2017 года в органах службы занятости населения состояли на учете 7455 человека не занятых трудовой деятельностью (6951 человек имели статус безработного), снижение численности безработных на 13,3% к аналогичному периоду 2016 года.</vt:lpstr>
      <vt:lpstr>Презентация PowerPoint</vt:lpstr>
      <vt:lpstr>Презентация PowerPoint</vt:lpstr>
      <vt:lpstr>Вывод: о положительной динамики развития нашего региона</vt:lpstr>
      <vt:lpstr>Использованные ресурсы: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Чаусово</dc:creator>
  <cp:lastModifiedBy>Чаусово</cp:lastModifiedBy>
  <cp:revision>18</cp:revision>
  <dcterms:created xsi:type="dcterms:W3CDTF">2018-02-07T19:04:10Z</dcterms:created>
  <dcterms:modified xsi:type="dcterms:W3CDTF">2018-11-20T15:05:45Z</dcterms:modified>
</cp:coreProperties>
</file>