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61" r:id="rId3"/>
    <p:sldId id="257" r:id="rId4"/>
    <p:sldId id="262" r:id="rId5"/>
    <p:sldId id="310" r:id="rId6"/>
    <p:sldId id="276" r:id="rId7"/>
    <p:sldId id="268" r:id="rId8"/>
    <p:sldId id="271" r:id="rId9"/>
    <p:sldId id="273" r:id="rId10"/>
    <p:sldId id="292" r:id="rId11"/>
    <p:sldId id="277" r:id="rId12"/>
    <p:sldId id="278" r:id="rId13"/>
    <p:sldId id="279" r:id="rId14"/>
    <p:sldId id="281" r:id="rId15"/>
    <p:sldId id="282" r:id="rId16"/>
    <p:sldId id="293" r:id="rId17"/>
    <p:sldId id="283" r:id="rId18"/>
    <p:sldId id="288" r:id="rId19"/>
    <p:sldId id="289" r:id="rId20"/>
    <p:sldId id="290" r:id="rId21"/>
    <p:sldId id="300" r:id="rId22"/>
    <p:sldId id="294" r:id="rId23"/>
    <p:sldId id="306" r:id="rId24"/>
    <p:sldId id="309" r:id="rId25"/>
    <p:sldId id="311" r:id="rId26"/>
    <p:sldId id="307" r:id="rId27"/>
    <p:sldId id="305" r:id="rId28"/>
    <p:sldId id="302" r:id="rId29"/>
    <p:sldId id="30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C0D9"/>
    <a:srgbClr val="35ABCB"/>
    <a:srgbClr val="3D7DB1"/>
    <a:srgbClr val="326ED2"/>
    <a:srgbClr val="2D5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4.xml"/><Relationship Id="rId10" Type="http://schemas.openxmlformats.org/officeDocument/2006/relationships/slide" Target="slide26.xml"/><Relationship Id="rId4" Type="http://schemas.openxmlformats.org/officeDocument/2006/relationships/slide" Target="slide11.xml"/><Relationship Id="rId9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-25146"/>
            <a:ext cx="7988418" cy="6883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93" y="1938484"/>
            <a:ext cx="7175351" cy="2288545"/>
          </a:xfrm>
        </p:spPr>
        <p:txBody>
          <a:bodyPr>
            <a:noAutofit/>
          </a:bodyPr>
          <a:lstStyle/>
          <a:p>
            <a:pPr marL="182880" indent="0" algn="l"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653137"/>
            <a:ext cx="6050533" cy="86409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математики: Ванькова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Александровна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5929" y="-8293"/>
            <a:ext cx="23261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1366" y="116632"/>
            <a:ext cx="1333639" cy="18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географии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из масштабов крупнее?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: 25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: 300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: 50 000</a:t>
            </a:r>
          </a:p>
          <a:p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16016" y="4077072"/>
            <a:ext cx="2592288" cy="864096"/>
          </a:xfrm>
          <a:prstGeom prst="rect">
            <a:avLst/>
          </a:prstGeom>
          <a:solidFill>
            <a:srgbClr val="EDDEE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 : 25</a:t>
            </a:r>
          </a:p>
        </p:txBody>
      </p:sp>
      <p:pic>
        <p:nvPicPr>
          <p:cNvPr id="5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303558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10800000">
            <a:off x="1137032" y="5229200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16" y="1628800"/>
            <a:ext cx="4733360" cy="3451225"/>
          </a:xfrm>
        </p:spPr>
      </p:pic>
      <p:pic>
        <p:nvPicPr>
          <p:cNvPr id="5" name="Круглая лента лицом вверх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157192"/>
            <a:ext cx="389572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1133" y="2420888"/>
            <a:ext cx="41667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первые карты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были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составлены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ещё до появления письменности в первобытном обществе. Они сохранились в форме наскальных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рисунков.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93096"/>
            <a:ext cx="41667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Обнаружена на скале вблизи деревни Капо-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-Понто долины Валь-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Камоника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(Италия) на высоте 300 м и представляет собой 36 прямоугольников.</a:t>
            </a:r>
          </a:p>
          <a:p>
            <a:pPr algn="ctr">
              <a:defRPr/>
            </a:pPr>
            <a:endParaRPr lang="sah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истории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325" y="2060848"/>
            <a:ext cx="3425469" cy="345122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486140" y="29969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        Помимо наскальных изображений,  до нас дошли древнеегипетские и вавилонские карты,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относящиеся к 3—1 тысячелетию до н. э., например Вавилонская карта мира.</a:t>
            </a:r>
          </a:p>
        </p:txBody>
      </p:sp>
    </p:spTree>
    <p:extLst>
      <p:ext uri="{BB962C8B-B14F-4D97-AF65-F5344CB8AC3E}">
        <p14:creationId xmlns:p14="http://schemas.microsoft.com/office/powerpoint/2010/main" val="18465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истории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9" y="2165052"/>
            <a:ext cx="433734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Чтобы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ей можно было пользоваться, необходимо знать - во сколько раз это изображение меньше действительного.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95936" y="39330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Каждая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 содержит указание на использованный при ее составлении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позволяет её владельцу судить о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соотношении между длиной линии на карте и длиной соответствующей ей линии на местности.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 rot="10800000">
            <a:off x="1069128" y="5229200"/>
            <a:ext cx="1044036" cy="1310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математике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4166" y="1556792"/>
            <a:ext cx="8525652" cy="72008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длины отрезка на плане к длине соответствующего отрезка в натуре называют масштабом. </a:t>
            </a:r>
          </a:p>
        </p:txBody>
      </p:sp>
      <p:pic>
        <p:nvPicPr>
          <p:cNvPr id="5" name="Picture 4" descr="Kurganskaya_Ob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"/>
          <a:stretch>
            <a:fillRect/>
          </a:stretch>
        </p:blipFill>
        <p:spPr bwMode="auto">
          <a:xfrm>
            <a:off x="683567" y="2276872"/>
            <a:ext cx="7733565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математике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132856"/>
            <a:ext cx="7344815" cy="3993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Отношения. </a:t>
            </a: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называют отношением двух чисел?</a:t>
            </a:r>
          </a:p>
          <a:p>
            <a:pPr marL="0" indent="0"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отношение двух чисел?</a:t>
            </a:r>
          </a:p>
          <a:p>
            <a:pPr marL="0" indent="0">
              <a:buNone/>
              <a:defRPr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можно записать отношение  1 : 100 и что оно показывает?</a:t>
            </a:r>
          </a:p>
          <a:p>
            <a:pPr marL="0" indent="0">
              <a:buNone/>
              <a:defRPr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показывает отношение 1000 : 1?</a:t>
            </a:r>
          </a:p>
          <a:p>
            <a:pPr marL="0" indent="0">
              <a:buNone/>
              <a:defRPr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найти отношение 400м к 8см?</a:t>
            </a:r>
          </a:p>
          <a:p>
            <a:pPr marL="0" indent="0">
              <a:buNone/>
              <a:defRPr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Выразить в см: 650м, 8км.</a:t>
            </a:r>
          </a:p>
          <a:p>
            <a:pPr marL="265113" indent="-265113">
              <a:buNone/>
              <a:defRPr/>
            </a:pP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260648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3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математике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 между городами 2400 км. 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длины получится линия, 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изображающая эту магистраль на карте, 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сделанной в масштабе: </a:t>
            </a: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1:100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000.</a:t>
            </a: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в миллиметрах.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33231"/>
              </p:ext>
            </p:extLst>
          </p:nvPr>
        </p:nvGraphicFramePr>
        <p:xfrm>
          <a:off x="1547813" y="2132856"/>
          <a:ext cx="6264275" cy="2087042"/>
        </p:xfrm>
        <a:graphic>
          <a:graphicData uri="http://schemas.openxmlformats.org/drawingml/2006/table">
            <a:tbl>
              <a:tblPr/>
              <a:tblGrid>
                <a:gridCol w="1697037"/>
                <a:gridCol w="4567238"/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1619250" y="4839725"/>
            <a:ext cx="57615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 = 2400 : 1000 = 2,4 (см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Ответ: 24 мм.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051050" y="3074067"/>
            <a:ext cx="8322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1см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2144961" y="3645157"/>
            <a:ext cx="10262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 см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348038" y="43656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3267409" y="3005677"/>
            <a:ext cx="4293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100000000см = 1000км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658467" y="3653504"/>
            <a:ext cx="1463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2400км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900" y="607818"/>
            <a:ext cx="7936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Масштаб в математике</a:t>
            </a:r>
            <a:endParaRPr lang="ru-RU" sz="4400" dirty="0"/>
          </a:p>
        </p:txBody>
      </p:sp>
      <p:sp>
        <p:nvSpPr>
          <p:cNvPr id="10" name="Стрелка вниз 9">
            <a:hlinkClick r:id="rId2" action="ppaction://hlinksldjump"/>
          </p:cNvPr>
          <p:cNvSpPr/>
          <p:nvPr/>
        </p:nvSpPr>
        <p:spPr>
          <a:xfrm rot="10800000">
            <a:off x="971600" y="5229200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" grpId="0"/>
      <p:bldP spid="3122" grpId="0"/>
      <p:bldP spid="3123" grpId="0"/>
      <p:bldP spid="3125" grpId="0"/>
      <p:bldP spid="3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биологии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3:1</a:t>
            </a:r>
          </a:p>
        </p:txBody>
      </p:sp>
      <p:pic>
        <p:nvPicPr>
          <p:cNvPr id="7172" name="Picture 4" descr="262368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1" y="1528993"/>
            <a:ext cx="32829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23539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23545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 rot="10800000">
            <a:off x="1115616" y="5301208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моделировании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1:12 </a:t>
            </a:r>
            <a:r>
              <a:rPr lang="ru-RU" dirty="0" smtClean="0"/>
              <a:t>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1:43</a:t>
            </a:r>
            <a:r>
              <a:rPr lang="ru-RU" dirty="0" smtClean="0"/>
              <a:t> 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1:18</a:t>
            </a:r>
          </a:p>
        </p:txBody>
      </p:sp>
      <p:pic>
        <p:nvPicPr>
          <p:cNvPr id="8196" name="Picture 4" descr="118FERTESTAROSSALATEVerRED3262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89363"/>
            <a:ext cx="28352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autoart-diecast-model-bmw-1-series-in-red-143-scale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7178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mw_z4_blue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29368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7357475" y="3794100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8155724" y="3840388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5122" name="Rectangle 84"/>
          <p:cNvSpPr>
            <a:spLocks noChangeArrowheads="1"/>
          </p:cNvSpPr>
          <p:nvPr/>
        </p:nvSpPr>
        <p:spPr bwMode="auto">
          <a:xfrm>
            <a:off x="338048" y="4879950"/>
            <a:ext cx="457200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7.</a:t>
            </a:r>
          </a:p>
        </p:txBody>
      </p:sp>
      <p:sp>
        <p:nvSpPr>
          <p:cNvPr id="5123" name="Rectangle 82"/>
          <p:cNvSpPr>
            <a:spLocks noChangeArrowheads="1"/>
          </p:cNvSpPr>
          <p:nvPr/>
        </p:nvSpPr>
        <p:spPr bwMode="auto">
          <a:xfrm>
            <a:off x="338048" y="434972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6.</a:t>
            </a:r>
          </a:p>
        </p:txBody>
      </p:sp>
      <p:sp>
        <p:nvSpPr>
          <p:cNvPr id="5124" name="Rectangle 80"/>
          <p:cNvSpPr>
            <a:spLocks noChangeArrowheads="1"/>
          </p:cNvSpPr>
          <p:nvPr/>
        </p:nvSpPr>
        <p:spPr bwMode="auto">
          <a:xfrm>
            <a:off x="338048" y="3819500"/>
            <a:ext cx="4572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5.</a:t>
            </a:r>
          </a:p>
        </p:txBody>
      </p:sp>
      <p:sp>
        <p:nvSpPr>
          <p:cNvPr id="5125" name="Rectangle 78"/>
          <p:cNvSpPr>
            <a:spLocks noChangeArrowheads="1"/>
          </p:cNvSpPr>
          <p:nvPr/>
        </p:nvSpPr>
        <p:spPr bwMode="auto">
          <a:xfrm>
            <a:off x="338048" y="328927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4.</a:t>
            </a:r>
          </a:p>
        </p:txBody>
      </p:sp>
      <p:sp>
        <p:nvSpPr>
          <p:cNvPr id="5126" name="Rectangle 76"/>
          <p:cNvSpPr>
            <a:spLocks noChangeArrowheads="1"/>
          </p:cNvSpPr>
          <p:nvPr/>
        </p:nvSpPr>
        <p:spPr bwMode="auto">
          <a:xfrm>
            <a:off x="338048" y="2759050"/>
            <a:ext cx="457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3.</a:t>
            </a:r>
          </a:p>
        </p:txBody>
      </p:sp>
      <p:sp>
        <p:nvSpPr>
          <p:cNvPr id="5127" name="Rectangle 74"/>
          <p:cNvSpPr>
            <a:spLocks noChangeArrowheads="1"/>
          </p:cNvSpPr>
          <p:nvPr/>
        </p:nvSpPr>
        <p:spPr bwMode="auto">
          <a:xfrm>
            <a:off x="338048" y="222882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2</a:t>
            </a:r>
            <a:r>
              <a:rPr lang="ru-RU" sz="2400" b="1" dirty="0">
                <a:latin typeface="GaramondCTT" pitchFamily="2" charset="0"/>
              </a:rPr>
              <a:t>.</a:t>
            </a:r>
          </a:p>
        </p:txBody>
      </p:sp>
      <p:sp>
        <p:nvSpPr>
          <p:cNvPr id="5128" name="Rectangle 72"/>
          <p:cNvSpPr>
            <a:spLocks noChangeArrowheads="1"/>
          </p:cNvSpPr>
          <p:nvPr/>
        </p:nvSpPr>
        <p:spPr bwMode="auto">
          <a:xfrm>
            <a:off x="338048" y="1698600"/>
            <a:ext cx="457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1.</a:t>
            </a:r>
          </a:p>
        </p:txBody>
      </p:sp>
      <p:sp>
        <p:nvSpPr>
          <p:cNvPr id="5129" name="Rectangle 70"/>
          <p:cNvSpPr>
            <a:spLocks noChangeArrowheads="1"/>
          </p:cNvSpPr>
          <p:nvPr/>
        </p:nvSpPr>
        <p:spPr bwMode="auto">
          <a:xfrm>
            <a:off x="338048" y="1168375"/>
            <a:ext cx="457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795248" y="4879950"/>
            <a:ext cx="6553200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r>
              <a:rPr lang="ru-RU" sz="2800" b="1" dirty="0">
                <a:latin typeface="Garamond" pitchFamily="18" charset="0"/>
              </a:rPr>
              <a:t>2 м 7</a:t>
            </a:r>
            <a:r>
              <a:rPr lang="ru-RU" sz="2800" b="1" dirty="0" smtClean="0">
                <a:latin typeface="Garamond" pitchFamily="18" charset="0"/>
              </a:rPr>
              <a:t>4 </a:t>
            </a:r>
            <a:r>
              <a:rPr lang="ru-RU" sz="2800" b="1" dirty="0">
                <a:latin typeface="Garamond" pitchFamily="18" charset="0"/>
              </a:rPr>
              <a:t>см меньше, чем 300 см. </a:t>
            </a:r>
          </a:p>
        </p:txBody>
      </p:sp>
      <p:sp>
        <p:nvSpPr>
          <p:cNvPr id="5131" name="Rectangle 23"/>
          <p:cNvSpPr>
            <a:spLocks noChangeArrowheads="1"/>
          </p:cNvSpPr>
          <p:nvPr/>
        </p:nvSpPr>
        <p:spPr bwMode="auto">
          <a:xfrm>
            <a:off x="795248" y="434972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Неверно, что  1 м = 10 </a:t>
            </a:r>
            <a:r>
              <a:rPr lang="ru-RU" sz="2800" b="1" dirty="0" err="1">
                <a:latin typeface="Garamond" pitchFamily="18" charset="0"/>
              </a:rPr>
              <a:t>дм</a:t>
            </a:r>
            <a:r>
              <a:rPr lang="ru-RU" sz="2800" b="1" dirty="0">
                <a:latin typeface="Garamond" pitchFamily="18" charset="0"/>
              </a:rPr>
              <a:t>.</a:t>
            </a: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795248" y="3819500"/>
            <a:ext cx="6553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6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>
                <a:latin typeface="Garamond" pitchFamily="18" charset="0"/>
              </a:rPr>
              <a:t>метров больше </a:t>
            </a:r>
            <a:r>
              <a:rPr lang="ru-RU" sz="2800" b="1" dirty="0" smtClean="0">
                <a:latin typeface="Garamond" pitchFamily="18" charset="0"/>
              </a:rPr>
              <a:t>6 </a:t>
            </a:r>
            <a:r>
              <a:rPr lang="ru-RU" sz="2800" b="1" dirty="0" err="1">
                <a:latin typeface="Garamond" pitchFamily="18" charset="0"/>
              </a:rPr>
              <a:t>дм</a:t>
            </a:r>
            <a:r>
              <a:rPr lang="ru-RU" sz="2800" b="1" dirty="0">
                <a:latin typeface="Garamond" pitchFamily="18" charset="0"/>
              </a:rPr>
              <a:t> в </a:t>
            </a:r>
            <a:r>
              <a:rPr lang="ru-RU" sz="2800" b="1" dirty="0" smtClean="0">
                <a:latin typeface="Garamond" pitchFamily="18" charset="0"/>
              </a:rPr>
              <a:t>6 </a:t>
            </a:r>
            <a:r>
              <a:rPr lang="ru-RU" sz="2800" b="1" dirty="0">
                <a:latin typeface="Garamond" pitchFamily="18" charset="0"/>
              </a:rPr>
              <a:t>раз.</a:t>
            </a:r>
          </a:p>
        </p:txBody>
      </p:sp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795248" y="328927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Полкилометра меньше </a:t>
            </a:r>
            <a:r>
              <a:rPr lang="ru-RU" sz="2800" b="1" dirty="0" smtClean="0">
                <a:latin typeface="Garamond" pitchFamily="18" charset="0"/>
              </a:rPr>
              <a:t>520 </a:t>
            </a:r>
            <a:r>
              <a:rPr lang="ru-RU" sz="2800" b="1" dirty="0">
                <a:latin typeface="Garamond" pitchFamily="18" charset="0"/>
              </a:rPr>
              <a:t>м.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95248" y="2759050"/>
            <a:ext cx="6553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r>
              <a:rPr lang="ru-RU" sz="2800" b="1" dirty="0">
                <a:latin typeface="Garamond" pitchFamily="18" charset="0"/>
              </a:rPr>
              <a:t>5</a:t>
            </a:r>
            <a:r>
              <a:rPr lang="ru-RU" sz="2800" b="1" dirty="0" smtClean="0">
                <a:latin typeface="Garamond" pitchFamily="18" charset="0"/>
              </a:rPr>
              <a:t> </a:t>
            </a:r>
            <a:r>
              <a:rPr lang="ru-RU" sz="2800" b="1" dirty="0">
                <a:latin typeface="Garamond" pitchFamily="18" charset="0"/>
              </a:rPr>
              <a:t>м = </a:t>
            </a:r>
            <a:r>
              <a:rPr lang="ru-RU" sz="2800" b="1" dirty="0" smtClean="0">
                <a:latin typeface="Garamond" pitchFamily="18" charset="0"/>
              </a:rPr>
              <a:t>500 </a:t>
            </a:r>
            <a:r>
              <a:rPr lang="ru-RU" sz="2800" b="1" dirty="0">
                <a:latin typeface="Garamond" pitchFamily="18" charset="0"/>
              </a:rPr>
              <a:t>см.</a:t>
            </a:r>
          </a:p>
        </p:txBody>
      </p:sp>
      <p:sp>
        <p:nvSpPr>
          <p:cNvPr id="5135" name="Rectangle 11"/>
          <p:cNvSpPr>
            <a:spLocks noChangeArrowheads="1"/>
          </p:cNvSpPr>
          <p:nvPr/>
        </p:nvSpPr>
        <p:spPr bwMode="auto">
          <a:xfrm>
            <a:off x="795248" y="222882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400" b="1" dirty="0">
                <a:latin typeface="Garamond" pitchFamily="18" charset="0"/>
              </a:rPr>
              <a:t>Рост человека может быть равен 13 </a:t>
            </a:r>
            <a:r>
              <a:rPr lang="ru-RU" sz="2400" b="1" dirty="0" smtClean="0">
                <a:latin typeface="Garamond" pitchFamily="18" charset="0"/>
              </a:rPr>
              <a:t>215 </a:t>
            </a:r>
            <a:r>
              <a:rPr lang="ru-RU" sz="2400" b="1" dirty="0">
                <a:latin typeface="Garamond" pitchFamily="18" charset="0"/>
              </a:rPr>
              <a:t>мм.</a:t>
            </a:r>
          </a:p>
        </p:txBody>
      </p:sp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795248" y="1698600"/>
            <a:ext cx="65532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r>
              <a:rPr lang="ru-RU" sz="2800" b="1" dirty="0">
                <a:latin typeface="Garamond" pitchFamily="18" charset="0"/>
              </a:rPr>
              <a:t>Килограмм – не единица длины</a:t>
            </a:r>
            <a:r>
              <a:rPr lang="ru-RU" sz="2000" b="1" dirty="0">
                <a:latin typeface="GaramondCTT" pitchFamily="2" charset="0"/>
              </a:rPr>
              <a:t>.</a:t>
            </a:r>
            <a:endParaRPr lang="ru-RU" sz="2800" dirty="0"/>
          </a:p>
        </p:txBody>
      </p:sp>
      <p:sp>
        <p:nvSpPr>
          <p:cNvPr id="5137" name="Rectangle 5"/>
          <p:cNvSpPr>
            <a:spLocks noChangeArrowheads="1"/>
          </p:cNvSpPr>
          <p:nvPr/>
        </p:nvSpPr>
        <p:spPr bwMode="auto">
          <a:xfrm>
            <a:off x="795248" y="1168375"/>
            <a:ext cx="65532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r>
              <a:rPr lang="ru-RU" sz="2800" b="1" dirty="0">
                <a:latin typeface="Garamond" pitchFamily="18" charset="0"/>
              </a:rPr>
              <a:t>Высказывание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5138" name="Line 36"/>
          <p:cNvSpPr>
            <a:spLocks noChangeShapeType="1"/>
          </p:cNvSpPr>
          <p:nvPr/>
        </p:nvSpPr>
        <p:spPr bwMode="auto">
          <a:xfrm>
            <a:off x="338048" y="48799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40" name="Line 71"/>
          <p:cNvSpPr>
            <a:spLocks noChangeShapeType="1"/>
          </p:cNvSpPr>
          <p:nvPr/>
        </p:nvSpPr>
        <p:spPr bwMode="auto">
          <a:xfrm>
            <a:off x="795248" y="1168375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38"/>
          <p:cNvSpPr>
            <a:spLocks noChangeShapeType="1"/>
          </p:cNvSpPr>
          <p:nvPr/>
        </p:nvSpPr>
        <p:spPr bwMode="auto">
          <a:xfrm>
            <a:off x="338048" y="1168375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4895" name="Rectangle 319"/>
          <p:cNvSpPr>
            <a:spLocks noChangeArrowheads="1"/>
          </p:cNvSpPr>
          <p:nvPr/>
        </p:nvSpPr>
        <p:spPr bwMode="auto">
          <a:xfrm>
            <a:off x="7339693" y="4917170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Б</a:t>
            </a:r>
          </a:p>
        </p:txBody>
      </p:sp>
      <p:sp>
        <p:nvSpPr>
          <p:cNvPr id="24896" name="Rectangle 320"/>
          <p:cNvSpPr>
            <a:spLocks noChangeArrowheads="1"/>
          </p:cNvSpPr>
          <p:nvPr/>
        </p:nvSpPr>
        <p:spPr bwMode="auto">
          <a:xfrm>
            <a:off x="8123342" y="4401509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А</a:t>
            </a:r>
          </a:p>
        </p:txBody>
      </p:sp>
      <p:sp>
        <p:nvSpPr>
          <p:cNvPr id="24897" name="Rectangle 321"/>
          <p:cNvSpPr>
            <a:spLocks noChangeArrowheads="1"/>
          </p:cNvSpPr>
          <p:nvPr/>
        </p:nvSpPr>
        <p:spPr bwMode="auto">
          <a:xfrm>
            <a:off x="8119475" y="3872716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Т</a:t>
            </a:r>
          </a:p>
        </p:txBody>
      </p:sp>
      <p:sp>
        <p:nvSpPr>
          <p:cNvPr id="24898" name="Rectangle 322"/>
          <p:cNvSpPr>
            <a:spLocks noChangeArrowheads="1"/>
          </p:cNvSpPr>
          <p:nvPr/>
        </p:nvSpPr>
        <p:spPr bwMode="auto">
          <a:xfrm>
            <a:off x="7368872" y="3310163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Ш</a:t>
            </a:r>
          </a:p>
        </p:txBody>
      </p:sp>
      <p:sp>
        <p:nvSpPr>
          <p:cNvPr id="24899" name="Rectangle 323"/>
          <p:cNvSpPr>
            <a:spLocks noChangeArrowheads="1"/>
          </p:cNvSpPr>
          <p:nvPr/>
        </p:nvSpPr>
        <p:spPr bwMode="auto">
          <a:xfrm>
            <a:off x="7357475" y="2777874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С</a:t>
            </a:r>
          </a:p>
        </p:txBody>
      </p:sp>
      <p:sp>
        <p:nvSpPr>
          <p:cNvPr id="24900" name="Rectangle 324"/>
          <p:cNvSpPr>
            <a:spLocks noChangeArrowheads="1"/>
          </p:cNvSpPr>
          <p:nvPr/>
        </p:nvSpPr>
        <p:spPr bwMode="auto">
          <a:xfrm>
            <a:off x="8117466" y="2348880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GaramondCTT" pitchFamily="2" charset="0"/>
              </a:rPr>
              <a:t>А</a:t>
            </a:r>
          </a:p>
        </p:txBody>
      </p:sp>
      <p:sp>
        <p:nvSpPr>
          <p:cNvPr id="24901" name="Rectangle 325"/>
          <p:cNvSpPr>
            <a:spLocks noChangeArrowheads="1"/>
          </p:cNvSpPr>
          <p:nvPr/>
        </p:nvSpPr>
        <p:spPr bwMode="auto">
          <a:xfrm>
            <a:off x="7324747" y="168902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5149" name="Rectangle 312"/>
          <p:cNvSpPr>
            <a:spLocks noChangeArrowheads="1"/>
          </p:cNvSpPr>
          <p:nvPr/>
        </p:nvSpPr>
        <p:spPr bwMode="auto">
          <a:xfrm>
            <a:off x="8110448" y="48640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5150" name="Rectangle 313"/>
          <p:cNvSpPr>
            <a:spLocks noChangeArrowheads="1"/>
          </p:cNvSpPr>
          <p:nvPr/>
        </p:nvSpPr>
        <p:spPr bwMode="auto">
          <a:xfrm>
            <a:off x="8110448" y="27304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5151" name="Rectangle 314"/>
          <p:cNvSpPr>
            <a:spLocks noChangeArrowheads="1"/>
          </p:cNvSpPr>
          <p:nvPr/>
        </p:nvSpPr>
        <p:spPr bwMode="auto">
          <a:xfrm>
            <a:off x="7348448" y="43306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5152" name="Rectangle 315"/>
          <p:cNvSpPr>
            <a:spLocks noChangeArrowheads="1"/>
          </p:cNvSpPr>
          <p:nvPr/>
        </p:nvSpPr>
        <p:spPr bwMode="auto">
          <a:xfrm>
            <a:off x="8110448" y="32638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5153" name="Rectangle 316"/>
          <p:cNvSpPr>
            <a:spLocks noChangeArrowheads="1"/>
          </p:cNvSpPr>
          <p:nvPr/>
        </p:nvSpPr>
        <p:spPr bwMode="auto">
          <a:xfrm>
            <a:off x="7348448" y="37972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5154" name="Rectangle 317"/>
          <p:cNvSpPr>
            <a:spLocks noChangeArrowheads="1"/>
          </p:cNvSpPr>
          <p:nvPr/>
        </p:nvSpPr>
        <p:spPr bwMode="auto">
          <a:xfrm>
            <a:off x="7348448" y="21970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5155" name="Rectangle 318"/>
          <p:cNvSpPr>
            <a:spLocks noChangeArrowheads="1"/>
          </p:cNvSpPr>
          <p:nvPr/>
        </p:nvSpPr>
        <p:spPr bwMode="auto">
          <a:xfrm>
            <a:off x="8110448" y="1663675"/>
            <a:ext cx="762000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ym typeface="Wingdings" pitchFamily="2" charset="2"/>
              </a:rPr>
              <a:t>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8123342" y="4870424"/>
            <a:ext cx="782354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7324747" y="4886179"/>
            <a:ext cx="762000" cy="5175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8117466" y="4324325"/>
            <a:ext cx="762000" cy="546099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7339693" y="4370613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8130872" y="3310163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7355466" y="3308099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113858" y="2752700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338744" y="2759050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117466" y="2212964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357475" y="1689025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7348448" y="2228825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130872" y="1689025"/>
            <a:ext cx="762000" cy="530225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5170" name="Rectangle 7"/>
          <p:cNvSpPr>
            <a:spLocks noChangeArrowheads="1"/>
          </p:cNvSpPr>
          <p:nvPr/>
        </p:nvSpPr>
        <p:spPr bwMode="auto">
          <a:xfrm>
            <a:off x="8110448" y="1168375"/>
            <a:ext cx="762000" cy="530225"/>
          </a:xfrm>
          <a:prstGeom prst="rect">
            <a:avLst/>
          </a:prstGeom>
          <a:solidFill>
            <a:srgbClr val="65C0D9"/>
          </a:solidFill>
          <a:ln>
            <a:noFill/>
          </a:ln>
          <a:ex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5171" name="Rectangle 6"/>
          <p:cNvSpPr>
            <a:spLocks noChangeArrowheads="1"/>
          </p:cNvSpPr>
          <p:nvPr/>
        </p:nvSpPr>
        <p:spPr bwMode="auto">
          <a:xfrm>
            <a:off x="7348448" y="1168375"/>
            <a:ext cx="762000" cy="530225"/>
          </a:xfrm>
          <a:prstGeom prst="rect">
            <a:avLst/>
          </a:prstGeom>
          <a:solidFill>
            <a:srgbClr val="65C0D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172" name="Line 30"/>
          <p:cNvSpPr>
            <a:spLocks noChangeShapeType="1"/>
          </p:cNvSpPr>
          <p:nvPr/>
        </p:nvSpPr>
        <p:spPr bwMode="auto">
          <a:xfrm>
            <a:off x="338048" y="1698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3" name="Line 31"/>
          <p:cNvSpPr>
            <a:spLocks noChangeShapeType="1"/>
          </p:cNvSpPr>
          <p:nvPr/>
        </p:nvSpPr>
        <p:spPr bwMode="auto">
          <a:xfrm>
            <a:off x="338048" y="222882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4" name="Line 32"/>
          <p:cNvSpPr>
            <a:spLocks noChangeShapeType="1"/>
          </p:cNvSpPr>
          <p:nvPr/>
        </p:nvSpPr>
        <p:spPr bwMode="auto">
          <a:xfrm>
            <a:off x="338048" y="275905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5" name="Line 33"/>
          <p:cNvSpPr>
            <a:spLocks noChangeShapeType="1"/>
          </p:cNvSpPr>
          <p:nvPr/>
        </p:nvSpPr>
        <p:spPr bwMode="auto">
          <a:xfrm>
            <a:off x="338048" y="328927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6" name="Line 34"/>
          <p:cNvSpPr>
            <a:spLocks noChangeShapeType="1"/>
          </p:cNvSpPr>
          <p:nvPr/>
        </p:nvSpPr>
        <p:spPr bwMode="auto">
          <a:xfrm>
            <a:off x="338048" y="38195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7" name="Line 35"/>
          <p:cNvSpPr>
            <a:spLocks noChangeShapeType="1"/>
          </p:cNvSpPr>
          <p:nvPr/>
        </p:nvSpPr>
        <p:spPr bwMode="auto">
          <a:xfrm>
            <a:off x="338048" y="4349725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8" name="Line 37"/>
          <p:cNvSpPr>
            <a:spLocks noChangeShapeType="1"/>
          </p:cNvSpPr>
          <p:nvPr/>
        </p:nvSpPr>
        <p:spPr bwMode="auto">
          <a:xfrm>
            <a:off x="338048" y="5397475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79" name="Line 29"/>
          <p:cNvSpPr>
            <a:spLocks noChangeShapeType="1"/>
          </p:cNvSpPr>
          <p:nvPr/>
        </p:nvSpPr>
        <p:spPr bwMode="auto">
          <a:xfrm>
            <a:off x="338048" y="1168375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80" name="Line 108"/>
          <p:cNvSpPr>
            <a:spLocks noChangeShapeType="1"/>
          </p:cNvSpPr>
          <p:nvPr/>
        </p:nvSpPr>
        <p:spPr bwMode="auto">
          <a:xfrm>
            <a:off x="8110448" y="1698600"/>
            <a:ext cx="0" cy="369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81" name="Line 109"/>
          <p:cNvSpPr>
            <a:spLocks noChangeShapeType="1"/>
          </p:cNvSpPr>
          <p:nvPr/>
        </p:nvSpPr>
        <p:spPr bwMode="auto">
          <a:xfrm>
            <a:off x="8872448" y="1698600"/>
            <a:ext cx="0" cy="3698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82" name="Line 107"/>
          <p:cNvSpPr>
            <a:spLocks noChangeShapeType="1"/>
          </p:cNvSpPr>
          <p:nvPr/>
        </p:nvSpPr>
        <p:spPr bwMode="auto">
          <a:xfrm>
            <a:off x="8110448" y="1168375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83" name="Line 40"/>
          <p:cNvSpPr>
            <a:spLocks noChangeShapeType="1"/>
          </p:cNvSpPr>
          <p:nvPr/>
        </p:nvSpPr>
        <p:spPr bwMode="auto">
          <a:xfrm>
            <a:off x="8110448" y="1168375"/>
            <a:ext cx="0" cy="5302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84" name="Line 41"/>
          <p:cNvSpPr>
            <a:spLocks noChangeShapeType="1"/>
          </p:cNvSpPr>
          <p:nvPr/>
        </p:nvSpPr>
        <p:spPr bwMode="auto">
          <a:xfrm>
            <a:off x="8872448" y="1168375"/>
            <a:ext cx="0" cy="5302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85" name="Line 280"/>
          <p:cNvSpPr>
            <a:spLocks noChangeShapeType="1"/>
          </p:cNvSpPr>
          <p:nvPr/>
        </p:nvSpPr>
        <p:spPr bwMode="auto">
          <a:xfrm>
            <a:off x="795248" y="487995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6" name="Rectangle 80"/>
          <p:cNvSpPr>
            <a:spLocks noChangeArrowheads="1"/>
          </p:cNvSpPr>
          <p:nvPr/>
        </p:nvSpPr>
        <p:spPr bwMode="auto">
          <a:xfrm>
            <a:off x="340816" y="3834038"/>
            <a:ext cx="457200" cy="496637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aramond" pitchFamily="18" charset="0"/>
              </a:rPr>
              <a:t>5.</a:t>
            </a:r>
          </a:p>
        </p:txBody>
      </p:sp>
      <p:sp>
        <p:nvSpPr>
          <p:cNvPr id="5139" name="Line 39"/>
          <p:cNvSpPr>
            <a:spLocks noChangeShapeType="1"/>
          </p:cNvSpPr>
          <p:nvPr/>
        </p:nvSpPr>
        <p:spPr bwMode="auto">
          <a:xfrm>
            <a:off x="7348448" y="1168375"/>
            <a:ext cx="0" cy="422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8130872" y="3840606"/>
            <a:ext cx="741576" cy="490069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7368872" y="3849249"/>
            <a:ext cx="731872" cy="496532"/>
          </a:xfrm>
          <a:prstGeom prst="rect">
            <a:avLst/>
          </a:prstGeom>
          <a:solidFill>
            <a:srgbClr val="35ABCB"/>
          </a:solidFill>
          <a:ln>
            <a:noFill/>
          </a:ln>
          <a:ex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9730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3.7037E-6 L -0.68125 0.5826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912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938 -0.01782 L -0.66562 0.4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2525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0 L -0.48802 0.423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21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556E-7 3.7037E-6 L -0.40278 0.3462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1731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-2.22222E-6 L -0.39028 0.2641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4" y="131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44444E-6 L -0.29618 0.1870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935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4.44444E-6 L -0.12378 0.112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4597" grpId="0" animBg="1"/>
      <p:bldP spid="24598" grpId="0" animBg="1"/>
      <p:bldP spid="24601" grpId="0" animBg="1"/>
      <p:bldP spid="24600" grpId="0" animBg="1"/>
      <p:bldP spid="24595" grpId="0" animBg="1"/>
      <p:bldP spid="24594" grpId="0" animBg="1"/>
      <p:bldP spid="24592" grpId="0" animBg="1"/>
      <p:bldP spid="24591" grpId="0" animBg="1"/>
      <p:bldP spid="24589" grpId="0" animBg="1"/>
      <p:bldP spid="24585" grpId="0" animBg="1"/>
      <p:bldP spid="24588" grpId="0" animBg="1"/>
      <p:bldP spid="24586" grpId="0" animBg="1"/>
      <p:bldP spid="67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Авиамоделизм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        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1:24</a:t>
            </a:r>
          </a:p>
        </p:txBody>
      </p:sp>
      <p:pic>
        <p:nvPicPr>
          <p:cNvPr id="9220" name="Picture 4" descr="spi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32593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pi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9592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 rot="10800000">
            <a:off x="1168563" y="5301208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информатике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110224" cy="18002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buClrTx/>
              <a:buSzTx/>
              <a:defRPr/>
            </a:pPr>
            <a:r>
              <a:rPr lang="ru-RU" sz="2000" b="1" i="1" cap="all" dirty="0" err="1">
                <a:ln w="9000" cmpd="sng">
                  <a:solidFill>
                    <a:srgbClr val="80808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8080">
                        <a:shade val="20000"/>
                        <a:satMod val="245000"/>
                      </a:srgbClr>
                    </a:gs>
                    <a:gs pos="43000">
                      <a:srgbClr val="808080">
                        <a:satMod val="255000"/>
                      </a:srgbClr>
                    </a:gs>
                    <a:gs pos="48000">
                      <a:srgbClr val="808080">
                        <a:shade val="85000"/>
                        <a:satMod val="255000"/>
                      </a:srgbClr>
                    </a:gs>
                    <a:gs pos="100000">
                      <a:srgbClr val="80808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b="1" i="1" cap="all" dirty="0">
                <a:ln w="9000" cmpd="sng">
                  <a:solidFill>
                    <a:srgbClr val="80808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8080">
                        <a:shade val="20000"/>
                        <a:satMod val="245000"/>
                      </a:srgbClr>
                    </a:gs>
                    <a:gs pos="43000">
                      <a:srgbClr val="808080">
                        <a:satMod val="255000"/>
                      </a:srgbClr>
                    </a:gs>
                    <a:gs pos="48000">
                      <a:srgbClr val="808080">
                        <a:shade val="85000"/>
                        <a:satMod val="255000"/>
                      </a:srgbClr>
                    </a:gs>
                    <a:gs pos="100000">
                      <a:srgbClr val="80808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cap="all" dirty="0" err="1">
                <a:ln w="9000" cmpd="sng">
                  <a:solidFill>
                    <a:srgbClr val="80808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8080">
                        <a:shade val="20000"/>
                        <a:satMod val="245000"/>
                      </a:srgbClr>
                    </a:gs>
                    <a:gs pos="43000">
                      <a:srgbClr val="808080">
                        <a:satMod val="255000"/>
                      </a:srgbClr>
                    </a:gs>
                    <a:gs pos="48000">
                      <a:srgbClr val="808080">
                        <a:shade val="85000"/>
                        <a:satMod val="255000"/>
                      </a:srgbClr>
                    </a:gs>
                    <a:gs pos="100000">
                      <a:srgbClr val="80808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ru-RU" sz="2000" b="1" i="1" cap="all" dirty="0">
                <a:ln w="9000" cmpd="sng">
                  <a:solidFill>
                    <a:srgbClr val="80808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8080">
                        <a:shade val="20000"/>
                        <a:satMod val="245000"/>
                      </a:srgbClr>
                    </a:gs>
                    <a:gs pos="43000">
                      <a:srgbClr val="808080">
                        <a:satMod val="255000"/>
                      </a:srgbClr>
                    </a:gs>
                    <a:gs pos="48000">
                      <a:srgbClr val="808080">
                        <a:shade val="85000"/>
                        <a:satMod val="255000"/>
                      </a:srgbClr>
                    </a:gs>
                    <a:gs pos="100000">
                      <a:srgbClr val="80808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клиентское ПО для работы с трехмерной моделью Земли, созданной на основе спутниковых фотографий высокого разрешения. </a:t>
            </a:r>
          </a:p>
          <a:p>
            <a:endParaRPr lang="ru-RU" dirty="0"/>
          </a:p>
        </p:txBody>
      </p:sp>
      <p:pic>
        <p:nvPicPr>
          <p:cNvPr id="7" name="Объект 6" descr="Мурманск, Октябрьский райо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44" y="3284984"/>
            <a:ext cx="3819525" cy="2869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2204864"/>
            <a:ext cx="3822192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90901" y="4725144"/>
            <a:ext cx="3822192" cy="180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Карту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просматривать под любым углом; большая часть карты - это 2D-фотографии, но некоторые объекты (населенные пункты) представлены в виде трехмерных моделей.</a:t>
            </a:r>
          </a:p>
          <a:p>
            <a:endParaRPr lang="ru-RU" dirty="0"/>
          </a:p>
        </p:txBody>
      </p:sp>
      <p:pic>
        <p:nvPicPr>
          <p:cNvPr id="8" name="Рисунок 7" descr="earth_goo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58" y="1319941"/>
            <a:ext cx="3853061" cy="323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 вниз 8">
            <a:hlinkClick r:id="rId4" action="ppaction://hlinksldjump"/>
          </p:cNvPr>
          <p:cNvSpPr/>
          <p:nvPr/>
        </p:nvSpPr>
        <p:spPr>
          <a:xfrm rot="10800000">
            <a:off x="827585" y="5880480"/>
            <a:ext cx="576064" cy="777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физкультминутке, детки,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нами поиграет ветер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Целый лес наших рук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Вырастает на юг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теперь на запад, детки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Потянулись наши ветки!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Ветер гнет нас на восток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нами учит он урок!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теперь на север, снова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Продолжать урок готовы!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четырёх сторон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гости к нам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пришли!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476672"/>
            <a:ext cx="1947198" cy="2660020"/>
          </a:xfrm>
          <a:prstGeom prst="rect">
            <a:avLst/>
          </a:prstGeom>
        </p:spPr>
      </p:pic>
      <p:sp>
        <p:nvSpPr>
          <p:cNvPr id="8" name="Стрелка вниз 7">
            <a:hlinkClick r:id="rId3" action="ppaction://hlinksldjump"/>
          </p:cNvPr>
          <p:cNvSpPr/>
          <p:nvPr/>
        </p:nvSpPr>
        <p:spPr>
          <a:xfrm rot="10800000">
            <a:off x="6948264" y="4919189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5631144" y="5586455"/>
            <a:ext cx="1152128" cy="11521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чего нужен масштаб?</a:t>
            </a:r>
          </a:p>
          <a:p>
            <a:pPr marL="0" indent="0"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применяется масштаб?</a:t>
            </a:r>
          </a:p>
          <a:p>
            <a:endParaRPr lang="ru-RU" dirty="0"/>
          </a:p>
        </p:txBody>
      </p:sp>
      <p:pic>
        <p:nvPicPr>
          <p:cNvPr id="4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559" y="23589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4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/>
          </a:p>
        </p:txBody>
      </p:sp>
      <p:pic>
        <p:nvPicPr>
          <p:cNvPr id="5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559" y="23589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1.Составить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план своей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квартиры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масштабе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1:100см.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2.Составить вопросы по теме, учитывая назначение и характер вопросов.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03938" y="1628800"/>
            <a:ext cx="7584485" cy="4536504"/>
            <a:chOff x="0" y="0"/>
            <a:chExt cx="6723853" cy="3310305"/>
          </a:xfrm>
        </p:grpSpPr>
        <p:sp>
          <p:nvSpPr>
            <p:cNvPr id="5" name="Овал 4"/>
            <p:cNvSpPr/>
            <p:nvPr/>
          </p:nvSpPr>
          <p:spPr>
            <a:xfrm>
              <a:off x="0" y="1310640"/>
              <a:ext cx="2639533" cy="13088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Объясняющие.</a:t>
              </a:r>
              <a:endParaRPr lang="ru-RU" sz="12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Почему…?</a:t>
              </a:r>
              <a:endParaRPr lang="ru-RU" sz="12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dirty="0" err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Причинно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- следственная связь</a:t>
              </a:r>
              <a:endParaRPr lang="ru-RU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467822" y="274320"/>
              <a:ext cx="2639533" cy="130886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Практические.</a:t>
              </a:r>
              <a:endParaRPr lang="ru-RU" sz="20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Где </a:t>
              </a:r>
              <a:r>
                <a:rPr lang="ru-RU" sz="2000" i="1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используют</a:t>
              </a: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…?</a:t>
              </a:r>
              <a:endParaRPr lang="ru-RU" sz="2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641600" y="0"/>
              <a:ext cx="2639533" cy="130886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Уточняющие</a:t>
              </a:r>
              <a:r>
                <a:rPr lang="ru-RU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.</a:t>
              </a:r>
              <a:endParaRPr lang="ru-RU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Правильно ли понял…?</a:t>
              </a:r>
              <a:endParaRPr lang="ru-RU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113280" y="1076960"/>
              <a:ext cx="2639533" cy="13088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Масштаб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i="1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Вопросы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084320" y="690880"/>
              <a:ext cx="2639533" cy="130886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Творческие.</a:t>
              </a:r>
              <a:endParaRPr lang="ru-RU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Что было бы…?</a:t>
              </a:r>
              <a:endParaRPr lang="ru-RU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(прогноз, предположение)</a:t>
              </a:r>
              <a:endParaRPr lang="ru-RU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513840" y="2001444"/>
              <a:ext cx="2568126" cy="13088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Оценочные.</a:t>
              </a:r>
              <a:endParaRPr lang="ru-RU" sz="2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Что хорошо…?</a:t>
              </a:r>
              <a:endParaRPr lang="ru-RU" sz="2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Что плохо…?</a:t>
              </a:r>
              <a:endParaRPr lang="ru-RU" sz="2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77920" y="1828800"/>
              <a:ext cx="2639533" cy="13088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Простые вопросы.</a:t>
              </a:r>
              <a:endParaRPr lang="ru-RU" sz="20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Знания</a:t>
              </a:r>
              <a:endParaRPr lang="ru-RU" sz="20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2" name="Стрелка вниз 11">
            <a:hlinkClick r:id="rId2" action="ppaction://hlinksldjump"/>
          </p:cNvPr>
          <p:cNvSpPr/>
          <p:nvPr/>
        </p:nvSpPr>
        <p:spPr>
          <a:xfrm rot="10800000">
            <a:off x="1115616" y="5345511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Рефлексия (поставь стрелки)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уроке я работал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активно/пассивно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Своей работой на уроке я                   доволен/не доволен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Урок для меня показался                    коротким/длинным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урок я                                               не устал/устал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Мое настроение                                   стало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лучше/стало хуже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Материал урока мне был                    полезен/бесполезен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интересен/скучен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Домашнее задание мне кажется         легким/трудным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интересно/неинтересно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2559" y="23589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3923928" y="5445224"/>
            <a:ext cx="1152128" cy="11521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301"/>
            <a:ext cx="47879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5300"/>
            <a:ext cx="47879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умном человеке говорят:</a:t>
            </a:r>
          </a:p>
          <a:p>
            <a:pPr marL="0" indent="0"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«масштабно мыслит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Будем этому учиться!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14" y="2474557"/>
            <a:ext cx="4175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5300"/>
            <a:ext cx="47879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01008"/>
            <a:ext cx="47879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29791" y="1486516"/>
            <a:ext cx="374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600" b="1" dirty="0"/>
              <a:t> 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620823" y="3401756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716016" y="4391788"/>
            <a:ext cx="3802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ВНИМАНИЕ!!!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1202" y="432405"/>
            <a:ext cx="1947198" cy="2660020"/>
          </a:xfrm>
          <a:prstGeom prst="rect">
            <a:avLst/>
          </a:prstGeom>
        </p:spPr>
      </p:pic>
      <p:sp>
        <p:nvSpPr>
          <p:cNvPr id="9" name="Стрелка вниз 8">
            <a:hlinkClick r:id="rId5" action="ppaction://hlinksldjump"/>
          </p:cNvPr>
          <p:cNvSpPr/>
          <p:nvPr/>
        </p:nvSpPr>
        <p:spPr>
          <a:xfrm rot="10800000">
            <a:off x="1259414" y="5269891"/>
            <a:ext cx="864096" cy="116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презентации использованы рисунки из коллекции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yandex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11144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систематизировать и углубить знания по теме «Масштаб».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Повторить понятия «отношение», «пропорция», «масштаб»,  закрепить умения решать задачи,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прямую пропорциональную зависимость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 и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навыки решения уравнений с помощью пропорций.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Развивать умение обобщать, анализировать, делать выводы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Формирование у учащихся единой научной картины мира и элементов научного мировоззрения.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Прививать учащимся интерес к предмету, способствовать воспитанию любви к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Родине.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361" y="116632"/>
            <a:ext cx="1333639" cy="18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Maßstab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Maß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мера, размер,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stab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палка.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Масштабы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изображений на чертежах должны выбираться из следующего ряда: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Масштабы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уменьшения 1:2; 1:2,5; 1:4; 1:5; 1:10; 1:15; 1:20; 1:25; 1:40; 1:50; 1:75; 1:100; 1:200; 1:400; 1:500; 1:800;  1:1 000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Натуральная величина 1:1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Масштабы увеличения 2:1; 2,5:1; 4:1; 5:1; 10:1; 20:1; 40:1; 50:1; 100:1</a:t>
            </a:r>
          </a:p>
          <a:p>
            <a:endParaRPr lang="ru-RU" dirty="0"/>
          </a:p>
        </p:txBody>
      </p:sp>
      <p:pic>
        <p:nvPicPr>
          <p:cNvPr id="4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6333" y="188640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548" y="446795"/>
            <a:ext cx="1790826" cy="2446404"/>
          </a:xfrm>
          <a:prstGeom prst="rect">
            <a:avLst/>
          </a:prstGeom>
        </p:spPr>
      </p:pic>
      <p:pic>
        <p:nvPicPr>
          <p:cNvPr id="4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582" y="513904"/>
            <a:ext cx="1800200" cy="2459210"/>
          </a:xfrm>
          <a:prstGeom prst="rect">
            <a:avLst/>
          </a:prstGeom>
        </p:spPr>
      </p:pic>
      <p:pic>
        <p:nvPicPr>
          <p:cNvPr id="6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7735" y="337794"/>
            <a:ext cx="1959783" cy="2677212"/>
          </a:xfrm>
          <a:prstGeom prst="rect">
            <a:avLst/>
          </a:prstGeom>
        </p:spPr>
      </p:pic>
      <p:pic>
        <p:nvPicPr>
          <p:cNvPr id="2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718" y="3152454"/>
            <a:ext cx="1634058" cy="2232248"/>
          </a:xfrm>
          <a:prstGeom prst="rect">
            <a:avLst/>
          </a:prstGeom>
        </p:spPr>
      </p:pic>
      <p:pic>
        <p:nvPicPr>
          <p:cNvPr id="3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483" y="3134677"/>
            <a:ext cx="1890956" cy="25831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9748" y="1061521"/>
            <a:ext cx="1603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географии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3918" y="1061521"/>
            <a:ext cx="1488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9974" y="1042323"/>
            <a:ext cx="1745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математике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118" y="3792371"/>
            <a:ext cx="1471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Масштаб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биологии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2226" y="3680867"/>
            <a:ext cx="2251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моделировании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598" y="3152454"/>
            <a:ext cx="1634058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7374" y="3727213"/>
            <a:ext cx="1950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Масштаб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информатике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>
            <a:hlinkClick r:id="rId9" action="ppaction://hlinksldjump"/>
          </p:cNvPr>
          <p:cNvSpPr/>
          <p:nvPr/>
        </p:nvSpPr>
        <p:spPr>
          <a:xfrm>
            <a:off x="720275" y="6078826"/>
            <a:ext cx="2583652" cy="484632"/>
          </a:xfrm>
          <a:prstGeom prst="rightArrow">
            <a:avLst>
              <a:gd name="adj1" fmla="val 50000"/>
              <a:gd name="adj2" fmla="val 226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>
            <a:hlinkClick r:id="rId10" action="ppaction://hlinksldjump"/>
          </p:cNvPr>
          <p:cNvSpPr/>
          <p:nvPr/>
        </p:nvSpPr>
        <p:spPr>
          <a:xfrm>
            <a:off x="3181264" y="6132728"/>
            <a:ext cx="1768319" cy="484632"/>
          </a:xfrm>
          <a:prstGeom prst="rightArrow">
            <a:avLst>
              <a:gd name="adj1" fmla="val 50000"/>
              <a:gd name="adj2" fmla="val 226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rId11" action="ppaction://hlinksldjump"/>
          </p:cNvPr>
          <p:cNvSpPr/>
          <p:nvPr/>
        </p:nvSpPr>
        <p:spPr>
          <a:xfrm>
            <a:off x="4987540" y="6196620"/>
            <a:ext cx="2880320" cy="484632"/>
          </a:xfrm>
          <a:prstGeom prst="rightArrow">
            <a:avLst>
              <a:gd name="adj1" fmla="val 50000"/>
              <a:gd name="adj2" fmla="val 226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географии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1:50000                          1:10000</a:t>
            </a:r>
          </a:p>
        </p:txBody>
      </p:sp>
      <p:pic>
        <p:nvPicPr>
          <p:cNvPr id="6148" name="Picture 6" descr="crimea1v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4" y="1410494"/>
            <a:ext cx="31099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okrmoskva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36449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 в географии</a:t>
            </a:r>
            <a:endParaRPr lang="ru-RU" dirty="0"/>
          </a:p>
        </p:txBody>
      </p:sp>
      <p:pic>
        <p:nvPicPr>
          <p:cNvPr id="4" name="Схема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2" y="1628800"/>
            <a:ext cx="85689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3528" y="5508449"/>
            <a:ext cx="2824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 1 : 1 000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35" y="5594820"/>
            <a:ext cx="2854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289197" y="5385269"/>
            <a:ext cx="25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1 см  1 000 см</a:t>
            </a:r>
          </a:p>
          <a:p>
            <a:pPr algn="ctr" eaLnBrk="1" hangingPunct="1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1 см 10 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57" name="Group 7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9243268"/>
              </p:ext>
            </p:extLst>
          </p:nvPr>
        </p:nvGraphicFramePr>
        <p:xfrm>
          <a:off x="280988" y="436563"/>
          <a:ext cx="8862983" cy="6161386"/>
        </p:xfrm>
        <a:graphic>
          <a:graphicData uri="http://schemas.openxmlformats.org/drawingml/2006/table">
            <a:tbl>
              <a:tblPr/>
              <a:tblGrid>
                <a:gridCol w="2080543"/>
                <a:gridCol w="2282510"/>
                <a:gridCol w="2093258"/>
                <a:gridCol w="2406672"/>
              </a:tblGrid>
              <a:tr h="1088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масштаба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записывается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показывает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чего используется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C0D9"/>
                    </a:solidFill>
                  </a:tcPr>
                </a:tc>
              </a:tr>
              <a:tr h="1773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Именованный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ABCB"/>
                    </a:solidFill>
                  </a:tcPr>
                </a:tc>
              </a:tr>
              <a:tr h="16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7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7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7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7DB1"/>
                    </a:solidFill>
                  </a:tcPr>
                </a:tc>
              </a:tr>
              <a:tr h="164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ED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25" y="2143125"/>
            <a:ext cx="2214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Словами и числами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3284538"/>
            <a:ext cx="1785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сколько раз уменьшается расстояние на карте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77050" y="3573463"/>
            <a:ext cx="171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краткой записи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3857625"/>
            <a:ext cx="1119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Дробью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0562" y="2060575"/>
            <a:ext cx="2143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Величину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масштаба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4549" y="1844674"/>
            <a:ext cx="2143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определения величины масштаба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5072063"/>
            <a:ext cx="18557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Делениями на линии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00562" y="5100279"/>
            <a:ext cx="2214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Соответствующие делениям расстояния на местности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48487" y="5084609"/>
            <a:ext cx="1643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измерения расстояний циркулем</a:t>
            </a:r>
          </a:p>
        </p:txBody>
      </p:sp>
    </p:spTree>
    <p:extLst>
      <p:ext uri="{BB962C8B-B14F-4D97-AF65-F5344CB8AC3E}">
        <p14:creationId xmlns:p14="http://schemas.microsoft.com/office/powerpoint/2010/main" val="5674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260350"/>
            <a:ext cx="8183562" cy="1050925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6263" y="1341438"/>
            <a:ext cx="8567737" cy="4967287"/>
          </a:xfrm>
        </p:spPr>
        <p:txBody>
          <a:bodyPr lIns="182880" tIns="91440">
            <a:noAutofit/>
          </a:bodyPr>
          <a:lstStyle/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Перевести:</a:t>
            </a:r>
          </a:p>
          <a:p>
            <a:pPr marL="0" indent="0"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Численный масштаб в именованный: </a:t>
            </a:r>
          </a:p>
          <a:p>
            <a:pPr marL="265113" indent="-265113" eaLnBrk="1" hangingPunct="1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: 2 000 </a:t>
            </a:r>
          </a:p>
          <a:p>
            <a:pPr marL="265113" indent="-265113" eaLnBrk="1" hangingPunct="1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: 15 000 000</a:t>
            </a:r>
          </a:p>
          <a:p>
            <a:pPr marL="0" indent="0" eaLnBrk="1" hangingPunct="1"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Именованный масштаб в численный:</a:t>
            </a:r>
          </a:p>
          <a:p>
            <a:pPr marL="265113" indent="-265113" eaLnBrk="1" hangingPunct="1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 см – 30 км</a:t>
            </a:r>
          </a:p>
          <a:p>
            <a:pPr marL="265113" indent="-265113" eaLnBrk="1" hangingPunct="1">
              <a:lnSpc>
                <a:spcPct val="150000"/>
              </a:lnSpc>
              <a:buFont typeface="Century Gothic" pitchFamily="34" charset="0"/>
              <a:buAutoNum type="arabicParenR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 см – 500 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5713" y="2492896"/>
            <a:ext cx="248443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1 см – 20 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5713" y="3140968"/>
            <a:ext cx="280828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1 см – 150 км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4365104"/>
            <a:ext cx="2576091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: 3 000 000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229225"/>
            <a:ext cx="2720679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 : 50 000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4664"/>
            <a:ext cx="8192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Масштаб в географии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6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562</TotalTime>
  <Words>877</Words>
  <Application>Microsoft Office PowerPoint</Application>
  <PresentationFormat>Экран (4:3)</PresentationFormat>
  <Paragraphs>236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МАСШТАБ</vt:lpstr>
      <vt:lpstr>Презентация PowerPoint</vt:lpstr>
      <vt:lpstr>Цель урока: систематизировать и углубить знания по теме «Масштаб». Задачи: Повторить понятия «отношение», «пропорция», «масштаб»,  закрепить умения решать задачи, используя прямую пропорциональную зависимость величин и  навыки решения уравнений с помощью пропорций. 2. Развивать умение обобщать, анализировать, делать выводы. 3. Формирование у учащихся единой научной картины мира и элементов научного мировоззрения. 4. Прививать учащимся интерес к предмету, способствовать воспитанию любви к Родине.</vt:lpstr>
      <vt:lpstr>Maßstab</vt:lpstr>
      <vt:lpstr>Презентация PowerPoint</vt:lpstr>
      <vt:lpstr> Масштаб в географии </vt:lpstr>
      <vt:lpstr>Масштаб в географии</vt:lpstr>
      <vt:lpstr>Презентация PowerPoint</vt:lpstr>
      <vt:lpstr> </vt:lpstr>
      <vt:lpstr> Масштаб в географии </vt:lpstr>
      <vt:lpstr> Масштаб в истории </vt:lpstr>
      <vt:lpstr>Масштаб в истории</vt:lpstr>
      <vt:lpstr>Масштаб в истории</vt:lpstr>
      <vt:lpstr>Масштаб в математике</vt:lpstr>
      <vt:lpstr>Масштаб в математике</vt:lpstr>
      <vt:lpstr>Масштаб в математике</vt:lpstr>
      <vt:lpstr>Презентация PowerPoint</vt:lpstr>
      <vt:lpstr>Масштаб в биологии </vt:lpstr>
      <vt:lpstr>Масштаб в моделировании</vt:lpstr>
      <vt:lpstr>Авиамоделизм</vt:lpstr>
      <vt:lpstr>Масштаб в информатике</vt:lpstr>
      <vt:lpstr>Физкультминутка</vt:lpstr>
      <vt:lpstr>Итог урока</vt:lpstr>
      <vt:lpstr>Домашнее задание</vt:lpstr>
      <vt:lpstr>Домашнее задание</vt:lpstr>
      <vt:lpstr>Рефлексия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</dc:title>
  <dc:creator>Lord</dc:creator>
  <cp:lastModifiedBy>Lord</cp:lastModifiedBy>
  <cp:revision>52</cp:revision>
  <dcterms:created xsi:type="dcterms:W3CDTF">2013-04-15T15:44:25Z</dcterms:created>
  <dcterms:modified xsi:type="dcterms:W3CDTF">2014-11-09T18:44:38Z</dcterms:modified>
</cp:coreProperties>
</file>