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Проблемно-поисковый метод на уроках математики как способ достижения планируемых результатов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43287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ru-RU" dirty="0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  <a:p>
            <a:pPr algn="ctr">
              <a:buFont typeface="Georgia" pitchFamily="18" charset="0"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Каменева Марина Александровна</a:t>
            </a:r>
          </a:p>
          <a:p>
            <a:pPr algn="ctr">
              <a:buFont typeface="Georgia" pitchFamily="18" charset="0"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математики</a:t>
            </a:r>
          </a:p>
          <a:p>
            <a:pPr algn="ctr">
              <a:buFont typeface="Georgia" pitchFamily="18" charset="0"/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МКОУ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Лесниковский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лицей имени Героя России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Тюнина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А.В.»</a:t>
            </a:r>
          </a:p>
          <a:p>
            <a:pPr algn="ctr">
              <a:buFont typeface="Georgia" pitchFamily="18" charset="0"/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Реализация использования проблемных ситуаций на примере урока математики в 5 классе</a:t>
            </a:r>
            <a:endParaRPr lang="ru-RU" i="1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4958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4800" b="1" dirty="0" smtClean="0"/>
              <a:t>Площадь треугольника</a:t>
            </a:r>
          </a:p>
          <a:p>
            <a:pPr>
              <a:buFont typeface="Georgia" pitchFamily="18" charset="0"/>
              <a:buNone/>
            </a:pPr>
            <a:endParaRPr lang="ru-RU" dirty="0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</p:txBody>
      </p:sp>
      <p:pic>
        <p:nvPicPr>
          <p:cNvPr id="6148" name="Содержимое 3" descr="geometriy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544616" cy="300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Этап «Формулировки темы урока»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132856"/>
            <a:ext cx="3384376" cy="194468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780928"/>
            <a:ext cx="2016125" cy="194468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55776" y="4581128"/>
            <a:ext cx="6131024" cy="2016224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Этап «Актуализация знаний»</a:t>
            </a:r>
            <a:r>
              <a:rPr lang="ru-RU" dirty="0" smtClean="0"/>
              <a:t> </a:t>
            </a:r>
            <a:r>
              <a:rPr lang="ru-RU" sz="3600" b="1" dirty="0" smtClean="0"/>
              <a:t>Возможно ли на квадратной площадке со стороной 30 км. поместить всё население мира ?</a:t>
            </a:r>
            <a:br>
              <a:rPr lang="ru-RU" sz="3600" b="1" dirty="0" smtClean="0"/>
            </a:br>
            <a:r>
              <a:rPr lang="ru-RU" sz="3600" b="1" dirty="0" smtClean="0"/>
              <a:t>( 6,5 млрд. человек)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1728a33b5acf1a709796908fba87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863" y="3933056"/>
            <a:ext cx="6588273" cy="29249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ЭТАП ИЗУЧЕНИЯ НОВОГО МАТЕРИАЛА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Исследовательская работа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«Площадь прямоугольного треугольника»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816424" cy="50745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В                                                          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                     8                                  Д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S = ?</a:t>
            </a:r>
          </a:p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916832"/>
            <a:ext cx="4824536" cy="485855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Задания:</a:t>
            </a:r>
          </a:p>
          <a:p>
            <a:pPr marL="566928" indent="-457200">
              <a:buAutoNum type="arabicPeriod"/>
            </a:pPr>
            <a:r>
              <a:rPr lang="ru-RU" sz="2000" dirty="0" smtClean="0"/>
              <a:t>Вычисли площадь прямоугольника АВСД</a:t>
            </a:r>
          </a:p>
          <a:p>
            <a:pPr marL="566928" indent="-457200">
              <a:buNone/>
            </a:pPr>
            <a:r>
              <a:rPr lang="ru-RU" sz="2000" dirty="0" smtClean="0"/>
              <a:t>         (ответ  _____ )</a:t>
            </a:r>
          </a:p>
          <a:p>
            <a:pPr marL="566928" indent="-457200">
              <a:buAutoNum type="arabicPeriod" startAt="2"/>
            </a:pPr>
            <a:r>
              <a:rPr lang="ru-RU" sz="2000" dirty="0" smtClean="0"/>
              <a:t>На какие фигуры разбила диагональ ВД прямоугольник (ответ ________)</a:t>
            </a:r>
          </a:p>
          <a:p>
            <a:pPr marL="566928" indent="-457200">
              <a:buAutoNum type="arabicPeriod" startAt="2"/>
            </a:pPr>
            <a:r>
              <a:rPr lang="ru-RU" sz="2000" dirty="0" smtClean="0"/>
              <a:t>Сравни эти фигуры (ответ ________)</a:t>
            </a:r>
          </a:p>
          <a:p>
            <a:pPr marL="566928" indent="-457200">
              <a:buAutoNum type="arabicPeriod" startAt="2"/>
            </a:pPr>
            <a:r>
              <a:rPr lang="ru-RU" sz="2000" dirty="0" smtClean="0"/>
              <a:t>Какой вид имеет треугольник АВД</a:t>
            </a:r>
          </a:p>
          <a:p>
            <a:pPr marL="566928" indent="-457200">
              <a:buNone/>
            </a:pPr>
            <a:r>
              <a:rPr lang="ru-RU" sz="2000" dirty="0" smtClean="0"/>
              <a:t>         (ответ ________)</a:t>
            </a:r>
          </a:p>
          <a:p>
            <a:pPr marL="566928" indent="-457200">
              <a:buAutoNum type="arabicPeriod" startAt="5"/>
            </a:pPr>
            <a:r>
              <a:rPr lang="ru-RU" sz="2000" dirty="0" smtClean="0"/>
              <a:t>Какую площадь имеет треугольник АВД (ответ ________)</a:t>
            </a:r>
          </a:p>
          <a:p>
            <a:pPr marL="566928" indent="-457200">
              <a:buAutoNum type="arabicPeriod" startAt="5"/>
            </a:pPr>
            <a:r>
              <a:rPr lang="ru-RU" sz="2000" dirty="0" smtClean="0"/>
              <a:t>Какую часть составляет площадь треугольника АВД от площади АВСД? (ответ ________)</a:t>
            </a:r>
          </a:p>
          <a:p>
            <a:pPr marL="566928" indent="-457200">
              <a:buAutoNum type="arabicPeriod" startAt="5"/>
            </a:pPr>
            <a:r>
              <a:rPr lang="ru-RU" sz="2000" dirty="0" smtClean="0"/>
              <a:t>Сформулируй правило для вычисления площади прямоугольного треугольника., вставив пропущенные слова:</a:t>
            </a:r>
          </a:p>
          <a:p>
            <a:pPr marL="566928" indent="-457200">
              <a:buNone/>
            </a:pPr>
            <a:r>
              <a:rPr lang="ru-RU" sz="2000" dirty="0" smtClean="0"/>
              <a:t>         «чтобы вычислить площадь прямоугольного треугольника, нужно _______ стороны треугольника, содержащие прямой угол и  ______ на два»</a:t>
            </a:r>
          </a:p>
          <a:p>
            <a:pPr marL="566928" indent="-457200">
              <a:buNone/>
            </a:pPr>
            <a:endParaRPr lang="ru-RU" sz="1600" dirty="0" smtClean="0"/>
          </a:p>
          <a:p>
            <a:pPr marL="566928" indent="-457200">
              <a:buAutoNum type="arabicPeriod"/>
            </a:pPr>
            <a:endParaRPr lang="ru-RU" sz="1600" dirty="0" smtClean="0"/>
          </a:p>
          <a:p>
            <a:pPr marL="566928" indent="-457200">
              <a:buAutoNum type="arabicPeriod"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04864"/>
            <a:ext cx="3096344" cy="18002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2204864"/>
            <a:ext cx="3096344" cy="1800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ЭТАП ЗАКРЕПЛЕНИЯ ЗНАНИЙ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Найти площадь парусника 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pSp>
        <p:nvGrpSpPr>
          <p:cNvPr id="3" name="Содержимое 3"/>
          <p:cNvGrpSpPr>
            <a:grpSpLocks noGrp="1"/>
          </p:cNvGrpSpPr>
          <p:nvPr>
            <p:ph idx="1"/>
          </p:nvPr>
        </p:nvGrpSpPr>
        <p:grpSpPr>
          <a:xfrm>
            <a:off x="457200" y="2249488"/>
            <a:ext cx="8229600" cy="4324350"/>
            <a:chOff x="3419872" y="4581128"/>
            <a:chExt cx="3384376" cy="1936232"/>
          </a:xfrm>
        </p:grpSpPr>
        <p:sp>
          <p:nvSpPr>
            <p:cNvPr id="5" name="Трапеция 4"/>
            <p:cNvSpPr/>
            <p:nvPr/>
          </p:nvSpPr>
          <p:spPr>
            <a:xfrm rot="10800000">
              <a:off x="3419872" y="5805264"/>
              <a:ext cx="3384376" cy="712096"/>
            </a:xfrm>
            <a:prstGeom prst="trapezoid">
              <a:avLst>
                <a:gd name="adj" fmla="val 89205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>
              <a:off x="4644008" y="4581128"/>
              <a:ext cx="1080120" cy="122413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075240" cy="57419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«Всему, что необходимо знать, научить нельзя, учитель может сделать только </a:t>
            </a:r>
            <a:r>
              <a:rPr lang="ru-RU" b="1" i="1" dirty="0" smtClean="0">
                <a:solidFill>
                  <a:srgbClr val="C00000"/>
                </a:solidFill>
              </a:rPr>
              <a:t>одно указать </a:t>
            </a:r>
            <a:r>
              <a:rPr lang="en-US" b="1" i="1" dirty="0"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дорогу...»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/>
              <a:t>                                        </a:t>
            </a:r>
            <a:r>
              <a:rPr lang="en-US" sz="2800" b="1" i="1" dirty="0" smtClean="0"/>
              <a:t>        </a:t>
            </a:r>
            <a:endParaRPr lang="ru-RU" sz="2800" b="1" i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dirty="0" smtClean="0"/>
              <a:t>                         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Р. Олдингтон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29996" y="-7876250"/>
            <a:ext cx="4752023" cy="31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assets.podomatic.net/ts/b1/78/54/gurkanrecep/1400x1400_17608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536504" cy="3501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192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Проблемно-поисковый метод на уроках математики как способ достижения планируемых результатов</vt:lpstr>
      <vt:lpstr>Реализация использования проблемных ситуаций на примере урока математики в 5 классе</vt:lpstr>
      <vt:lpstr>Этап «Формулировки темы урока»</vt:lpstr>
      <vt:lpstr>Этап «Актуализация знаний» Возможно ли на квадратной площадке со стороной 30 км. поместить всё население мира ? ( 6,5 млрд. человек) </vt:lpstr>
      <vt:lpstr>ЭТАП ИЗУЧЕНИЯ НОВОГО МАТЕРИАЛА Исследовательская работа «Площадь прямоугольного треугольника»</vt:lpstr>
      <vt:lpstr>ЭТАП ЗАКРЕПЛЕНИЯ ЗНАНИЙ Найти площадь парусника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Проблемно-поисковый метод на уроках математики как способ достижения планируемых результатов</dc:title>
  <cp:lastModifiedBy>System Administrator</cp:lastModifiedBy>
  <cp:revision>4</cp:revision>
  <dcterms:modified xsi:type="dcterms:W3CDTF">2017-03-22T13:19:46Z</dcterms:modified>
</cp:coreProperties>
</file>