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74" r:id="rId3"/>
    <p:sldId id="257" r:id="rId4"/>
    <p:sldId id="258" r:id="rId5"/>
    <p:sldId id="259" r:id="rId6"/>
    <p:sldId id="263" r:id="rId7"/>
    <p:sldId id="278" r:id="rId8"/>
    <p:sldId id="262" r:id="rId9"/>
    <p:sldId id="265" r:id="rId10"/>
    <p:sldId id="266" r:id="rId11"/>
    <p:sldId id="281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6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716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38" d="100"/>
          <a:sy n="38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24A75A-6663-4497-9685-3D1AC31ED097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C1370A-701F-4C37-9E84-0DBF0C3FB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75D5E-C131-4CF2-A11F-2EBA929136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9806-5637-4D10-BCF0-5962EA2E51E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B520-BAC3-4B82-AF7F-D42D4372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7146-6C9C-439B-BB30-1462F4FC9937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496D-1D82-4A52-91B6-09AF62B4C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F5DE-1D29-47EC-A22C-FD74C336D552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5ECC-709F-4490-A19E-BD559C774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12A9-7053-4ECB-9F09-6489A88C8CE6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9CB2-5F52-4A50-A466-AD0FD7559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2AE4-2F93-4498-B3CD-1ECFD11ABA6E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4BF2-83A8-451E-8890-B5026040E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A235-B931-4A5F-9344-4CA41D46BD09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809F-778D-40D3-8009-D99FBBF97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02D9-2B19-43A9-80AE-AE344F21911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0133-0122-4F98-8E80-D2CE602F9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EAD5-4AFE-4BF7-A0CA-B7B263EF4CD2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3FB5-99AD-4102-B008-77754987E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46D8-6E71-430E-9063-77244D521818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9081-FE2D-490D-805D-F30F8E410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B8D5-7C80-40FC-8EF6-BB1148EB5D28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1FEA-CF00-4FD1-9400-683152E3C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5F25-EBE0-4183-A885-CD506291ECBA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63D5-DFB3-4AF3-A6DF-7705EF73D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A64C96-ACE9-4B3F-A8E0-88BD8CFCED2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F6B6B-88DD-4D1B-8AEE-366778F4F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s.caltech.edu/~atomic/snowcrystals/photos/w041219d008.jpg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its.caltech.edu/~atomic/snowcrystals/photos/w031230b033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://www.its.caltech.edu/~atomic/snowcrystals/photos/w050118b056.jpg" TargetMode="External"/><Relationship Id="rId17" Type="http://schemas.openxmlformats.org/officeDocument/2006/relationships/image" Target="../media/image18.jpeg"/><Relationship Id="rId2" Type="http://schemas.openxmlformats.org/officeDocument/2006/relationships/hyperlink" Target="http://www.its.caltech.edu/~atomic/snowcrystals/photos/w041219b055.jpg" TargetMode="External"/><Relationship Id="rId16" Type="http://schemas.openxmlformats.org/officeDocument/2006/relationships/hyperlink" Target="http://www.its.caltech.edu/~atomic/snowcrystals/photos/w050118a08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ts.caltech.edu/~atomic/snowcrystals/photos/w031224a130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hyperlink" Target="http://www.its.caltech.edu/~atomic/snowcrystals/photos/w031230a113.jpg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://www.its.caltech.edu/~atomic/snowcrystals/photos/w041219b064.jpg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www.its.caltech.edu/~atomic/snowcrystals/photos/w031223d046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0" y="1262063"/>
            <a:ext cx="7937500" cy="3956050"/>
          </a:xfrm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700338" y="5589588"/>
            <a:ext cx="58324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/>
              <a:t>Составитель: Михайлова Ирина Владимировна учитель начальных классов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95513" y="765175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79613" y="549275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МКОУ « Мостовская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1916113"/>
            <a:ext cx="7488237" cy="4249737"/>
          </a:xfrm>
        </p:spPr>
        <p:txBody>
          <a:bodyPr/>
          <a:lstStyle/>
          <a:p>
            <a:pPr marR="0" eaLnBrk="1" hangingPunct="1"/>
            <a:r>
              <a:rPr lang="ru-RU" sz="4400" b="1" smtClean="0"/>
              <a:t>Покружилась звездочка</a:t>
            </a:r>
            <a:br>
              <a:rPr lang="ru-RU" sz="4400" b="1" smtClean="0"/>
            </a:br>
            <a:r>
              <a:rPr lang="ru-RU" sz="4400" b="1" smtClean="0"/>
              <a:t>В воздухе немножко,</a:t>
            </a:r>
            <a:br>
              <a:rPr lang="ru-RU" sz="4400" b="1" smtClean="0"/>
            </a:br>
            <a:r>
              <a:rPr lang="ru-RU" sz="4400" b="1" smtClean="0"/>
              <a:t>Села и растаяла</a:t>
            </a:r>
            <a:br>
              <a:rPr lang="ru-RU" sz="4400" b="1" smtClean="0"/>
            </a:br>
            <a:r>
              <a:rPr lang="ru-RU" sz="4400" b="1" smtClean="0"/>
              <a:t>На моей ладошке. </a:t>
            </a:r>
            <a:endParaRPr lang="ru-RU" sz="4400" smtClean="0"/>
          </a:p>
          <a:p>
            <a:pPr marR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6" descr="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0"/>
            <a:ext cx="928687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x041219b0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20875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9" descr="x041219b0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04813"/>
            <a:ext cx="2047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1" descr="x031224a13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04813"/>
            <a:ext cx="21272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3" descr="x041219d00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2565400"/>
            <a:ext cx="2152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9" descr="x031230a11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2565400"/>
            <a:ext cx="2089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7" descr="x050118b056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7763" y="2492375"/>
            <a:ext cx="21605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7" descr="x031223d046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1188" y="4643438"/>
            <a:ext cx="213836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5" descr="x050118a087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92500" y="4724400"/>
            <a:ext cx="21510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5" descr="x031230b033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00788" y="4652963"/>
            <a:ext cx="20939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4716463" y="2060575"/>
            <a:ext cx="37433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j-lt"/>
              </a:rPr>
              <a:t>серебристый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825" y="2924175"/>
            <a:ext cx="3024188" cy="7080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</a:rPr>
              <a:t>          </a:t>
            </a:r>
            <a:r>
              <a:rPr lang="ru-RU" sz="4000" dirty="0">
                <a:latin typeface="+mj-lt"/>
              </a:rPr>
              <a:t>лёгкий</a:t>
            </a: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 flipH="1">
            <a:off x="5159375" y="3716338"/>
            <a:ext cx="2797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onstantia" pitchFamily="18" charset="0"/>
              </a:rPr>
              <a:t> </a:t>
            </a:r>
          </a:p>
        </p:txBody>
      </p:sp>
      <p:sp>
        <p:nvSpPr>
          <p:cNvPr id="26628" name="Прямоугольник 12"/>
          <p:cNvSpPr>
            <a:spLocks noChangeArrowheads="1"/>
          </p:cNvSpPr>
          <p:nvPr/>
        </p:nvSpPr>
        <p:spPr bwMode="auto">
          <a:xfrm>
            <a:off x="2987675" y="492125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b="1">
                <a:solidFill>
                  <a:srgbClr val="FFFFFF"/>
                </a:solidFill>
                <a:latin typeface="Constantia" pitchFamily="18" charset="0"/>
              </a:rPr>
              <a:t>Снег</a:t>
            </a:r>
            <a:endParaRPr lang="ru-RU" sz="400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213" y="1930400"/>
            <a:ext cx="27654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пушистый</a:t>
            </a:r>
          </a:p>
        </p:txBody>
      </p:sp>
      <p:sp>
        <p:nvSpPr>
          <p:cNvPr id="26630" name="Прямоугольник 15"/>
          <p:cNvSpPr>
            <a:spLocks noChangeArrowheads="1"/>
          </p:cNvSpPr>
          <p:nvPr/>
        </p:nvSpPr>
        <p:spPr bwMode="auto">
          <a:xfrm>
            <a:off x="1042988" y="2708275"/>
            <a:ext cx="2376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FF"/>
                </a:solidFill>
                <a:latin typeface="Calibri" pitchFamily="34" charset="0"/>
              </a:rPr>
              <a:t>крупный</a:t>
            </a:r>
            <a:endParaRPr lang="ru-RU">
              <a:latin typeface="Constantia" pitchFamily="18" charset="0"/>
            </a:endParaRPr>
          </a:p>
        </p:txBody>
      </p:sp>
      <p:sp>
        <p:nvSpPr>
          <p:cNvPr id="26631" name="Прямоугольник 16"/>
          <p:cNvSpPr>
            <a:spLocks noChangeArrowheads="1"/>
          </p:cNvSpPr>
          <p:nvPr/>
        </p:nvSpPr>
        <p:spPr bwMode="auto">
          <a:xfrm>
            <a:off x="1619250" y="3730625"/>
            <a:ext cx="354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FFFF"/>
                </a:solidFill>
                <a:latin typeface="Calibri" pitchFamily="34" charset="0"/>
              </a:rPr>
              <a:t>узорчатый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864475" cy="1841500"/>
          </a:xfrm>
        </p:spPr>
      </p:pic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313"/>
            <a:ext cx="7854950" cy="3497262"/>
          </a:xfrm>
        </p:spPr>
        <p:txBody>
          <a:bodyPr/>
          <a:lstStyle/>
          <a:p>
            <a:pPr marR="0" eaLnBrk="1" hangingPunct="1"/>
            <a:r>
              <a:rPr lang="ru-RU" sz="4000" smtClean="0"/>
              <a:t>снег блестит, искрится чистый, белый, голубоватый</a:t>
            </a:r>
          </a:p>
          <a:p>
            <a:pPr marR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8"/>
          <p:cNvSpPr>
            <a:spLocks noChangeArrowheads="1"/>
          </p:cNvSpPr>
          <p:nvPr/>
        </p:nvSpPr>
        <p:spPr bwMode="auto">
          <a:xfrm>
            <a:off x="2771775" y="433388"/>
            <a:ext cx="2451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FFFF"/>
                </a:solidFill>
                <a:latin typeface="Constantia" pitchFamily="18" charset="0"/>
              </a:rPr>
              <a:t>Небо </a:t>
            </a:r>
          </a:p>
        </p:txBody>
      </p:sp>
      <p:sp>
        <p:nvSpPr>
          <p:cNvPr id="28674" name="Прямоугольник 10"/>
          <p:cNvSpPr>
            <a:spLocks noChangeArrowheads="1"/>
          </p:cNvSpPr>
          <p:nvPr/>
        </p:nvSpPr>
        <p:spPr bwMode="auto">
          <a:xfrm>
            <a:off x="395288" y="1773238"/>
            <a:ext cx="3319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FF"/>
                </a:solidFill>
                <a:latin typeface="Constantia" pitchFamily="18" charset="0"/>
              </a:rPr>
              <a:t>лучезарное</a:t>
            </a:r>
          </a:p>
        </p:txBody>
      </p:sp>
      <p:sp>
        <p:nvSpPr>
          <p:cNvPr id="28675" name="Прямоугольник 13"/>
          <p:cNvSpPr>
            <a:spLocks noChangeArrowheads="1"/>
          </p:cNvSpPr>
          <p:nvPr/>
        </p:nvSpPr>
        <p:spPr bwMode="auto">
          <a:xfrm>
            <a:off x="2873375" y="3362325"/>
            <a:ext cx="1911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FFFF"/>
                </a:solidFill>
                <a:latin typeface="Constantia" pitchFamily="18" charset="0"/>
              </a:rPr>
              <a:t>умытое</a:t>
            </a:r>
          </a:p>
        </p:txBody>
      </p:sp>
      <p:sp>
        <p:nvSpPr>
          <p:cNvPr id="28676" name="TextBox 15"/>
          <p:cNvSpPr txBox="1">
            <a:spLocks noChangeArrowheads="1"/>
          </p:cNvSpPr>
          <p:nvPr/>
        </p:nvSpPr>
        <p:spPr bwMode="auto">
          <a:xfrm>
            <a:off x="4356100" y="2133600"/>
            <a:ext cx="28797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nstantia" pitchFamily="18" charset="0"/>
              </a:rPr>
              <a:t>умытое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315913"/>
            <a:ext cx="13765213" cy="909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1262063"/>
            <a:ext cx="3792538" cy="1511300"/>
          </a:xfrm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076825" y="981075"/>
            <a:ext cx="2951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onstantia" pitchFamily="18" charset="0"/>
              </a:rPr>
              <a:t>яркое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5148263" y="2492375"/>
            <a:ext cx="287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onstantia" pitchFamily="18" charset="0"/>
              </a:rPr>
              <a:t>радостное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5292725" y="4868863"/>
            <a:ext cx="287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onstantia" pitchFamily="18" charset="0"/>
              </a:rPr>
              <a:t>улыбчивое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750" y="1966913"/>
            <a:ext cx="8604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cs typeface="Times New Roman" pitchFamily="18" charset="0"/>
              </a:rPr>
              <a:t>Чудесен лес в своём зимнем наряде.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5"/>
          <p:cNvSpPr>
            <a:spLocks noChangeArrowheads="1"/>
          </p:cNvSpPr>
          <p:nvPr/>
        </p:nvSpPr>
        <p:spPr bwMode="auto">
          <a:xfrm>
            <a:off x="539750" y="1125538"/>
            <a:ext cx="78486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cs typeface="Times New Roman" pitchFamily="18" charset="0"/>
              </a:rPr>
              <a:t>Как прекрасен лес зимой деревья стоят мохнатые будто одели сказочный наряд идёт мягкий пушистый снег снежинки тихо кружатся и падают на землю ониложатся ровным голубым ковром.</a:t>
            </a:r>
            <a:endParaRPr lang="ru-RU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31913" y="1341438"/>
            <a:ext cx="66960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C000"/>
                </a:solidFill>
                <a:latin typeface="Constantia" pitchFamily="18" charset="0"/>
              </a:rPr>
              <a:t>Сегодня мы с ребятами</a:t>
            </a:r>
          </a:p>
          <a:p>
            <a:r>
              <a:rPr lang="ru-RU" sz="4800">
                <a:solidFill>
                  <a:srgbClr val="FFC000"/>
                </a:solidFill>
                <a:latin typeface="Constantia" pitchFamily="18" charset="0"/>
              </a:rPr>
              <a:t>В зимний лес идём.</a:t>
            </a:r>
          </a:p>
          <a:p>
            <a:r>
              <a:rPr lang="ru-RU" sz="4800">
                <a:solidFill>
                  <a:srgbClr val="FFC000"/>
                </a:solidFill>
                <a:latin typeface="Constantia" pitchFamily="18" charset="0"/>
              </a:rPr>
              <a:t>Кто хочет в путь?</a:t>
            </a:r>
          </a:p>
          <a:p>
            <a:r>
              <a:rPr lang="ru-RU" sz="4800">
                <a:solidFill>
                  <a:srgbClr val="FFC000"/>
                </a:solidFill>
                <a:latin typeface="Constantia" pitchFamily="18" charset="0"/>
              </a:rPr>
              <a:t>Пожалуйста, мы всех</a:t>
            </a:r>
          </a:p>
          <a:p>
            <a:r>
              <a:rPr lang="ru-RU" sz="4800">
                <a:solidFill>
                  <a:srgbClr val="FFC000"/>
                </a:solidFill>
                <a:latin typeface="Constantia" pitchFamily="18" charset="0"/>
              </a:rPr>
              <a:t>С собой возьмём.</a:t>
            </a:r>
          </a:p>
          <a:p>
            <a:endParaRPr lang="ru-RU" sz="4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5563" y="1311275"/>
            <a:ext cx="8253412" cy="1438275"/>
          </a:xfrm>
        </p:spPr>
      </p:pic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3600" smtClean="0"/>
              <a:t>Написать сочинение « Зимой в лесу»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" y="1311275"/>
            <a:ext cx="7785100" cy="14382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4941888"/>
            <a:ext cx="79930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Constantia" pitchFamily="18" charset="0"/>
              </a:rPr>
              <a:t>Зимой в лесу очень красиво!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65100" y="85725"/>
            <a:ext cx="9296400" cy="5224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97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Обои зима снег прир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3573463"/>
            <a:ext cx="45847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3933825"/>
            <a:ext cx="41767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i="1">
                <a:solidFill>
                  <a:srgbClr val="7030A0"/>
                </a:solidFill>
                <a:latin typeface="Constantia" pitchFamily="18" charset="0"/>
              </a:rPr>
              <a:t>Деревья</a:t>
            </a:r>
            <a:endParaRPr lang="ru-RU" sz="80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-95250"/>
            <a:ext cx="322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lang="ru-RU" sz="1100"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8437" name="Прямоугольник 11"/>
          <p:cNvSpPr>
            <a:spLocks noChangeArrowheads="1"/>
          </p:cNvSpPr>
          <p:nvPr/>
        </p:nvSpPr>
        <p:spPr bwMode="auto">
          <a:xfrm>
            <a:off x="5364163" y="765175"/>
            <a:ext cx="33115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Чародейкою Зимою</a:t>
            </a:r>
            <a:endParaRPr lang="ru-RU" sz="200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Околдован, лес стоит </a:t>
            </a:r>
            <a:endParaRPr lang="ru-RU" sz="200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под снежной бахромою,</a:t>
            </a:r>
            <a:endParaRPr lang="ru-RU" sz="200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Неподвижною, немою,</a:t>
            </a:r>
            <a:endParaRPr lang="ru-RU" sz="2000">
              <a:solidFill>
                <a:schemeClr val="bg1"/>
              </a:solidFill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Чудной жизнью он блестит  </a:t>
            </a:r>
            <a:r>
              <a:rPr lang="ru-RU" sz="2000" i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Ф.Тютчев</a:t>
            </a:r>
            <a:endParaRPr lang="ru-RU" sz="2000" i="1">
              <a:solidFill>
                <a:schemeClr val="bg1"/>
              </a:solidFill>
              <a:latin typeface="Constantia" pitchFamily="18" charset="0"/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109663" y="1011238"/>
            <a:ext cx="5310187" cy="1036637"/>
          </a:xfr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flipH="1">
            <a:off x="5580063" y="1916113"/>
            <a:ext cx="2376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latin typeface="Constantia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76825" y="3284538"/>
            <a:ext cx="3024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Волшебные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292725" y="3644900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1617663" y="3367088"/>
            <a:ext cx="193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FFFF"/>
                </a:solidFill>
                <a:latin typeface="Constantia" pitchFamily="18" charset="0"/>
              </a:rPr>
              <a:t>Снежные</a:t>
            </a: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403350" y="4076700"/>
            <a:ext cx="20764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FFFF"/>
                </a:solidFill>
                <a:latin typeface="Constantia" pitchFamily="18" charset="0"/>
              </a:rPr>
              <a:t>Мохнатые</a:t>
            </a:r>
          </a:p>
        </p:txBody>
      </p:sp>
      <p:sp>
        <p:nvSpPr>
          <p:cNvPr id="19463" name="Прямоугольник 15"/>
          <p:cNvSpPr>
            <a:spLocks noChangeArrowheads="1"/>
          </p:cNvSpPr>
          <p:nvPr/>
        </p:nvSpPr>
        <p:spPr bwMode="auto">
          <a:xfrm>
            <a:off x="1547813" y="4868863"/>
            <a:ext cx="18240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FFFF"/>
                </a:solidFill>
                <a:latin typeface="Constantia" pitchFamily="18" charset="0"/>
              </a:rPr>
              <a:t>Тяжёлые</a:t>
            </a:r>
          </a:p>
        </p:txBody>
      </p:sp>
      <p:sp>
        <p:nvSpPr>
          <p:cNvPr id="19464" name="Прямоугольник 18"/>
          <p:cNvSpPr>
            <a:spLocks noChangeArrowheads="1"/>
          </p:cNvSpPr>
          <p:nvPr/>
        </p:nvSpPr>
        <p:spPr bwMode="auto">
          <a:xfrm>
            <a:off x="5292725" y="4868863"/>
            <a:ext cx="21224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Constantia" pitchFamily="18" charset="0"/>
              </a:rPr>
              <a:t>Согнулись</a:t>
            </a:r>
          </a:p>
        </p:txBody>
      </p:sp>
      <p:sp>
        <p:nvSpPr>
          <p:cNvPr id="19465" name="Прямоугольник 19"/>
          <p:cNvSpPr>
            <a:spLocks noChangeArrowheads="1"/>
          </p:cNvSpPr>
          <p:nvPr/>
        </p:nvSpPr>
        <p:spPr bwMode="auto">
          <a:xfrm>
            <a:off x="5307013" y="4073525"/>
            <a:ext cx="2228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Constantia" pitchFamily="18" charset="0"/>
              </a:rPr>
              <a:t>Сказочные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2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7834312" cy="3089275"/>
          </a:xfrm>
        </p:spPr>
        <p:txBody>
          <a:bodyPr/>
          <a:lstStyle/>
          <a:p>
            <a:pPr eaLnBrk="1" hangingPunct="1"/>
            <a:r>
              <a:rPr lang="ru-RU" smtClean="0"/>
              <a:t>Зимний лес  притих, насторожился. На соснах лежат тяжелые снеговые шапки.  Берёзки  нарядились в кружевные узоры. Зимний лес 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9500"/>
            <a:ext cx="6918325" cy="935038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ru-RU" sz="6100" smtClean="0"/>
              <a:t>Животные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051050" y="3933825"/>
            <a:ext cx="4681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Спят, спрятались , залегли до зимы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124075" y="4868863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На снегу видны узоры следов.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512763"/>
            <a:ext cx="7864475" cy="269398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16013" y="1268413"/>
            <a:ext cx="74168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nstantia" pitchFamily="18" charset="0"/>
              </a:rPr>
              <a:t>Он пушистый, серебристый,</a:t>
            </a:r>
            <a:br>
              <a:rPr lang="ru-RU" sz="4400">
                <a:latin typeface="Constantia" pitchFamily="18" charset="0"/>
              </a:rPr>
            </a:br>
            <a:r>
              <a:rPr lang="ru-RU" sz="4400">
                <a:latin typeface="Constantia" pitchFamily="18" charset="0"/>
              </a:rPr>
              <a:t>Но рукой его не тронь:</a:t>
            </a:r>
            <a:br>
              <a:rPr lang="ru-RU" sz="4400">
                <a:latin typeface="Constantia" pitchFamily="18" charset="0"/>
              </a:rPr>
            </a:br>
            <a:r>
              <a:rPr lang="ru-RU" sz="4400">
                <a:latin typeface="Constantia" pitchFamily="18" charset="0"/>
              </a:rPr>
              <a:t>Станет капелькою чистой,</a:t>
            </a:r>
            <a:br>
              <a:rPr lang="ru-RU" sz="4400">
                <a:latin typeface="Constantia" pitchFamily="18" charset="0"/>
              </a:rPr>
            </a:br>
            <a:r>
              <a:rPr lang="ru-RU" sz="4400">
                <a:latin typeface="Constantia" pitchFamily="18" charset="0"/>
              </a:rPr>
              <a:t>Как поймаешь на ладонь.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180</Words>
  <Application>Microsoft Office PowerPoint</Application>
  <PresentationFormat>Экран (4:3)</PresentationFormat>
  <Paragraphs>47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2 класс   Подготовка к сочинению Зима в лесу</dc:title>
  <dc:creator>Евгений</dc:creator>
  <cp:lastModifiedBy>Евгений</cp:lastModifiedBy>
  <cp:revision>20</cp:revision>
  <dcterms:modified xsi:type="dcterms:W3CDTF">2014-05-05T12:28:27Z</dcterms:modified>
</cp:coreProperties>
</file>