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71" r:id="rId15"/>
    <p:sldId id="267" r:id="rId16"/>
    <p:sldId id="272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B61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AE5B-3BF0-4178-974E-9F242002A92F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2B357A7-62CA-427B-80F7-A267CBC1D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AE5B-3BF0-4178-974E-9F242002A92F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57A7-62CA-427B-80F7-A267CBC1D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AE5B-3BF0-4178-974E-9F242002A92F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57A7-62CA-427B-80F7-A267CBC1D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AE5B-3BF0-4178-974E-9F242002A92F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2B357A7-62CA-427B-80F7-A267CBC1D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AE5B-3BF0-4178-974E-9F242002A92F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57A7-62CA-427B-80F7-A267CBC1D2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AE5B-3BF0-4178-974E-9F242002A92F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57A7-62CA-427B-80F7-A267CBC1D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AE5B-3BF0-4178-974E-9F242002A92F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2B357A7-62CA-427B-80F7-A267CBC1D2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AE5B-3BF0-4178-974E-9F242002A92F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57A7-62CA-427B-80F7-A267CBC1D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AE5B-3BF0-4178-974E-9F242002A92F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57A7-62CA-427B-80F7-A267CBC1D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AE5B-3BF0-4178-974E-9F242002A92F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57A7-62CA-427B-80F7-A267CBC1D2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AE5B-3BF0-4178-974E-9F242002A92F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57A7-62CA-427B-80F7-A267CBC1D2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739AE5B-3BF0-4178-974E-9F242002A92F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2B357A7-62CA-427B-80F7-A267CBC1D2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144&amp;ed=1&amp;text=%D1%84%D0%BE%D1%82%D0%BE%20%20%D0%BF%D0%B0%D1%80%D0%BD%D0%B8%D0%BA%D0%BE%D0%B2%D1%8B%D0%B9%20%D1%8D%D1%84%D1%84%D0%B5%D0%BA%D1%82&amp;spsite=www.izvestia.ru&amp;img_url=images.izvestia.ru/79892.jpg&amp;rpt=simage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12.jpeg"/><Relationship Id="rId2" Type="http://schemas.openxmlformats.org/officeDocument/2006/relationships/hyperlink" Target="http://images.yandex.ru/yandsearch?p=4&amp;ed=1&amp;text=%D1%84%D0%BE%D1%82%D0%BE%20%D0%B2%D1%8B%D1%85%D0%BB%D0%BE%D0%BF%D0%BD%D1%8B%D1%85%20%D0%B3%D0%B0%D0%B7%D0%BE%D0%B2%20%D1%84%D0%B0%D0%B1%D1%80%D0%B8%D0%BA%20%D0%B7%D0%B0%D0%B2%D0%BE%D0%B4%D0%BE%D0%B2&amp;spsite=fake-007-102595.ru&amp;img_url=ulbusiness.ru/upload/news/2039_news.jpg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74&amp;ed=1&amp;text=%D1%84%D0%BE%D1%82%D0%BE%20%D1%81%D0%B6%D0%B8%D0%B3%D0%B0%D0%BD%D0%B8%D1%8F%20%D0%BC%D1%83%D1%81%D0%BE%D1%80%D0%B0&amp;spsite=main.kiyany.obozrevatel.com&amp;img_url=img.kiyany.obozrevatel.com/files/24/_Picture_file_path_24666.jpg&amp;rpt=simage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images.yandex.ru/yandsearch?p=0&amp;ed=1&amp;text=%D1%84%D0%BE%D1%82%D0%BE%20%D0%B2%D1%8B%D1%85%D0%BB%D0%BE%D0%BF%D0%BD%D1%8B%D0%B5%20%D0%B3%D0%B0%D0%B7%D1%8B%20%D0%BC%D0%B0%D1%88%D0%B8%D0%BD&amp;spsite=fake-002-1414508.ru&amp;img_url=image.newsru.com/pict/id/large/392513_1085349997.gif&amp;rpt=simage" TargetMode="External"/><Relationship Id="rId9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evrika.kz/VIDEO/Sequence1.10.07.wmv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evrika.kz/VIDEO/Sequence1.10.07.wmv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hyperlink" Target="http://images.yandex.ru/yandsearch?p=46&amp;ed=1&amp;text=%D1%84%D0%BE%D1%82%D0%BE%20%20%D0%BF%D0%B0%D1%80%D0%BD%D0%B8%D0%BA%D0%BE%D0%B2%D1%8B%D0%B9%20%D1%8D%D1%84%D1%84%D0%B5%D0%BA%D1%82&amp;spsite=foto.mail.ru&amp;img_url=content.foto.mail.ru/mail/gassar/1/i-289.jpg&amp;rpt=simage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14&amp;ed=1&amp;text=%D1%84%D0%BE%D1%82%D0%BE%20%D0%BA%D1%80%D0%BE%D0%B2%D0%BE%D1%81%D0%BE%D1%81%D1%83%D1%89%D0%B8%D1%85%20%D0%BD%D0%B0%D1%81%D0%B5%D0%BA%D0%BE%D0%BC%D1%8B%D1%85%20&amp;spsite=fake-025-7809386.ru&amp;img_url=www.onmilwaukee.com/images/articles/mo/mosquitoes/mosquitoes_fullsize_story1.jpg&amp;rpt=simage" TargetMode="External"/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2" Type="http://schemas.openxmlformats.org/officeDocument/2006/relationships/hyperlink" Target="http://images.yandex.ru/yandsearch?p=235&amp;ed=1&amp;text=%D1%84%D0%BE%D1%82%D0%BE%20%20%D0%BF%D0%B0%D1%80%D0%BD%D0%B8%D0%BA%D0%BE%D0%B2%D1%8B%D0%B9%20%D1%8D%D1%84%D1%84%D0%B5%D0%BA%D1%82&amp;spsite=www.uvao.ru&amp;img_url=www.dailyonline.ru/att/img/4065.jpg?617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36&amp;ed=1&amp;text=%D1%84%D0%BE%D1%82%D0%BE%20%D0%BF%D0%BE%D1%82%D0%B5%D0%BF%D0%BB%D0%B5%D0%BD%D0%B8%D0%B5%20%D0%BA%D0%BB%D0%B8%D0%BC%D0%B0%D1%82%D0%B0&amp;spsite=fake-003-322235.ru&amp;img_url=img0.liveinternet.ru/images/attach/b/0/23484/23484497_1208234.jpg&amp;rpt=simage" TargetMode="External"/><Relationship Id="rId11" Type="http://schemas.openxmlformats.org/officeDocument/2006/relationships/image" Target="../media/image19.jpeg"/><Relationship Id="rId5" Type="http://schemas.openxmlformats.org/officeDocument/2006/relationships/image" Target="../media/image16.jpeg"/><Relationship Id="rId10" Type="http://schemas.openxmlformats.org/officeDocument/2006/relationships/hyperlink" Target="http://images.yandex.ru/yandsearch?p=102&amp;ed=1&amp;text=%D1%84%D0%BE%D1%82%D0%BE%20%D0%BD%D0%B0%D0%B2%D0%BE%D0%B4%D0%BD%D0%B5%D0%BD%D0%B8%D0%B9&amp;spsite=fake-009-3889477.ru&amp;img_url=www.newsland.ru/public/upload/news/large_proisshestviya_kataklizmyi_navodneniya_1_1.jpg&amp;rpt=simage" TargetMode="External"/><Relationship Id="rId4" Type="http://schemas.openxmlformats.org/officeDocument/2006/relationships/hyperlink" Target="http://images.yandex.ru/yandsearch?p=29&amp;ed=1&amp;text=%D1%84%D0%BE%D1%82%D0%BE%20%D0%BF%D0%BE%D1%82%D0%B5%D0%BF%D0%BB%D0%B5%D0%BD%D0%B8%D0%B5%20%D0%BA%D0%BB%D0%B8%D0%BC%D0%B0%D1%82%D0%B0&amp;spsite=fake-008-95316.ru&amp;img_url=askehbl.files.wordpress.com/2009/06/climate-change1.jpg&amp;rpt=simage" TargetMode="External"/><Relationship Id="rId9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9&amp;ed=1&amp;text=%D1%84%D0%BE%D1%82%D0%BE%20%D0%BA%D0%BE%D1%81%D1%82%D1%91%D1%80%20%D0%B2%20%D0%BB%D0%B5%D1%81%D1%83&amp;spsite=www.liveinternet.ru&amp;img_url=img1.liveinternet.ru/images/foto/898234/f_1105003.jpg&amp;rpt=simage" TargetMode="External"/><Relationship Id="rId13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2.jpeg"/><Relationship Id="rId12" Type="http://schemas.openxmlformats.org/officeDocument/2006/relationships/hyperlink" Target="http://images.yandex.ru/yandsearch?p=36&amp;ed=1&amp;text=%D1%84%D0%BE%D1%82%D0%BE%20%D1%8D%D0%BA%D0%BE%D0%BB%D0%BE%D0%B3%D0%B8%D1%87%D0%B5%D1%81%D0%BA%D0%B8%D1%85%20%D0%BF%D0%BB%D0%B0%D0%BA%D0%B0%D1%82%D0%BE%D0%B2&amp;spsite=www.designova.ru&amp;img_url=www.designova.ru/images/37.gif&amp;rpt=simage" TargetMode="External"/><Relationship Id="rId2" Type="http://schemas.openxmlformats.org/officeDocument/2006/relationships/hyperlink" Target="http://images.yandex.ru/yandsearch?p=2&amp;ed=1&amp;text=%D1%84%D0%BE%D1%82%D0%BE%20%D0%BF%D0%BE%D1%81%D0%B0%D0%B4%D0%BA%D0%B0%20%D0%B4%D0%B5%D1%80%D0%B5%D0%B2%D1%8C%D0%B5%D0%B2&amp;spsite=www.epochtimes.ru&amp;img_url=www.epochtimes.ru/images/stories/01/world/105_07021516.jpg&amp;rpt=sim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44&amp;ed=1&amp;text=%D1%84%D0%BE%D1%82%D0%BE%20%D1%8D%D0%BA%D0%BE%D0%BB%D0%BE%D0%B3%D0%B8%D1%87%D0%B5%D1%81%D0%BA%D0%B8%D1%85%20%D0%BF%D0%BB%D0%B0%D0%BA%D0%B0%D1%82%D0%BE%D0%B2&amp;spsite=do.lyc1-brr.edusite.ru&amp;img_url=do.lyc1-brr.edusite.ru/images/p25_priroda-tvoydomberegiego.jpg&amp;rpt=simage" TargetMode="External"/><Relationship Id="rId11" Type="http://schemas.openxmlformats.org/officeDocument/2006/relationships/image" Target="../media/image24.jpeg"/><Relationship Id="rId5" Type="http://schemas.openxmlformats.org/officeDocument/2006/relationships/image" Target="../media/image21.jpeg"/><Relationship Id="rId10" Type="http://schemas.openxmlformats.org/officeDocument/2006/relationships/hyperlink" Target="http://images.yandex.ru/yandsearch?p=27&amp;ed=1&amp;text=%D1%84%D0%BE%D1%82%D0%BE%20%D1%8D%D0%BA%D0%BE%D0%BB%D0%BE%D0%B3%D0%B8%D1%87%D0%B5%D1%81%D0%BA%D0%B8%D1%85%20%D0%BF%D0%BB%D0%B0%D0%BA%D0%B0%D1%82%D0%BE%D0%B2&amp;spsite=www.apus.ru&amp;img_url=apus.n-e.ru/im.xp/049050053048056050052057055124053048048124052048048.png&amp;rpt=simage" TargetMode="External"/><Relationship Id="rId4" Type="http://schemas.openxmlformats.org/officeDocument/2006/relationships/hyperlink" Target="http://images.yandex.ru/yandsearch?p=106&amp;ed=1&amp;text=%D1%84%D0%BE%D1%82%D0%BE%20%D1%8D%D0%BA%D0%BE%D0%BB%D0%BE%D0%B3%D0%B8%D1%87%D0%B5%D1%81%D0%BA%D0%B8%D1%85%20%D0%BF%D0%BB%D0%B0%D0%BA%D0%B0%D1%82%D0%BE%D0%B2&amp;spsite=www.myudm.ru&amp;img_url=www.ecokem.ru/003.jpg&amp;rpt=simage" TargetMode="External"/><Relationship Id="rId9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83&amp;ed=1&amp;text=%D1%84%D0%BE%D1%82%D0%BE%20%20%D0%BF%D1%80%D0%B8%D1%80%D0%BE%D0%B4%D1%8B&amp;spsite=fake-007-42840.ru&amp;img_url=live4fun.ru/pictures/img_19333029_3_1.jpg&amp;rpt=simage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27.jpeg"/><Relationship Id="rId2" Type="http://schemas.openxmlformats.org/officeDocument/2006/relationships/hyperlink" Target="http://nature-photographing.com/ru/photo/landscap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89&amp;ed=1&amp;text=%D1%84%D0%BE%D1%82%D0%BE%20%20%D0%BF%D1%80%D0%B8%D1%80%D0%BE%D0%B4%D1%8B&amp;spsite=fake-026-330903.ru&amp;img_url=images.bugaga.ru/posts/2009-01/thumbs/1232519246_030.jpg&amp;rpt=simage" TargetMode="External"/><Relationship Id="rId5" Type="http://schemas.openxmlformats.org/officeDocument/2006/relationships/image" Target="../media/image26.jpeg"/><Relationship Id="rId10" Type="http://schemas.openxmlformats.org/officeDocument/2006/relationships/hyperlink" Target="http://www.youtube.com/watch?v=dI6AA_E-ynI" TargetMode="External"/><Relationship Id="rId4" Type="http://schemas.openxmlformats.org/officeDocument/2006/relationships/hyperlink" Target="http://images.yandex.ru/yandsearch?p=3&amp;ed=1&amp;text=%D1%84%D0%BE%D1%82%D0%BE%20%D0%BD%D0%B5%D0%B1%D0%B0%20%D1%81%20%D0%BE%D0%B1%D0%BB%D0%B0%D0%BA%D0%B0%D0%BC%D0%B8&amp;spsite=fake-018-93252.ru&amp;img_url=www.mr7.ru/netcat_files/825/620/oblaka_580_0.jpg&amp;rpt=simage&amp;nl=1" TargetMode="External"/><Relationship Id="rId9" Type="http://schemas.openxmlformats.org/officeDocument/2006/relationships/image" Target="../media/image2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nature-photographing.com/ru/photo/landscape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evrika.kz/VIDEO/Sequence1.10.07.wm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nature-photographing.com/ru/photo/landscape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evrika.kz/VIDEO/Sequence1.10.07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mysmart.ru/forum/uploads/monthly_12_2007/post-136-1196947954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p=4&amp;ed=1&amp;text=%D1%84%D0%BE%D1%82%D0%BE%20%D0%B2%D1%8B%D1%85%D0%BB%D0%BE%D0%BF%D0%BD%D1%8B%D1%85%20%D0%B3%D0%B0%D0%B7%D0%BE%D0%B2%20%D1%84%D0%B0%D0%B1%D1%80%D0%B8%D0%BA%20%D0%B7%D0%B0%D0%B2%D0%BE%D0%B4%D0%BE%D0%B2&amp;spsite=fake-007-102595.ru&amp;img_url=ulbusiness.ru/upload/news/2039_news.jpg&amp;rpt=simag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458200" cy="144016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latin typeface="Monotype Corsiva" pitchFamily="66" charset="0"/>
              </a:rPr>
              <a:t>  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Урок по теме </a:t>
            </a:r>
            <a:r>
              <a:rPr lang="ru-RU" sz="3200" b="1" i="1" dirty="0" smtClean="0">
                <a:solidFill>
                  <a:srgbClr val="0070C0"/>
                </a:solidFill>
                <a:latin typeface="Monotype Corsiva" pitchFamily="66" charset="0"/>
              </a:rPr>
              <a:t>: </a:t>
            </a:r>
            <a:r>
              <a:rPr lang="ru-RU" sz="3200" b="1" i="1" dirty="0" smtClean="0">
                <a:latin typeface="Monotype Corsiva" pitchFamily="66" charset="0"/>
              </a:rPr>
              <a:t/>
            </a:r>
            <a:br>
              <a:rPr lang="ru-RU" sz="3200" b="1" i="1" dirty="0" smtClean="0">
                <a:latin typeface="Monotype Corsiva" pitchFamily="66" charset="0"/>
              </a:rPr>
            </a:br>
            <a:r>
              <a:rPr lang="ru-RU" sz="3200" b="1" i="1" dirty="0" smtClean="0">
                <a:latin typeface="Monotype Corsiva" pitchFamily="66" charset="0"/>
              </a:rPr>
              <a:t>«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АНТРОПОГЕННОЕ ВОЗДЕЙСТВИЕ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НА БИОСФЕРУ».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://zabort.ru/uploads/images/00/78/29/2011/10/05/e031b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348880"/>
            <a:ext cx="4909964" cy="40331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Всё это загрязняет атмосферу.</a:t>
            </a:r>
            <a:endParaRPr lang="ru-RU" dirty="0"/>
          </a:p>
        </p:txBody>
      </p:sp>
      <p:pic>
        <p:nvPicPr>
          <p:cNvPr id="4" name="Содержимое 3" descr="http://im3-tub.yandex.net/i?id=48332000&amp;tov=3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500174"/>
            <a:ext cx="278608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http://im0-tub.yandex.net/i?id=61572015&amp;tov=0">
            <a:hlinkClick r:id="rId4"/>
          </p:cNvPr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7686" y="1643050"/>
            <a:ext cx="342902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3" descr="http://im0-tub.yandex.net/i?id=37605654&amp;tov=0">
            <a:hlinkClick r:id="rId6"/>
          </p:cNvPr>
          <p:cNvPicPr>
            <a:picLocks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00100" y="4000504"/>
            <a:ext cx="300039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6-tub.yandex.net/i?id=31229826&amp;tov=6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29124" y="4071942"/>
            <a:ext cx="321471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28660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Как называется такое явление?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700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Каковы последствия таких изменений?</a:t>
            </a:r>
            <a:r>
              <a:rPr lang="ru-RU" sz="2700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К</a:t>
            </a:r>
            <a:r>
              <a:rPr lang="ru-RU" sz="2700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 мы можем помочь природе?</a:t>
            </a:r>
            <a:r>
              <a:rPr lang="ru-RU" sz="270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www.rikatv.kz/spaw/images/01.10.07.07.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2571744"/>
            <a:ext cx="4286280" cy="34290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5" name="Улыбающееся лицо 4"/>
          <p:cNvSpPr/>
          <p:nvPr/>
        </p:nvSpPr>
        <p:spPr>
          <a:xfrm>
            <a:off x="928662" y="1214422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>
            <a:stCxn id="5" idx="4"/>
          </p:cNvCxnSpPr>
          <p:nvPr/>
        </p:nvCxnSpPr>
        <p:spPr>
          <a:xfrm rot="16200000" flipH="1">
            <a:off x="435735" y="3078949"/>
            <a:ext cx="3586194" cy="168594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5" idx="5"/>
          </p:cNvCxnSpPr>
          <p:nvPr/>
        </p:nvCxnSpPr>
        <p:spPr>
          <a:xfrm rot="16200000" flipH="1">
            <a:off x="959052" y="2745009"/>
            <a:ext cx="3720105" cy="221990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 flipH="1" flipV="1">
            <a:off x="2357422" y="4286256"/>
            <a:ext cx="2071702" cy="64294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3357554" y="4286256"/>
            <a:ext cx="1928826" cy="78581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3"/>
          </p:cNvCxnSpPr>
          <p:nvPr/>
        </p:nvCxnSpPr>
        <p:spPr>
          <a:xfrm rot="5400000">
            <a:off x="635764" y="1930620"/>
            <a:ext cx="362519" cy="4911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2"/>
          </p:cNvCxnSpPr>
          <p:nvPr/>
        </p:nvCxnSpPr>
        <p:spPr>
          <a:xfrm rot="10800000" flipV="1">
            <a:off x="357158" y="1671622"/>
            <a:ext cx="571504" cy="4286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5" idx="6"/>
          </p:cNvCxnSpPr>
          <p:nvPr/>
        </p:nvCxnSpPr>
        <p:spPr>
          <a:xfrm flipV="1">
            <a:off x="1843062" y="1643050"/>
            <a:ext cx="728674" cy="285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5" idx="7"/>
          </p:cNvCxnSpPr>
          <p:nvPr/>
        </p:nvCxnSpPr>
        <p:spPr>
          <a:xfrm rot="5400000" flipH="1" flipV="1">
            <a:off x="1930612" y="921524"/>
            <a:ext cx="205349" cy="64827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5" idx="1"/>
          </p:cNvCxnSpPr>
          <p:nvPr/>
        </p:nvCxnSpPr>
        <p:spPr>
          <a:xfrm rot="16200000" flipV="1">
            <a:off x="607192" y="892951"/>
            <a:ext cx="491101" cy="41966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Выгнутая вверх стрелка 23"/>
          <p:cNvSpPr/>
          <p:nvPr/>
        </p:nvSpPr>
        <p:spPr>
          <a:xfrm>
            <a:off x="2500298" y="3214686"/>
            <a:ext cx="3000396" cy="857256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71802" y="2857496"/>
            <a:ext cx="1686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 Углекислый     газ</a:t>
            </a:r>
            <a:endParaRPr lang="ru-RU" b="1" dirty="0"/>
          </a:p>
        </p:txBody>
      </p:sp>
      <p:sp>
        <p:nvSpPr>
          <p:cNvPr id="26" name="Правая фигурная скобка 25"/>
          <p:cNvSpPr/>
          <p:nvPr/>
        </p:nvSpPr>
        <p:spPr>
          <a:xfrm>
            <a:off x="6286512" y="2285992"/>
            <a:ext cx="785818" cy="4071966"/>
          </a:xfrm>
          <a:prstGeom prst="rightBrace">
            <a:avLst>
              <a:gd name="adj1" fmla="val 8333"/>
              <a:gd name="adj2" fmla="val 52722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7143768" y="3786190"/>
            <a:ext cx="928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/>
              <a:t>?</a:t>
            </a:r>
            <a:endParaRPr lang="ru-RU" sz="8000" dirty="0"/>
          </a:p>
        </p:txBody>
      </p:sp>
      <p:sp>
        <p:nvSpPr>
          <p:cNvPr id="30" name="TextBox 29"/>
          <p:cNvSpPr txBox="1"/>
          <p:nvPr/>
        </p:nvSpPr>
        <p:spPr>
          <a:xfrm>
            <a:off x="5143504" y="1928802"/>
            <a:ext cx="928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/>
              <a:t>?</a:t>
            </a:r>
            <a:endParaRPr lang="ru-RU" sz="8000" dirty="0"/>
          </a:p>
        </p:txBody>
      </p:sp>
      <p:sp>
        <p:nvSpPr>
          <p:cNvPr id="31" name="TextBox 30"/>
          <p:cNvSpPr txBox="1"/>
          <p:nvPr/>
        </p:nvSpPr>
        <p:spPr>
          <a:xfrm>
            <a:off x="928662" y="3786190"/>
            <a:ext cx="928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/>
              <a:t>?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828660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Как называется такое явление?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700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www.rikatv.kz/spaw/images/01.10.07.07.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28" y="2543148"/>
            <a:ext cx="4286280" cy="34290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5" name="Улыбающееся лицо 4"/>
          <p:cNvSpPr/>
          <p:nvPr/>
        </p:nvSpPr>
        <p:spPr>
          <a:xfrm>
            <a:off x="909582" y="1185826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>
            <a:stCxn id="5" idx="4"/>
          </p:cNvCxnSpPr>
          <p:nvPr/>
        </p:nvCxnSpPr>
        <p:spPr>
          <a:xfrm rot="16200000" flipH="1">
            <a:off x="416655" y="3050353"/>
            <a:ext cx="3586194" cy="168594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5" idx="5"/>
          </p:cNvCxnSpPr>
          <p:nvPr/>
        </p:nvCxnSpPr>
        <p:spPr>
          <a:xfrm rot="16200000" flipH="1">
            <a:off x="939972" y="2716413"/>
            <a:ext cx="3720105" cy="221990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 flipH="1" flipV="1">
            <a:off x="2338342" y="4257660"/>
            <a:ext cx="2071702" cy="64294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3338474" y="4257660"/>
            <a:ext cx="1928826" cy="78581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3"/>
          </p:cNvCxnSpPr>
          <p:nvPr/>
        </p:nvCxnSpPr>
        <p:spPr>
          <a:xfrm rot="5400000">
            <a:off x="616684" y="1902024"/>
            <a:ext cx="362519" cy="4911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2"/>
          </p:cNvCxnSpPr>
          <p:nvPr/>
        </p:nvCxnSpPr>
        <p:spPr>
          <a:xfrm rot="10800000" flipV="1">
            <a:off x="338078" y="1643026"/>
            <a:ext cx="571504" cy="4286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5" idx="6"/>
          </p:cNvCxnSpPr>
          <p:nvPr/>
        </p:nvCxnSpPr>
        <p:spPr>
          <a:xfrm flipV="1">
            <a:off x="1823982" y="1614454"/>
            <a:ext cx="728674" cy="285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5" idx="7"/>
          </p:cNvCxnSpPr>
          <p:nvPr/>
        </p:nvCxnSpPr>
        <p:spPr>
          <a:xfrm rot="5400000" flipH="1" flipV="1">
            <a:off x="1911532" y="892928"/>
            <a:ext cx="205349" cy="64827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5" idx="1"/>
          </p:cNvCxnSpPr>
          <p:nvPr/>
        </p:nvCxnSpPr>
        <p:spPr>
          <a:xfrm rot="16200000" flipV="1">
            <a:off x="588112" y="864355"/>
            <a:ext cx="491101" cy="41966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Выгнутая вверх стрелка 23"/>
          <p:cNvSpPr/>
          <p:nvPr/>
        </p:nvSpPr>
        <p:spPr>
          <a:xfrm>
            <a:off x="2481218" y="3186090"/>
            <a:ext cx="3000396" cy="857256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52722" y="2828900"/>
            <a:ext cx="1686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 Углекислый     газ</a:t>
            </a:r>
            <a:endParaRPr lang="ru-RU" b="1" dirty="0"/>
          </a:p>
        </p:txBody>
      </p:sp>
      <p:sp>
        <p:nvSpPr>
          <p:cNvPr id="26" name="Правая фигурная скобка 25"/>
          <p:cNvSpPr/>
          <p:nvPr/>
        </p:nvSpPr>
        <p:spPr>
          <a:xfrm>
            <a:off x="6286512" y="2285992"/>
            <a:ext cx="785818" cy="4071966"/>
          </a:xfrm>
          <a:prstGeom prst="rightBrace">
            <a:avLst>
              <a:gd name="adj1" fmla="val 8333"/>
              <a:gd name="adj2" fmla="val 52722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7053250" y="4043346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« Парниковый  эффект»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267300" y="1971644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dirty="0" smtClean="0"/>
              <a:t>?</a:t>
            </a:r>
            <a:endParaRPr lang="ru-RU" sz="8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838144" y="3900470"/>
            <a:ext cx="704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dirty="0" smtClean="0"/>
              <a:t>?</a:t>
            </a:r>
            <a:endParaRPr lang="ru-RU" sz="8000" dirty="0"/>
          </a:p>
        </p:txBody>
      </p:sp>
      <p:sp>
        <p:nvSpPr>
          <p:cNvPr id="33" name="Выгнутая вправо стрелка 32"/>
          <p:cNvSpPr/>
          <p:nvPr/>
        </p:nvSpPr>
        <p:spPr>
          <a:xfrm>
            <a:off x="7553316" y="614322"/>
            <a:ext cx="1285884" cy="3643338"/>
          </a:xfrm>
          <a:prstGeom prst="curvedLef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7" name="Рисунок 26" descr="http://im2-tub.yandex.net/i?id=132623984&amp;tov=2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4094" y="3971908"/>
            <a:ext cx="250033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86800" cy="828660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700" b="1" cap="none" dirty="0" smtClean="0"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Каковы последствия таких изменений?</a:t>
            </a:r>
            <a:r>
              <a:rPr lang="ru-RU" sz="2700" b="1" cap="none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cap="none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none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2700" cap="none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cap="none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none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27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143240" y="3143248"/>
            <a:ext cx="4572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b="1" dirty="0" smtClean="0"/>
              <a:t>                 потепление </a:t>
            </a:r>
            <a:r>
              <a:rPr lang="ru-RU" b="1" dirty="0"/>
              <a:t>климата 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32" name="Выгнутая вправо стрелка 31"/>
          <p:cNvSpPr/>
          <p:nvPr/>
        </p:nvSpPr>
        <p:spPr>
          <a:xfrm>
            <a:off x="7429520" y="571480"/>
            <a:ext cx="928694" cy="2214578"/>
          </a:xfrm>
          <a:prstGeom prst="curvedLeft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3" name="Содержимое 32" descr="http://im8-tub.yandex.net/i?id=115914134&amp;tov=8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285860"/>
            <a:ext cx="2741882" cy="2643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Прямоугольник 33"/>
          <p:cNvSpPr/>
          <p:nvPr/>
        </p:nvSpPr>
        <p:spPr>
          <a:xfrm>
            <a:off x="4429124" y="2714620"/>
            <a:ext cx="27860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                        </a:t>
            </a:r>
            <a:endParaRPr lang="ru-RU" sz="1600" b="1" dirty="0"/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142844" y="4000504"/>
            <a:ext cx="3571900" cy="828660"/>
          </a:xfrm>
          <a:prstGeom prst="rect">
            <a:avLst/>
          </a:prstGeom>
        </p:spPr>
        <p:txBody>
          <a:bodyPr vert="horz" anchor="ctr">
            <a:normAutofit fontScale="45000" lnSpcReduction="2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7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</a:t>
            </a: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2700" b="1" i="0" u="none" strike="noStrike" kern="1200" cap="all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>
            <a:off x="285720" y="3857628"/>
            <a:ext cx="3214710" cy="714380"/>
          </a:xfrm>
          <a:prstGeom prst="rect">
            <a:avLst/>
          </a:prstGeom>
        </p:spPr>
        <p:txBody>
          <a:bodyPr vert="horz" anchor="ctr">
            <a:normAutofit fontScale="25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93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</a:t>
            </a:r>
            <a:r>
              <a:rPr kumimoji="0" lang="ru-RU" sz="5600" b="1" i="0" u="none" strike="noStrike" kern="1200" cap="all" spc="0" normalizeH="0" baseline="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Начинают</a:t>
            </a:r>
            <a:r>
              <a:rPr kumimoji="0" lang="ru-RU" sz="5600" b="1" i="0" u="none" strike="noStrike" kern="1200" cap="all" spc="0" normalizeH="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таять    льды</a:t>
            </a:r>
            <a:r>
              <a:rPr kumimoji="0" lang="ru-RU" sz="5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5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5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</a:t>
            </a:r>
            <a:r>
              <a:rPr kumimoji="0" lang="ru-RU" sz="5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5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5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5600" b="1" i="0" u="none" strike="noStrike" kern="1200" cap="all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7" name="Рисунок 36" descr="http://im0-tub.yandex.net/i?id=132317877&amp;tov=0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1214422"/>
            <a:ext cx="300039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Рисунок 37" descr="http://im6-tub.yandex.net/i?id=7300057&amp;tov=6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16" y="3286124"/>
            <a:ext cx="149860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Заголовок 1"/>
          <p:cNvSpPr txBox="1">
            <a:spLocks/>
          </p:cNvSpPr>
          <p:nvPr/>
        </p:nvSpPr>
        <p:spPr>
          <a:xfrm>
            <a:off x="6286480" y="5214950"/>
            <a:ext cx="2857520" cy="828660"/>
          </a:xfrm>
          <a:prstGeom prst="rect">
            <a:avLst/>
          </a:prstGeom>
        </p:spPr>
        <p:txBody>
          <a:bodyPr vert="horz" anchor="ctr">
            <a:normAutofit fontScale="25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6400" b="1" i="0" u="none" strike="noStrike" kern="1200" cap="all" spc="0" normalizeH="0" baseline="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появляются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400" b="1" i="0" u="none" strike="noStrike" kern="1200" cap="all" spc="0" normalizeH="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новые пустыни</a:t>
            </a: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2700" b="1" i="0" u="none" strike="noStrike" kern="1200" cap="all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0" name="Рисунок 39" descr="http://im5-tub.yandex.net/i?id=118314946&amp;tov=5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00496" y="3857628"/>
            <a:ext cx="214314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Заголовок 1"/>
          <p:cNvSpPr txBox="1">
            <a:spLocks/>
          </p:cNvSpPr>
          <p:nvPr/>
        </p:nvSpPr>
        <p:spPr>
          <a:xfrm>
            <a:off x="3571868" y="5357826"/>
            <a:ext cx="2857520" cy="1042974"/>
          </a:xfrm>
          <a:prstGeom prst="rect">
            <a:avLst/>
          </a:prstGeom>
        </p:spPr>
        <p:txBody>
          <a:bodyPr vert="horz" anchor="ctr">
            <a:normAutofit fontScale="25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6400" b="1" i="0" u="none" strike="noStrike" kern="1200" cap="all" spc="0" normalizeH="0" baseline="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</a:t>
            </a:r>
            <a:r>
              <a:rPr kumimoji="0" lang="ru-RU" sz="5600" b="1" i="0" u="none" strike="noStrike" kern="1200" cap="all" spc="0" normalizeH="0" baseline="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появляется</a:t>
            </a:r>
            <a:r>
              <a:rPr kumimoji="0" lang="ru-RU" sz="5600" b="1" i="0" u="none" strike="noStrike" kern="1200" cap="all" spc="0" normalizeH="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огромное    количество кровососущих насекомых</a:t>
            </a: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/>
            </a:r>
            <a:b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</a:b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                               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2700" b="1" i="0" u="none" strike="noStrike" kern="1200" cap="all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2" name="Рисунок 41" descr="http://im2-tub.yandex.net/i?id=89845642&amp;tov=2">
            <a:hlinkClick r:id="rId10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4348" y="4357694"/>
            <a:ext cx="242889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Заголовок 1"/>
          <p:cNvSpPr txBox="1">
            <a:spLocks/>
          </p:cNvSpPr>
          <p:nvPr/>
        </p:nvSpPr>
        <p:spPr>
          <a:xfrm>
            <a:off x="928662" y="5715016"/>
            <a:ext cx="1571636" cy="785818"/>
          </a:xfrm>
          <a:prstGeom prst="rect">
            <a:avLst/>
          </a:prstGeom>
        </p:spPr>
        <p:txBody>
          <a:bodyPr vert="horz" anchor="ctr">
            <a:normAutofit fontScale="25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6400" b="1" i="0" u="none" strike="noStrike" kern="1200" cap="all" spc="0" normalizeH="0" baseline="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</a:t>
            </a:r>
            <a:r>
              <a:rPr lang="ru-RU" sz="5600" b="1" cap="all" dirty="0" smtClean="0"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затопление     территорий</a:t>
            </a: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/>
            </a:r>
            <a:b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</a:b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                               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2700" b="1" i="0" u="none" strike="noStrike" kern="1200" cap="all" spc="0" normalizeH="0" baseline="0" noProof="0" dirty="0">
              <a:ln>
                <a:noFill/>
              </a:ln>
              <a:solidFill>
                <a:srgbClr val="00B05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28660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3100" b="1" cap="none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100" b="1" cap="none" dirty="0" smtClean="0"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 мы можем помочь природе?</a:t>
            </a:r>
            <a:r>
              <a:rPr lang="ru-RU" sz="3100" cap="none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cap="none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1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" name="Содержимое 33" descr="http://im6-tub.yandex.net/i?id=101031488&amp;tov=6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1142984"/>
            <a:ext cx="2898003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Заголовок 1"/>
          <p:cNvSpPr txBox="1">
            <a:spLocks/>
          </p:cNvSpPr>
          <p:nvPr/>
        </p:nvSpPr>
        <p:spPr>
          <a:xfrm>
            <a:off x="6143636" y="3071810"/>
            <a:ext cx="2500330" cy="785818"/>
          </a:xfrm>
          <a:prstGeom prst="rect">
            <a:avLst/>
          </a:prstGeom>
        </p:spPr>
        <p:txBody>
          <a:bodyPr vert="horz" anchor="ctr">
            <a:normAutofit fontScale="25000" lnSpcReduction="2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100" b="1" i="0" u="none" strike="noStrike" kern="1200" cap="all" spc="0" normalizeH="0" baseline="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</a:t>
            </a:r>
            <a:r>
              <a:rPr lang="ru-RU" sz="7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Сажай растения</a:t>
            </a: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7200" b="1" i="0" u="none" strike="noStrike" kern="1200" cap="all" spc="0" normalizeH="0" baseline="0" noProof="0" dirty="0">
              <a:ln>
                <a:noFill/>
              </a:ln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6" name="Рисунок 35" descr="http://im7-tub.yandex.net/i?id=60105209&amp;tov=7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1142984"/>
            <a:ext cx="250033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Заголовок 1"/>
          <p:cNvSpPr txBox="1">
            <a:spLocks/>
          </p:cNvSpPr>
          <p:nvPr/>
        </p:nvSpPr>
        <p:spPr>
          <a:xfrm>
            <a:off x="428596" y="2643182"/>
            <a:ext cx="2500330" cy="785818"/>
          </a:xfrm>
          <a:prstGeom prst="rect">
            <a:avLst/>
          </a:prstGeom>
        </p:spPr>
        <p:txBody>
          <a:bodyPr vert="horz" anchor="ctr">
            <a:normAutofit fontScale="25000" lnSpcReduction="2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100" b="1" i="0" u="none" strike="noStrike" kern="1200" cap="all" spc="0" normalizeH="0" baseline="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</a:t>
            </a:r>
            <a:r>
              <a:rPr kumimoji="0" lang="ru-RU" sz="7200" b="1" i="0" u="none" strike="noStrike" kern="1200" cap="all" spc="0" normalizeH="0" baseline="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относись</a:t>
            </a:r>
            <a:r>
              <a:rPr kumimoji="0" lang="ru-RU" sz="7200" b="1" i="0" u="none" strike="noStrike" kern="1200" cap="all" spc="0" normalizeH="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бережно к лесу</a:t>
            </a: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7200" b="1" i="0" u="none" strike="noStrike" kern="1200" cap="all" spc="0" normalizeH="0" baseline="0" noProof="0" dirty="0">
              <a:ln>
                <a:noFill/>
              </a:ln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8" name="Рисунок 37" descr="http://im6-tub.yandex.net/i?id=158303483&amp;tov=6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0430" y="1357298"/>
            <a:ext cx="185738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Заголовок 1"/>
          <p:cNvSpPr txBox="1">
            <a:spLocks/>
          </p:cNvSpPr>
          <p:nvPr/>
        </p:nvSpPr>
        <p:spPr>
          <a:xfrm>
            <a:off x="3286116" y="2857496"/>
            <a:ext cx="2571768" cy="785818"/>
          </a:xfrm>
          <a:prstGeom prst="rect">
            <a:avLst/>
          </a:prstGeom>
        </p:spPr>
        <p:txBody>
          <a:bodyPr vert="horz" anchor="ctr">
            <a:normAutofit fontScale="25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72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72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7200" b="1" i="0" u="none" strike="noStrike" kern="1200" cap="all" spc="0" normalizeH="0" baseline="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Ухаживай</a:t>
            </a:r>
            <a:r>
              <a:rPr kumimoji="0" lang="ru-RU" sz="7200" b="1" i="0" u="none" strike="noStrike" kern="1200" cap="all" spc="0" normalizeH="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0" u="none" strike="noStrike" kern="1200" cap="all" spc="0" normalizeH="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 растениями</a:t>
            </a:r>
            <a:r>
              <a:rPr lang="ru-RU" sz="7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7200" b="1" i="0" u="none" strike="noStrike" kern="1200" cap="all" spc="0" normalizeH="0" baseline="0" noProof="0" dirty="0">
              <a:ln>
                <a:noFill/>
              </a:ln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0" name="Рисунок 39" descr="http://im4-tub.yandex.net/i?id=77835258&amp;tov=4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2910" y="3357562"/>
            <a:ext cx="1643074" cy="1577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2" name="Прямая соединительная линия 41"/>
          <p:cNvCxnSpPr/>
          <p:nvPr/>
        </p:nvCxnSpPr>
        <p:spPr>
          <a:xfrm>
            <a:off x="285720" y="3357562"/>
            <a:ext cx="2357454" cy="142876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0800000" flipV="1">
            <a:off x="214282" y="3286124"/>
            <a:ext cx="2571768" cy="150019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Заголовок 1"/>
          <p:cNvSpPr txBox="1">
            <a:spLocks/>
          </p:cNvSpPr>
          <p:nvPr/>
        </p:nvSpPr>
        <p:spPr>
          <a:xfrm>
            <a:off x="357158" y="5000636"/>
            <a:ext cx="2500330" cy="785818"/>
          </a:xfrm>
          <a:prstGeom prst="rect">
            <a:avLst/>
          </a:prstGeom>
        </p:spPr>
        <p:txBody>
          <a:bodyPr vert="horz" anchor="ctr">
            <a:normAutofit fontScale="25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5500" b="1" i="0" u="none" strike="noStrike" kern="1200" cap="all" spc="0" normalizeH="0" baseline="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НЕ</a:t>
            </a:r>
            <a:r>
              <a:rPr kumimoji="0" lang="ru-RU" sz="5500" b="1" i="0" u="none" strike="noStrike" kern="1200" cap="all" spc="0" normalizeH="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разводи в лесу костров</a:t>
            </a:r>
            <a:r>
              <a:rPr kumimoji="0" lang="ru-RU" sz="55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55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5500" b="1" i="0" u="none" strike="noStrike" kern="1200" cap="all" spc="0" normalizeH="0" baseline="0" noProof="0" dirty="0">
              <a:ln>
                <a:noFill/>
              </a:ln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7" name="Рисунок 46" descr="http://im8-tub.yandex.net/i?id=75171449&amp;tov=8">
            <a:hlinkClick r:id="rId10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14678" y="3643314"/>
            <a:ext cx="185738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Заголовок 1"/>
          <p:cNvSpPr txBox="1">
            <a:spLocks/>
          </p:cNvSpPr>
          <p:nvPr/>
        </p:nvSpPr>
        <p:spPr>
          <a:xfrm>
            <a:off x="2786050" y="5715016"/>
            <a:ext cx="2643206" cy="928694"/>
          </a:xfrm>
          <a:prstGeom prst="rect">
            <a:avLst/>
          </a:prstGeom>
        </p:spPr>
        <p:txBody>
          <a:bodyPr vert="horz" anchor="ctr">
            <a:normAutofit fontScale="25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6400" b="1" i="0" u="none" strike="noStrike" kern="1200" cap="all" spc="0" normalizeH="0" baseline="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Мусор</a:t>
            </a:r>
            <a:r>
              <a:rPr kumimoji="0" lang="ru-RU" sz="6400" b="1" i="0" u="none" strike="noStrike" kern="1200" cap="all" spc="0" normalizeH="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всегда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6400" b="1" i="0" u="none" strike="noStrike" kern="1200" cap="all" spc="0" normalizeH="0" noProof="0" dirty="0" smtClean="0">
              <a:ln>
                <a:noFill/>
              </a:ln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400" b="1" i="0" u="none" strike="noStrike" kern="1200" cap="all" spc="0" normalizeH="0" noProof="0" dirty="0" smtClean="0">
                <a:ln>
                  <a:noFill/>
                </a:ln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забирай  с собой </a:t>
            </a: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6400" b="1" i="0" u="none" strike="noStrike" kern="1200" cap="all" spc="0" normalizeH="0" baseline="0" noProof="0" dirty="0">
              <a:ln>
                <a:noFill/>
              </a:ln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9" name="Рисунок 48" descr="http://im2-tub.yandex.net/i?id=125961087&amp;tov=2">
            <a:hlinkClick r:id="rId12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572132" y="3786190"/>
            <a:ext cx="292895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Заголовок 1"/>
          <p:cNvSpPr txBox="1">
            <a:spLocks/>
          </p:cNvSpPr>
          <p:nvPr/>
        </p:nvSpPr>
        <p:spPr>
          <a:xfrm>
            <a:off x="5786446" y="5429264"/>
            <a:ext cx="2500330" cy="785818"/>
          </a:xfrm>
          <a:prstGeom prst="rect">
            <a:avLst/>
          </a:prstGeom>
        </p:spPr>
        <p:txBody>
          <a:bodyPr vert="horz" anchor="ctr">
            <a:normAutofit fontScale="25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Для мусора есть специально отведённые места.</a:t>
            </a:r>
            <a:r>
              <a:rPr kumimoji="0" lang="ru-RU" sz="55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55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5500" b="1" i="0" u="none" strike="noStrike" kern="1200" cap="all" spc="0" normalizeH="0" baseline="0" noProof="0" dirty="0">
              <a:ln>
                <a:noFill/>
              </a:ln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cs typeface="Times New Roman" pitchFamily="18" charset="0"/>
              </a:rPr>
              <a:t>И тогда наша природа будет выглядеть                вот так:</a:t>
            </a:r>
            <a:endParaRPr lang="ru-RU" dirty="0">
              <a:cs typeface="Times New Roman" pitchFamily="18" charset="0"/>
            </a:endParaRPr>
          </a:p>
        </p:txBody>
      </p:sp>
      <p:pic>
        <p:nvPicPr>
          <p:cNvPr id="4" name="IFid2" descr="пейзаж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71876"/>
            <a:ext cx="2571768" cy="200026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pic>
        <p:nvPicPr>
          <p:cNvPr id="5" name="Рисунок 4" descr="http://im2-tub.yandex.net/i?id=54360345&amp;tov=2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1772816"/>
            <a:ext cx="807249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3-tub.yandex.net/i?id=3639018&amp;tov=3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86116" y="3643314"/>
            <a:ext cx="221457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5-tub.yandex.net/i?id=22416294&amp;tov=5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29322" y="3500438"/>
            <a:ext cx="271464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511152" y="5949280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10"/>
              </a:rPr>
              <a:t>http://www.youtube.com/watch?v=dI6AA_E-ynI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838200"/>
          </a:xfrm>
        </p:spPr>
        <p:txBody>
          <a:bodyPr/>
          <a:lstStyle/>
          <a:p>
            <a:r>
              <a:rPr lang="ru-RU" dirty="0" smtClean="0"/>
              <a:t>           Ответьте на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57365"/>
            <a:ext cx="8267728" cy="392909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1.Как называется явление, при котором в нижних слоях атмосферы скапливаются в большом количестве парниковые газы?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2.Какой газ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образуется с большом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колличестве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К чему приводит такое явление?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Как мы можем помочь природе?</a:t>
            </a:r>
          </a:p>
          <a:p>
            <a:pPr marL="514350" indent="-514350">
              <a:buAutoNum type="arabicPeriod"/>
            </a:pP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/>
              <a:t>Перенесись мысленно в 2100 год. Воздух стал кристально чистым, прозрачным, нет ни копоти, ни пыли, ни газа. </a:t>
            </a:r>
            <a:endParaRPr lang="ru-RU" dirty="0" smtClean="0"/>
          </a:p>
          <a:p>
            <a:r>
              <a:rPr lang="ru-RU" i="1" dirty="0" smtClean="0"/>
              <a:t>Пофантазируй и напиши небольшой рассказ, каким образом удалось прекратить загрязнение окружающей среды. Не забудь , что за эти годы наука и техника шагнули далеко вперёд, а люди стали намного культурнее, образованнее и экологически грамотнее ныне живущих. Оформи его </a:t>
            </a:r>
            <a:r>
              <a:rPr lang="ru-RU" i="1" smtClean="0"/>
              <a:t>в тетради.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554162"/>
            <a:ext cx="71438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7200" dirty="0" smtClean="0">
                <a:solidFill>
                  <a:srgbClr val="7030A0"/>
                </a:solidFill>
              </a:rPr>
              <a:t>        </a:t>
            </a:r>
            <a:r>
              <a:rPr lang="ru-RU" sz="7200" b="1" dirty="0" smtClean="0">
                <a:solidFill>
                  <a:srgbClr val="7030A0"/>
                </a:solidFill>
              </a:rPr>
              <a:t>Спасибо </a:t>
            </a:r>
          </a:p>
          <a:p>
            <a:pPr algn="ctr">
              <a:buNone/>
            </a:pPr>
            <a:r>
              <a:rPr lang="ru-RU" sz="7200" b="1" dirty="0" smtClean="0">
                <a:solidFill>
                  <a:srgbClr val="7030A0"/>
                </a:solidFill>
              </a:rPr>
              <a:t>за </a:t>
            </a:r>
          </a:p>
          <a:p>
            <a:pPr>
              <a:buNone/>
            </a:pPr>
            <a:r>
              <a:rPr lang="ru-RU" sz="7200" b="1" dirty="0" smtClean="0">
                <a:solidFill>
                  <a:srgbClr val="7030A0"/>
                </a:solidFill>
              </a:rPr>
              <a:t>     внимание!</a:t>
            </a:r>
            <a:endParaRPr lang="ru-RU" sz="7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Чем отличаются эти картинки?</a:t>
            </a:r>
            <a:endParaRPr lang="ru-RU" dirty="0"/>
          </a:p>
        </p:txBody>
      </p:sp>
      <p:pic>
        <p:nvPicPr>
          <p:cNvPr id="4" name="IFid2" descr="пейзаж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714488"/>
            <a:ext cx="3500462" cy="3786214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Рисунок 4" descr="http://www.rikatv.kz/spaw/images/01.10.07.07.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714488"/>
            <a:ext cx="3643338" cy="3857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 отличаются   эти картинки?</a:t>
            </a:r>
            <a:endParaRPr lang="ru-RU" dirty="0"/>
          </a:p>
        </p:txBody>
      </p:sp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3786182" y="1428736"/>
            <a:ext cx="1104900" cy="927100"/>
          </a:xfrm>
          <a:prstGeom prst="smileyFace">
            <a:avLst>
              <a:gd name="adj" fmla="val 4653"/>
            </a:avLst>
          </a:prstGeom>
          <a:solidFill>
            <a:srgbClr val="F79646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6" name="IFid2" descr="пейзаж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2786058"/>
            <a:ext cx="3000396" cy="3148022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7" name="Рисунок 36" descr="http://www.rikatv.kz/spaw/images/01.10.07.07.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2786058"/>
            <a:ext cx="3500462" cy="314327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cxnSp>
        <p:nvCxnSpPr>
          <p:cNvPr id="39" name="Прямая со стрелкой 38"/>
          <p:cNvCxnSpPr>
            <a:stCxn id="1025" idx="3"/>
          </p:cNvCxnSpPr>
          <p:nvPr/>
        </p:nvCxnSpPr>
        <p:spPr>
          <a:xfrm rot="5400000">
            <a:off x="1548108" y="2600752"/>
            <a:ext cx="2780571" cy="201919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16200000" flipV="1">
            <a:off x="71406" y="3143248"/>
            <a:ext cx="2786082" cy="9286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1025" idx="4"/>
          </p:cNvCxnSpPr>
          <p:nvPr/>
        </p:nvCxnSpPr>
        <p:spPr>
          <a:xfrm rot="5400000">
            <a:off x="2204222" y="2866226"/>
            <a:ext cx="2644800" cy="162402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16200000" flipV="1">
            <a:off x="785786" y="3000372"/>
            <a:ext cx="2857520" cy="10001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025" idx="5"/>
          </p:cNvCxnSpPr>
          <p:nvPr/>
        </p:nvCxnSpPr>
        <p:spPr>
          <a:xfrm rot="16200000" flipH="1">
            <a:off x="3653260" y="3296077"/>
            <a:ext cx="3423513" cy="12714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5400000" flipH="1" flipV="1">
            <a:off x="5572132" y="4214818"/>
            <a:ext cx="1857388" cy="8572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1025" idx="4"/>
          </p:cNvCxnSpPr>
          <p:nvPr/>
        </p:nvCxnSpPr>
        <p:spPr>
          <a:xfrm rot="16200000" flipH="1">
            <a:off x="4061610" y="2632858"/>
            <a:ext cx="3144866" cy="25908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 flipH="1" flipV="1">
            <a:off x="6429388" y="4357694"/>
            <a:ext cx="1643074" cy="64294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1025" idx="2"/>
          </p:cNvCxnSpPr>
          <p:nvPr/>
        </p:nvCxnSpPr>
        <p:spPr>
          <a:xfrm rot="10800000">
            <a:off x="2928926" y="1857364"/>
            <a:ext cx="857256" cy="3492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1025" idx="7"/>
          </p:cNvCxnSpPr>
          <p:nvPr/>
        </p:nvCxnSpPr>
        <p:spPr>
          <a:xfrm rot="5400000" flipH="1" flipV="1">
            <a:off x="4689908" y="1182350"/>
            <a:ext cx="421523" cy="34279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1025" idx="1"/>
          </p:cNvCxnSpPr>
          <p:nvPr/>
        </p:nvCxnSpPr>
        <p:spPr>
          <a:xfrm rot="16200000" flipV="1">
            <a:off x="3513450" y="1129965"/>
            <a:ext cx="350085" cy="51899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 flipH="1" flipV="1">
            <a:off x="3902866" y="1097738"/>
            <a:ext cx="785818" cy="1905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10800000">
            <a:off x="4857752" y="1928802"/>
            <a:ext cx="857256" cy="3492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Выгнутая вверх стрелка 66"/>
          <p:cNvSpPr/>
          <p:nvPr/>
        </p:nvSpPr>
        <p:spPr>
          <a:xfrm>
            <a:off x="4857752" y="3500438"/>
            <a:ext cx="3357586" cy="642942"/>
          </a:xfrm>
          <a:prstGeom prst="curvedDown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714876" y="2786058"/>
            <a:ext cx="3500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</a:t>
            </a:r>
            <a:r>
              <a:rPr lang="ru-RU" sz="5400" b="1" dirty="0" smtClean="0"/>
              <a:t>?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571743"/>
            <a:ext cx="8686800" cy="2286017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0070C0"/>
                </a:solidFill>
              </a:rPr>
              <a:t>   </a:t>
            </a:r>
            <a:r>
              <a:rPr lang="ru-RU" sz="5200" b="1" dirty="0" smtClean="0">
                <a:solidFill>
                  <a:srgbClr val="0070C0"/>
                </a:solidFill>
              </a:rPr>
              <a:t>У  Л  Г  К  Е  И С  Ы  Л  </a:t>
            </a:r>
            <a:r>
              <a:rPr lang="ru-RU" sz="6500" b="1" dirty="0" err="1" smtClean="0">
                <a:solidFill>
                  <a:srgbClr val="0070C0"/>
                </a:solidFill>
              </a:rPr>
              <a:t>й</a:t>
            </a:r>
            <a:r>
              <a:rPr lang="ru-RU" sz="5200" b="1" dirty="0" smtClean="0">
                <a:solidFill>
                  <a:srgbClr val="0070C0"/>
                </a:solidFill>
              </a:rPr>
              <a:t>	       </a:t>
            </a:r>
            <a:r>
              <a:rPr lang="ru-RU" sz="6000" b="1" dirty="0" smtClean="0">
                <a:solidFill>
                  <a:srgbClr val="0070C0"/>
                </a:solidFill>
              </a:rPr>
              <a:t>                                З А Г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Углекислый газ</a:t>
            </a:r>
            <a:endParaRPr lang="ru-RU" dirty="0"/>
          </a:p>
        </p:txBody>
      </p:sp>
      <p:pic>
        <p:nvPicPr>
          <p:cNvPr id="4" name="i-main-pic" descr="Картинка 59 из 1418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0700" y="1734344"/>
            <a:ext cx="5715000" cy="4165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Ответ группы № 1</a:t>
            </a:r>
            <a:r>
              <a:rPr lang="ru-RU" dirty="0" smtClean="0"/>
              <a:t>:  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Выбросы фабрик и заводов</a:t>
            </a:r>
            <a:endParaRPr lang="ru-RU" sz="27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im3-tub.yandex.net/i?id=48332000&amp;tov=3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714488"/>
            <a:ext cx="735811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 группы № 2: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Выхлопные газы автомобилей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89" name="Picture 1" descr="C:\Documents and Settings\Admin\Рабочий стол\GGUK7qLImigmZlGouRy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0700" y="1700809"/>
            <a:ext cx="5715000" cy="3721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Ответ группы № 3: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сжигание мусора</a:t>
            </a:r>
            <a:endParaRPr lang="ru-RU" sz="2400" b="1" dirty="0"/>
          </a:p>
        </p:txBody>
      </p:sp>
      <p:pic>
        <p:nvPicPr>
          <p:cNvPr id="11266" name="Picture 2" descr="C:\Documents and Settings\Admin\Рабочий стол\370a273f4bc2067366067f5d9887e780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340768"/>
            <a:ext cx="5544616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Ответ группы № 3: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лесные пожары</a:t>
            </a:r>
            <a:endParaRPr lang="ru-RU" sz="2400" b="1" dirty="0"/>
          </a:p>
        </p:txBody>
      </p:sp>
      <p:pic>
        <p:nvPicPr>
          <p:cNvPr id="10241" name="Picture 1" descr="C:\Documents and Settings\Admin\Рабочий стол\37742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0892" y="1554163"/>
            <a:ext cx="6034616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</TotalTime>
  <Words>233</Words>
  <Application>Microsoft Office PowerPoint</Application>
  <PresentationFormat>Экран (4:3)</PresentationFormat>
  <Paragraphs>53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   Урок по теме :  «АНТРОПОГЕННОЕ ВОЗДЕЙСТВИЕ  НА БИОСФЕРУ».</vt:lpstr>
      <vt:lpstr>     Чем отличаются эти картинки?</vt:lpstr>
      <vt:lpstr>Чем отличаются   эти картинки?</vt:lpstr>
      <vt:lpstr>Слайд 4</vt:lpstr>
      <vt:lpstr>                  Углекислый газ</vt:lpstr>
      <vt:lpstr>Ответ группы № 1:  Выбросы фабрик и заводов</vt:lpstr>
      <vt:lpstr>Ответ группы № 2: Выхлопные газы автомобилей</vt:lpstr>
      <vt:lpstr>        Ответ группы № 3:     сжигание мусора</vt:lpstr>
      <vt:lpstr>           Ответ группы № 3:   лесные пожары</vt:lpstr>
      <vt:lpstr>     Всё это загрязняет атмосферу.</vt:lpstr>
      <vt:lpstr>                  Как называется такое явление?                    Каковы последствия таких изменений?                                 Как мы можем помочь природе? </vt:lpstr>
      <vt:lpstr>                  Как называется такое явление?                      </vt:lpstr>
      <vt:lpstr>                     Каковы последствия таких изменений?                                  </vt:lpstr>
      <vt:lpstr>                          Как мы можем помочь природе? </vt:lpstr>
      <vt:lpstr>И тогда наша природа будет выглядеть                вот так:</vt:lpstr>
      <vt:lpstr>           Ответьте на вопросы:</vt:lpstr>
      <vt:lpstr>              Домашнее задание:</vt:lpstr>
      <vt:lpstr>Слайд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Урок по теме : «Парниковый эффект».</dc:title>
  <dc:creator>Гавриловские</dc:creator>
  <cp:lastModifiedBy>Admin</cp:lastModifiedBy>
  <cp:revision>52</cp:revision>
  <dcterms:created xsi:type="dcterms:W3CDTF">2009-11-20T13:01:20Z</dcterms:created>
  <dcterms:modified xsi:type="dcterms:W3CDTF">2013-11-01T03:34:12Z</dcterms:modified>
</cp:coreProperties>
</file>