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69" r:id="rId2"/>
    <p:sldId id="270" r:id="rId3"/>
    <p:sldId id="271" r:id="rId4"/>
    <p:sldId id="272" r:id="rId5"/>
    <p:sldId id="273" r:id="rId6"/>
    <p:sldId id="275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6" r:id="rId16"/>
    <p:sldId id="257" r:id="rId17"/>
    <p:sldId id="259" r:id="rId18"/>
    <p:sldId id="258" r:id="rId19"/>
    <p:sldId id="260" r:id="rId20"/>
    <p:sldId id="267" r:id="rId21"/>
    <p:sldId id="268" r:id="rId22"/>
    <p:sldId id="261" r:id="rId23"/>
    <p:sldId id="262" r:id="rId24"/>
    <p:sldId id="266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7551-35D7-4ECE-96C0-752A65A73EEF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97F9-4139-45F0-A70F-BD33DE502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97F9-4139-45F0-A70F-BD33DE502CF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97F9-4139-45F0-A70F-BD33DE502CF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97F9-4139-45F0-A70F-BD33DE502CFA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39BCF9-81C5-4082-AC39-C4D8FFC553EB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920FA3-4921-4489-8C42-91E14F529D8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220709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Знать, чтобы помнить,</a:t>
            </a: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Помнить, чтобы не повторить.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592287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Репрессии. Боль и трагедия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Прибыло </a:t>
            </a:r>
            <a:r>
              <a:rPr lang="ru-RU" dirty="0"/>
              <a:t>884 811 человек, убыло 709 325 человек, в том числе освобождено 364 437 человек, переведено в другие места заключения 258 523, умерло 25 376, бежало 58 264.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8364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Статистика узников лагерей </a:t>
            </a:r>
            <a:r>
              <a:rPr lang="ru-RU" dirty="0" err="1">
                <a:solidFill>
                  <a:srgbClr val="C00000"/>
                </a:solidFill>
              </a:rPr>
              <a:t>ГУЛАГа</a:t>
            </a:r>
            <a:r>
              <a:rPr lang="ru-RU" dirty="0">
                <a:solidFill>
                  <a:srgbClr val="C00000"/>
                </a:solidFill>
              </a:rPr>
              <a:t> на 30-е гг.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Глубинной </a:t>
            </a:r>
            <a:r>
              <a:rPr lang="ru-RU" dirty="0"/>
              <a:t>предпосылкой массовых репрессии 1936 – 1938 гг. были противоречия, возникшие в ходе социалистической модернизации.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2400"/>
            <a:ext cx="7139136" cy="169242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Репрессии 1936 – 1938 гг.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Тухачевский М.Н. </a:t>
            </a:r>
            <a:endParaRPr lang="ru-RU" dirty="0"/>
          </a:p>
        </p:txBody>
      </p:sp>
      <p:pic>
        <p:nvPicPr>
          <p:cNvPr id="21507" name="Picture 3" descr="C:\Documents and Settings\123\Мои документы\ту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204864"/>
            <a:ext cx="3030830" cy="3888432"/>
          </a:xfrm>
          <a:prstGeom prst="rect">
            <a:avLst/>
          </a:prstGeom>
          <a:noFill/>
        </p:spPr>
      </p:pic>
      <p:pic>
        <p:nvPicPr>
          <p:cNvPr id="21508" name="Picture 4" descr="C:\Documents and Settings\123\Мои документы\бл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168352" cy="38884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283152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Чистка рядов Красной Армии.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               Блюхер В.К.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Виток </a:t>
            </a:r>
            <a:r>
              <a:rPr lang="ru-RU" sz="3200" dirty="0" smtClean="0">
                <a:solidFill>
                  <a:srgbClr val="C00000"/>
                </a:solidFill>
              </a:rPr>
              <a:t>послевоенных репрессий. 1946-1949 </a:t>
            </a:r>
            <a:r>
              <a:rPr lang="ru-RU" sz="3200" dirty="0">
                <a:solidFill>
                  <a:srgbClr val="C00000"/>
                </a:solidFill>
              </a:rPr>
              <a:t>гг. </a:t>
            </a:r>
          </a:p>
        </p:txBody>
      </p:sp>
      <p:pic>
        <p:nvPicPr>
          <p:cNvPr id="22530" name="Picture 2" descr="C:\Documents and Settings\123\Мои документы\лаг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730014" cy="4248472"/>
          </a:xfrm>
          <a:prstGeom prst="rect">
            <a:avLst/>
          </a:prstGeom>
          <a:noFill/>
        </p:spPr>
      </p:pic>
      <p:pic>
        <p:nvPicPr>
          <p:cNvPr id="22531" name="Picture 3" descr="C:\Documents and Settings\123\Мои документы\лаг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82942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XX съезд КПСС – завершающий этап </a:t>
            </a:r>
            <a:r>
              <a:rPr lang="ru-RU" dirty="0" smtClean="0">
                <a:solidFill>
                  <a:srgbClr val="C00000"/>
                </a:solidFill>
              </a:rPr>
              <a:t>репрессий.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Завершающим </a:t>
            </a:r>
            <a:r>
              <a:rPr lang="ru-RU" dirty="0"/>
              <a:t>этапом массовых репрессий в стране стал XX съезд КПСС (февраль 1956 г.). На этом съезде Н. С. Хрущев выступил с докладом «О преодолении культа личности и его последствий», в котором осудил как преступные многие деяния сталинского режима.</a:t>
            </a:r>
          </a:p>
          <a:p>
            <a:endParaRPr lang="ru-RU" dirty="0"/>
          </a:p>
        </p:txBody>
      </p:sp>
      <p:pic>
        <p:nvPicPr>
          <p:cNvPr id="23554" name="Picture 2" descr="C:\Documents and Settings\123\Мои документы\х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6724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Двенадцатый километр Московского тракта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Объект 8" descr="Мемориальный комплекс жертв политических репрессий 1930-50-х годов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772816"/>
            <a:ext cx="405923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Памятник жертвам политических репрессий под Екатеринбургом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рест на Мемориале жертв политических репресс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50983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18 тысяч расстрелянных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949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Памятник жертвам политических репрессий под Екатеринбургом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23\Рабочий стол\репрессии\золотая гор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76864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C00000"/>
                </a:solidFill>
              </a:rPr>
              <a:t>Золотая Гора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23\Рабочий стол\репрессии\золотая г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1776412"/>
            <a:ext cx="5715000" cy="4067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C00000"/>
                </a:solidFill>
              </a:rPr>
              <a:t>Раскопки расстрелянных 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Золотой Горе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При захоронении останков присутствовал А.Д.Сахаров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123\Рабочий стол\репрессии\золотая гора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flipH="1">
            <a:off x="467544" y="1648866"/>
            <a:ext cx="4464496" cy="4588446"/>
          </a:xfrm>
          <a:prstGeom prst="rect">
            <a:avLst/>
          </a:prstGeom>
          <a:noFill/>
        </p:spPr>
      </p:pic>
      <p:pic>
        <p:nvPicPr>
          <p:cNvPr id="3075" name="Picture 3" descr="C:\Documents and Settings\123\Рабочий стол\репрессии\золотая гора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81642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3968"/>
          </a:xfrm>
        </p:spPr>
        <p:txBody>
          <a:bodyPr/>
          <a:lstStyle/>
          <a:p>
            <a:r>
              <a:rPr lang="ru-RU" b="1" dirty="0" smtClean="0"/>
              <a:t>Насильственное установление однопартийной системы</a:t>
            </a:r>
          </a:p>
          <a:p>
            <a:r>
              <a:rPr lang="ru-RU" b="1" dirty="0" smtClean="0"/>
              <a:t>Ликвидация системы разделения властей</a:t>
            </a:r>
          </a:p>
          <a:p>
            <a:r>
              <a:rPr lang="ru-RU" b="1" dirty="0" smtClean="0"/>
              <a:t>Построение системы массовых организаций</a:t>
            </a:r>
          </a:p>
          <a:p>
            <a:r>
              <a:rPr lang="ru-RU" b="1" dirty="0" smtClean="0"/>
              <a:t>Культ личности национального вождя</a:t>
            </a:r>
          </a:p>
          <a:p>
            <a:r>
              <a:rPr lang="ru-RU" b="1" dirty="0" smtClean="0"/>
              <a:t>Массовые репрессии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ПРИЗНАКИ  ТОТАЛИТАРНОГО РЕЖИМА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Пермь 36. Мемориальный комплекс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123\Рабочий стол\пермь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098032" cy="4824536"/>
          </a:xfrm>
          <a:prstGeom prst="rect">
            <a:avLst/>
          </a:prstGeom>
          <a:noFill/>
        </p:spPr>
      </p:pic>
      <p:pic>
        <p:nvPicPr>
          <p:cNvPr id="10243" name="Picture 3" descr="C:\Documents and Settings\123\Рабочий стол\перм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16200000">
            <a:off x="4355979" y="2060846"/>
            <a:ext cx="475252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Быт политзаключенных</a:t>
            </a:r>
            <a:endParaRPr lang="ru-RU" dirty="0"/>
          </a:p>
        </p:txBody>
      </p:sp>
      <p:pic>
        <p:nvPicPr>
          <p:cNvPr id="11266" name="Picture 2" descr="C:\Documents and Settings\123\Рабочий стол\репрессии\фото Екатеринбург\SDC13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38600" cy="4896544"/>
          </a:xfrm>
          <a:prstGeom prst="rect">
            <a:avLst/>
          </a:prstGeom>
          <a:noFill/>
        </p:spPr>
      </p:pic>
      <p:pic>
        <p:nvPicPr>
          <p:cNvPr id="11267" name="Picture 3" descr="C:\Documents and Settings\123\Рабочий стол\репрессии\фото Екатеринбург\SDC138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23\Рабочий стол\мемориал 2013 Аурелии\паям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1666875"/>
            <a:ext cx="5715000" cy="42862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Памятник жертвам политических репрессий в городе Кургане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23\Рабочий стол\книга памятиКург об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1700808"/>
            <a:ext cx="3508950" cy="453650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71600" y="1196752"/>
            <a:ext cx="3168352" cy="47525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Биографические справки на репрессированных были опубликованы в книге </a:t>
            </a:r>
            <a:r>
              <a:rPr lang="ru-RU" sz="2400" b="1" dirty="0" smtClean="0"/>
              <a:t>"Осуждены по 58-й... Книга памяти жертв политических репрессий Курганской области"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542928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Книга памяти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23\Рабочий стол\репрессии\золотая гора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2087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464496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C00000"/>
                </a:solidFill>
              </a:rPr>
              <a:t>Всем, кто клеймён был статьёю полсотни восьмою,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Кто и во сне окружён был собаками, лютым конвоем,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Кто по суду, без суда, </a:t>
            </a:r>
            <a:r>
              <a:rPr lang="ru-RU" sz="3200" dirty="0" smtClean="0">
                <a:solidFill>
                  <a:srgbClr val="C00000"/>
                </a:solidFill>
              </a:rPr>
              <a:t>совещаньем </a:t>
            </a:r>
            <a:r>
              <a:rPr lang="ru-RU" sz="3200" dirty="0">
                <a:solidFill>
                  <a:srgbClr val="C00000"/>
                </a:solidFill>
              </a:rPr>
              <a:t>особым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Был обречён на тюремную робу до гроба,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Кто был с судьбой обручён кандалами, колючкой, цепями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Им наши слёзы и скорбь, наша вечная память!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377728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Репрессии - незаконная карательная деятельность государства в политической </a:t>
            </a:r>
            <a:r>
              <a:rPr lang="ru-RU" dirty="0" smtClean="0"/>
              <a:t>сфере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                           </a:t>
            </a:r>
            <a:r>
              <a:rPr lang="ru-RU" sz="6600" dirty="0" smtClean="0">
                <a:solidFill>
                  <a:srgbClr val="C00000"/>
                </a:solidFill>
              </a:rPr>
              <a:t>Репрессии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188640"/>
            <a:ext cx="8229600" cy="12192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Начало репрессий.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Массовые </a:t>
            </a:r>
            <a:r>
              <a:rPr lang="ru-RU" dirty="0"/>
              <a:t>репрессии начались в 1917 году с приходом большевиков к власти во главе с В.И. Лениным.</a:t>
            </a:r>
          </a:p>
          <a:p>
            <a:endParaRPr lang="ru-RU" dirty="0"/>
          </a:p>
        </p:txBody>
      </p:sp>
      <p:pic>
        <p:nvPicPr>
          <p:cNvPr id="15362" name="Picture 2" descr="C:\Documents and Settings\123\Рабочий стол\реп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9604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Первый карательный орган.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7 </a:t>
            </a:r>
            <a:r>
              <a:rPr lang="ru-RU" dirty="0"/>
              <a:t>декабря 1917 года была создана Всероссийская Чрезвычайная Комиссия (ВЧК) для «борьбы с контрреволюцией, саботажем и спекуляцией. Её возглавил Ф. Э. Дзержинский.</a:t>
            </a:r>
          </a:p>
        </p:txBody>
      </p:sp>
      <p:pic>
        <p:nvPicPr>
          <p:cNvPr id="16387" name="Picture 3" descr="C:\Documents and Settings\123\Рабочий стол\дзерж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7"/>
            <a:ext cx="3749402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23\Мои документы\Matrosyi-bratishki-300x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484784"/>
            <a:ext cx="6408712" cy="45365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>
                <a:solidFill>
                  <a:srgbClr val="C00000"/>
                </a:solidFill>
              </a:rPr>
              <a:t>Кронштадтское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восстание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52400"/>
            <a:ext cx="6635080" cy="1219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Коллективизация.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ноябре 1929 г. И. В. Сталин выступил со статьей «Год великого перелома».</a:t>
            </a:r>
          </a:p>
        </p:txBody>
      </p:sp>
      <p:pic>
        <p:nvPicPr>
          <p:cNvPr id="18434" name="Picture 2" descr="C:\Documents and Settings\123\Мои документы\pic_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18680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2400"/>
            <a:ext cx="6275040" cy="12192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Раскулачивание.</a:t>
            </a:r>
          </a:p>
        </p:txBody>
      </p:sp>
      <p:pic>
        <p:nvPicPr>
          <p:cNvPr id="19459" name="Picture 3" descr="C:\Documents and Settings\123\Мои документы\рас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13" y="1700808"/>
            <a:ext cx="3650233" cy="4680520"/>
          </a:xfrm>
          <a:prstGeom prst="rect">
            <a:avLst/>
          </a:prstGeom>
          <a:noFill/>
        </p:spPr>
      </p:pic>
      <p:pic>
        <p:nvPicPr>
          <p:cNvPr id="19460" name="Picture 4" descr="C:\Documents and Settings\123\Мои документы\image-uG45HD-russia-biograph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5012016" cy="4707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23\Мои документы\800px-Gulag_Location_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4774" y="1524000"/>
            <a:ext cx="6674452" cy="4572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260648"/>
            <a:ext cx="7869560" cy="12192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Явление </a:t>
            </a:r>
            <a:r>
              <a:rPr lang="ru-RU" dirty="0" err="1">
                <a:solidFill>
                  <a:srgbClr val="C00000"/>
                </a:solidFill>
              </a:rPr>
              <a:t>ГУЛАГа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321</Words>
  <Application>Microsoft Office PowerPoint</Application>
  <PresentationFormat>Экран (4:3)</PresentationFormat>
  <Paragraphs>47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Репрессии. Боль и трагедия народа.</vt:lpstr>
      <vt:lpstr>ПРИЗНАКИ  ТОТАЛИТАРНОГО РЕЖИМА</vt:lpstr>
      <vt:lpstr>                           Репрессии</vt:lpstr>
      <vt:lpstr>Начало репрессий.</vt:lpstr>
      <vt:lpstr>       Первый карательный орган.</vt:lpstr>
      <vt:lpstr>          Кронштадтское восстание</vt:lpstr>
      <vt:lpstr>Коллективизация.    </vt:lpstr>
      <vt:lpstr>Раскулачивание.</vt:lpstr>
      <vt:lpstr>Явление ГУЛАГа. </vt:lpstr>
      <vt:lpstr>Статистика узников лагерей ГУЛАГа на 30-е гг. </vt:lpstr>
      <vt:lpstr>Репрессии 1936 – 1938 гг. </vt:lpstr>
      <vt:lpstr>Чистка рядов Красной Армии. </vt:lpstr>
      <vt:lpstr>Виток послевоенных репрессий. 1946-1949 гг. </vt:lpstr>
      <vt:lpstr>XX съезд КПСС – завершающий этап репрессий. </vt:lpstr>
      <vt:lpstr>       Двенадцатый километр Московского тракта </vt:lpstr>
      <vt:lpstr>Памятник жертвам политических репрессий под Екатеринбургом </vt:lpstr>
      <vt:lpstr>                      Золотая Гора</vt:lpstr>
      <vt:lpstr>             Раскопки расстрелянных на                       Золотой Горе</vt:lpstr>
      <vt:lpstr> При захоронении останков присутствовал А.Д.Сахаров</vt:lpstr>
      <vt:lpstr>   Пермь 36. Мемориальный комплекс</vt:lpstr>
      <vt:lpstr>             Быт политзаключенных</vt:lpstr>
      <vt:lpstr>Памятник жертвам политических репрессий в городе Кургане</vt:lpstr>
      <vt:lpstr>Книга памяти</vt:lpstr>
      <vt:lpstr>Презентация PowerPoint</vt:lpstr>
      <vt:lpstr>Всем, кто клеймён был статьёю полсотни восьмою, Кто и во сне окружён был собаками, лютым конвоем, Кто по суду, без суда, совещаньем особым Был обречён на тюремную робу до гроба, Кто был с судьбой обручён кандалами, колючкой, цепями Им наши слёзы и скорбь, наша вечная память!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DEm@n</dc:creator>
  <cp:lastModifiedBy>Nolik</cp:lastModifiedBy>
  <cp:revision>29</cp:revision>
  <dcterms:created xsi:type="dcterms:W3CDTF">2007-01-01T06:14:20Z</dcterms:created>
  <dcterms:modified xsi:type="dcterms:W3CDTF">2013-11-07T16:28:44Z</dcterms:modified>
</cp:coreProperties>
</file>