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7" r:id="rId3"/>
    <p:sldId id="274" r:id="rId4"/>
    <p:sldId id="268" r:id="rId5"/>
    <p:sldId id="257" r:id="rId6"/>
    <p:sldId id="259" r:id="rId7"/>
    <p:sldId id="271" r:id="rId8"/>
    <p:sldId id="272" r:id="rId9"/>
    <p:sldId id="273" r:id="rId10"/>
    <p:sldId id="27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1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0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6439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«Новый взгляд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на ученическое самоуправление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в МКОУ «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Ягоднинская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 СОШ имени В.М.Петрякова»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52" y="4357694"/>
            <a:ext cx="6858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Автор проекта </a:t>
            </a:r>
            <a:r>
              <a:rPr lang="ru-RU" sz="2000" b="1" dirty="0" smtClean="0">
                <a:solidFill>
                  <a:schemeClr val="bg1"/>
                </a:solidFill>
              </a:rPr>
              <a:t>: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Оглоблина Ангелина Алексеевна,  учащаяся 8 класса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«МКОУ </a:t>
            </a:r>
            <a:r>
              <a:rPr lang="ru-RU" sz="2000" b="1" dirty="0" err="1" smtClean="0">
                <a:solidFill>
                  <a:schemeClr val="bg1"/>
                </a:solidFill>
              </a:rPr>
              <a:t>Ягоднинская</a:t>
            </a:r>
            <a:r>
              <a:rPr lang="ru-RU" sz="2000" b="1" dirty="0" smtClean="0">
                <a:solidFill>
                  <a:schemeClr val="bg1"/>
                </a:solidFill>
              </a:rPr>
              <a:t> СОШ  им. В.М. Петрякова»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Руководитель проекта:  </a:t>
            </a: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Токушева</a:t>
            </a:r>
            <a:r>
              <a:rPr lang="ru-RU" sz="2000" b="1" dirty="0" smtClean="0">
                <a:solidFill>
                  <a:schemeClr val="bg1"/>
                </a:solidFill>
              </a:rPr>
              <a:t> Людмила Витальевна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138664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   Наши принципы: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Социальная направленность;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Добровольность;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Непрерывность и систематичность;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Свобода выбора форм и методов работы;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Осознание участниками самоуправления личностной и социальной значимости их деятельности;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Сочетание традиционного и инновационного;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Уважение к интересам , достоинству и мнению каждого члена;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Коллективность в работе;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Взаимная и личная ответственность за выполнение принятых решений.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ru-RU" sz="2800" i="1" dirty="0" smtClean="0"/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43361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357298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Роль самоуправления в школе повышена.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У учащихся формируются профессиональные качества и ряд моральных качеств, необходимых гражданину: личная ответственность каждого за общее дело, за успехи своего коллектива, глубокая преданность общим задачам.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Учащиеся принимают активное и сознательное участие в школьной жизни.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14290"/>
            <a:ext cx="82498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Предполагаемые результаты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633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   Проблема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    В последние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</a:rPr>
              <a:t>несколько учебных лет, а именно с 2012 – 2013 учебного года, в нашей школе ослабила свои функции система ученического самоуправления. В чём дело? Нас устраивает существующая модель уклада школьной жизни.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511">
            <a:off x="5011965" y="3870171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низ 4"/>
          <p:cNvSpPr/>
          <p:nvPr/>
        </p:nvSpPr>
        <p:spPr>
          <a:xfrm rot="987892">
            <a:off x="2358757" y="4489516"/>
            <a:ext cx="890434" cy="2196974"/>
          </a:xfrm>
          <a:prstGeom prst="downArrow">
            <a:avLst>
              <a:gd name="adj1" fmla="val 50000"/>
              <a:gd name="adj2" fmla="val 8209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9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642918"/>
            <a:ext cx="8858312" cy="621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3772" y="63470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Модель ученического самоуправления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4287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8683545">
            <a:off x="1052820" y="243279"/>
            <a:ext cx="732379" cy="3137515"/>
          </a:xfrm>
          <a:prstGeom prst="downArrow">
            <a:avLst>
              <a:gd name="adj1" fmla="val 50000"/>
              <a:gd name="adj2" fmla="val 7540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2143116"/>
            <a:ext cx="400519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Clr>
                <a:srgbClr val="C00000"/>
              </a:buCl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В чём же дело?</a:t>
            </a:r>
          </a:p>
        </p:txBody>
      </p:sp>
    </p:spTree>
    <p:extLst>
      <p:ext uri="{BB962C8B-B14F-4D97-AF65-F5344CB8AC3E}">
        <p14:creationId xmlns:p14="http://schemas.microsoft.com/office/powerpoint/2010/main" val="369731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571612"/>
            <a:ext cx="89297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должны понимать, что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ученическое самоуправление  - это целенаправленная, конкретная, систематическая, организованная и прогнозируемая деятельность учащихся. В  процессе такой деятельности  реализуются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функции управления: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самоактивизация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организованное саморегулирование и коллективный самоконтроль, что необходимо  </a:t>
            </a:r>
            <a:endParaRPr lang="ru-RU" sz="3200" b="1" i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оспитывать в себе современным школьникам.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0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Актуальность 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 rot="578748">
            <a:off x="214282" y="500042"/>
            <a:ext cx="524182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Clr>
                <a:srgbClr val="C00000"/>
              </a:buCl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В нашем отношении 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736"/>
            <a:ext cx="86409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           Цель: </a:t>
            </a:r>
          </a:p>
          <a:p>
            <a:endParaRPr lang="ru-RU" sz="3600" b="1" i="1" dirty="0" smtClean="0">
              <a:solidFill>
                <a:schemeClr val="bg1"/>
              </a:solidFill>
            </a:endParaRPr>
          </a:p>
          <a:p>
            <a:r>
              <a:rPr lang="ru-RU" sz="4400" b="1" i="1" dirty="0" smtClean="0">
                <a:solidFill>
                  <a:schemeClr val="bg1"/>
                </a:solidFill>
              </a:rPr>
              <a:t>Повышение роли самоуправления </a:t>
            </a:r>
          </a:p>
          <a:p>
            <a:r>
              <a:rPr lang="ru-RU" sz="4400" b="1" i="1" dirty="0" smtClean="0">
                <a:solidFill>
                  <a:schemeClr val="bg1"/>
                </a:solidFill>
              </a:rPr>
              <a:t>в школе.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98" y="3429001"/>
            <a:ext cx="4893502" cy="326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79086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низ 5"/>
          <p:cNvSpPr/>
          <p:nvPr/>
        </p:nvSpPr>
        <p:spPr>
          <a:xfrm rot="20835065">
            <a:off x="1012546" y="4282195"/>
            <a:ext cx="852622" cy="2166024"/>
          </a:xfrm>
          <a:prstGeom prst="downArrow">
            <a:avLst>
              <a:gd name="adj1" fmla="val 50000"/>
              <a:gd name="adj2" fmla="val 7560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8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7868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Задачи:</a:t>
            </a:r>
            <a:endParaRPr lang="ru-RU" sz="4800" dirty="0" smtClean="0">
              <a:solidFill>
                <a:schemeClr val="bg1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solidFill>
                  <a:schemeClr val="bg1"/>
                </a:solidFill>
              </a:rPr>
              <a:t>реализовывать права и обязанности учащихся;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solidFill>
                  <a:schemeClr val="bg1"/>
                </a:solidFill>
              </a:rPr>
              <a:t>проявлять инициативу в добрых делах и </a:t>
            </a:r>
          </a:p>
          <a:p>
            <a:pPr marL="1028700" lvl="1" indent="-571500"/>
            <a:r>
              <a:rPr lang="ru-RU" sz="3200" b="1" i="1" dirty="0" smtClean="0">
                <a:solidFill>
                  <a:schemeClr val="bg1"/>
                </a:solidFill>
              </a:rPr>
              <a:t>заинтересовывать ребят  в проявлении </a:t>
            </a:r>
          </a:p>
          <a:p>
            <a:pPr marL="1028700" lvl="1" indent="-571500"/>
            <a:r>
              <a:rPr lang="ru-RU" sz="3200" b="1" i="1" dirty="0" smtClean="0">
                <a:solidFill>
                  <a:schemeClr val="bg1"/>
                </a:solidFill>
              </a:rPr>
              <a:t>активной жизненной позиции;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solidFill>
                  <a:schemeClr val="bg1"/>
                </a:solidFill>
              </a:rPr>
              <a:t>формировать управленческие умения;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solidFill>
                  <a:schemeClr val="bg1"/>
                </a:solidFill>
              </a:rPr>
              <a:t>организовать работу вожатых на </a:t>
            </a:r>
          </a:p>
          <a:p>
            <a:pPr marL="1028700" lvl="1" indent="-571500"/>
            <a:r>
              <a:rPr lang="ru-RU" sz="3200" b="1" i="1" dirty="0" smtClean="0">
                <a:solidFill>
                  <a:schemeClr val="bg1"/>
                </a:solidFill>
              </a:rPr>
              <a:t>протяжении всего учебного года;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solidFill>
                  <a:schemeClr val="bg1"/>
                </a:solidFill>
              </a:rPr>
              <a:t>возродить систему рейтинга классов по</a:t>
            </a:r>
          </a:p>
          <a:p>
            <a:pPr marL="1028700" lvl="1" indent="-571500"/>
            <a:r>
              <a:rPr lang="ru-RU" sz="3200" b="1" i="1" dirty="0" smtClean="0">
                <a:solidFill>
                  <a:schemeClr val="bg1"/>
                </a:solidFill>
              </a:rPr>
              <a:t> учёбе и участию добрых делах, что влияет на становление и сплочение классных коллективов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4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+mn-lt"/>
              </a:rPr>
              <a:t>Этапы реализации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400552" cy="4983180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этап  Подготовительный</a:t>
            </a:r>
          </a:p>
          <a:p>
            <a:pPr>
              <a:buClr>
                <a:srgbClr val="C00000"/>
              </a:buCl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(март 2014 – октябрь 2014)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Отчётно-выборное собрание учащихся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 президентского актива: распределение обязанностей; составление  единого (согласно программе работы школы) плана добрых дел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сметы предполагаемых расходов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Documents and Settings\иван\Рабочий стол\фотопробег\IMG_06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143248"/>
            <a:ext cx="4494624" cy="299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+mn-lt"/>
              </a:rPr>
              <a:t>Этапы реализации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714908" cy="5286412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 Реализации</a:t>
            </a:r>
          </a:p>
          <a:p>
            <a:pPr>
              <a:buClr>
                <a:srgbClr val="C00000"/>
              </a:buCl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(2014 – 2015 учебный год)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Активная работа командиров классов,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лидеров комиссий по самоуправлению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Вовлечение всех участников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РМиД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общешкольную и общественную жизнь школы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Возрождение 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МВс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>
              <a:buClr>
                <a:srgbClr val="C00000"/>
              </a:buCl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активизация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педотряда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«Солнышко», создание различных объединений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Добрые дела разрабатываются совместно с администрацией школы и утверждаются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так далее…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D:\Documents and Settings\иван\Рабочий стол\фотопробег\IMG_06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49" y="3214686"/>
            <a:ext cx="4495807" cy="337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/>
                <a:latin typeface="+mn-lt"/>
              </a:rPr>
              <a:t>Этапы реализации</a:t>
            </a:r>
            <a:endParaRPr lang="ru-RU" sz="48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64347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III</a:t>
            </a:r>
            <a:r>
              <a:rPr lang="ru-RU" b="1" dirty="0" smtClean="0">
                <a:solidFill>
                  <a:schemeClr val="bg1"/>
                </a:solidFill>
              </a:rPr>
              <a:t> этап Отчётный период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(май 2014 – 2015 учебного года)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</a:rPr>
              <a:t>Анализ работы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</a:rPr>
              <a:t>Отчёт (+ и -)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</a:rPr>
              <a:t>Выявление активистов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</a:rPr>
              <a:t>Поощрение лучших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</a:rPr>
              <a:t>Взгляд в будущее</a:t>
            </a:r>
          </a:p>
          <a:p>
            <a:pPr>
              <a:buClr>
                <a:srgbClr val="C00000"/>
              </a:buClr>
              <a:buNone/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600201"/>
            <a:ext cx="34004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D:\Documents and Settings\иван\Рабочий стол\фотопробег\IMG_0692.JPG"/>
          <p:cNvPicPr>
            <a:picLocks noChangeAspect="1" noChangeArrowheads="1"/>
          </p:cNvPicPr>
          <p:nvPr/>
        </p:nvPicPr>
        <p:blipFill>
          <a:blip r:embed="rId2" cstate="print"/>
          <a:srcRect l="32285" t="22251" r="32606" b="726"/>
          <a:stretch>
            <a:fillRect/>
          </a:stretch>
        </p:blipFill>
        <p:spPr bwMode="auto">
          <a:xfrm>
            <a:off x="5000628" y="994756"/>
            <a:ext cx="3862415" cy="564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295E70"/>
      </a:dk2>
      <a:lt2>
        <a:srgbClr val="C9C2D1"/>
      </a:lt2>
      <a:accent1>
        <a:srgbClr val="96C7D8"/>
      </a:accent1>
      <a:accent2>
        <a:srgbClr val="295E7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1845</TotalTime>
  <Words>432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реализации</vt:lpstr>
      <vt:lpstr>Этапы реализации</vt:lpstr>
      <vt:lpstr>Этапы реализации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Пользователь</cp:lastModifiedBy>
  <cp:revision>33</cp:revision>
  <dcterms:created xsi:type="dcterms:W3CDTF">2014-03-12T11:56:38Z</dcterms:created>
  <dcterms:modified xsi:type="dcterms:W3CDTF">2014-04-25T15:07:00Z</dcterms:modified>
</cp:coreProperties>
</file>