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0" r:id="rId3"/>
    <p:sldId id="259" r:id="rId4"/>
    <p:sldId id="274" r:id="rId5"/>
    <p:sldId id="309" r:id="rId6"/>
    <p:sldId id="305" r:id="rId7"/>
    <p:sldId id="289" r:id="rId8"/>
    <p:sldId id="300" r:id="rId9"/>
    <p:sldId id="301" r:id="rId10"/>
    <p:sldId id="297" r:id="rId11"/>
    <p:sldId id="267" r:id="rId12"/>
    <p:sldId id="268" r:id="rId13"/>
    <p:sldId id="299" r:id="rId14"/>
    <p:sldId id="302" r:id="rId15"/>
    <p:sldId id="276" r:id="rId16"/>
    <p:sldId id="279" r:id="rId17"/>
    <p:sldId id="306" r:id="rId18"/>
    <p:sldId id="278" r:id="rId19"/>
    <p:sldId id="286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973E-9E97-4223-9C2F-CB9E05FEE1EA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F763-6637-4F43-9C11-635CDE9FD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F763-6637-4F43-9C11-635CDE9FD2C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BBD9-BA7D-4559-A2A0-E7BAEFE3FC4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A04D-D1F8-4756-96E9-2D9B28CEE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5.gif"/><Relationship Id="rId7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7.gif"/><Relationship Id="rId10" Type="http://schemas.openxmlformats.org/officeDocument/2006/relationships/image" Target="../media/image41.png"/><Relationship Id="rId4" Type="http://schemas.openxmlformats.org/officeDocument/2006/relationships/image" Target="../media/image36.gif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wmf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gif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co\Desktop\&#1051;&#1080;&#1090;&#1074;&#1080;&#1085;&#1086;&#1074;&#1072;%20&#1045;.&#1042;.%20&#1050;&#1055;-2013%20&#1087;&#1088;&#1077;&#1079;&#1077;&#1085;&#1090;&#1072;&#1094;&#1080;&#1103;\Zvuki_prirody_-_Vesennyaya_kapel_(iplayer.f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oco\Desktop\&#1051;&#1080;&#1090;&#1074;&#1080;&#1085;&#1086;&#1074;&#1072;%20&#1045;.&#1042;.%20&#1050;&#1055;-2013%20&#1087;&#1088;&#1077;&#1079;&#1077;&#1085;&#1090;&#1072;&#1094;&#1080;&#1103;\&#1042;&#1077;&#1089;&#1085;&#1072;%20-%20&#1055;&#1077;&#1085;&#1080;&#1077;%20&#1087;&#1090;&#1080;&#1094;%20%20(audiopoisk.com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040" y="328498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spc="50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Тема: Учебно-методический комплекс по теме « Здравствуй, Весна!»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544" y="4797152"/>
            <a:ext cx="8819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Составила: Литвинова Екатерина Валерьевна,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учитель-логопед, первая квалификационная категория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0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г. Кургана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комбинированного вида № 1 «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медиапрезентаций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«Наша дошкольная жизнь»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132856"/>
            <a:ext cx="4787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Номинация: Юные исследователи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есна\0_67d36_bfa7bd7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023142" cy="79419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Весенние задания</a:t>
            </a:r>
            <a:endParaRPr lang="ru-RU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Послушай. Вставь нужные по смыслу слова.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Наступает (что?)             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каждым днём (что?)              светит всё ярче.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тают (что?)              и (что?)                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Весенние (что?)            бегут в реку.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проталинах появились (что?)                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(какая?)             (что?)              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тёплых стран возвратились (кто?)                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26" name="Picture 2" descr="E:\весна\0_52b3b_db86a62b_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5373216"/>
            <a:ext cx="1428750" cy="1266825"/>
          </a:xfrm>
          <a:prstGeom prst="rect">
            <a:avLst/>
          </a:prstGeom>
          <a:noFill/>
        </p:spPr>
      </p:pic>
      <p:pic>
        <p:nvPicPr>
          <p:cNvPr id="1027" name="Picture 3" descr="C:\Users\Loco\AppData\Local\Microsoft\Windows\Temporary Internet Files\Content.IE5\FZ7OYA8H\MC90012286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5229200"/>
            <a:ext cx="993852" cy="996951"/>
          </a:xfrm>
          <a:prstGeom prst="rect">
            <a:avLst/>
          </a:prstGeom>
          <a:noFill/>
        </p:spPr>
      </p:pic>
      <p:pic>
        <p:nvPicPr>
          <p:cNvPr id="1031" name="Picture 7" descr="E:\весна\green-abstract-wide-wallpaper-1920x1200-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6093296"/>
            <a:ext cx="802830" cy="583555"/>
          </a:xfrm>
          <a:prstGeom prst="rect">
            <a:avLst/>
          </a:prstGeom>
          <a:noFill/>
        </p:spPr>
      </p:pic>
      <p:pic>
        <p:nvPicPr>
          <p:cNvPr id="1033" name="Picture 9" descr="E:\весна\1341378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5373216"/>
            <a:ext cx="1104758" cy="719474"/>
          </a:xfrm>
          <a:prstGeom prst="rect">
            <a:avLst/>
          </a:prstGeom>
          <a:noFill/>
        </p:spPr>
      </p:pic>
      <p:pic>
        <p:nvPicPr>
          <p:cNvPr id="1035" name="Picture 11" descr="C:\Users\Loco\AppData\Local\Microsoft\Windows\Temporary Internet Files\Content.IE5\ZZWAL8HJ\MM900336789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6048375"/>
            <a:ext cx="533400" cy="809625"/>
          </a:xfrm>
          <a:prstGeom prst="rect">
            <a:avLst/>
          </a:prstGeom>
          <a:noFill/>
        </p:spPr>
      </p:pic>
      <p:pic>
        <p:nvPicPr>
          <p:cNvPr id="1036" name="Picture 12" descr="E:\весна\2955174-isolated-blocks-of-ice-on-the-whit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5301208"/>
            <a:ext cx="830207" cy="9423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7" name="Picture 13" descr="C:\Users\Loco\Desktop\0_864ae_eec6612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5976" y="5833686"/>
            <a:ext cx="1296144" cy="1024314"/>
          </a:xfrm>
          <a:prstGeom prst="rect">
            <a:avLst/>
          </a:prstGeom>
          <a:noFill/>
        </p:spPr>
      </p:pic>
      <p:pic>
        <p:nvPicPr>
          <p:cNvPr id="1039" name="Picture 15" descr="C:\Users\Loco\AppData\Local\Microsoft\Windows\Temporary Internet Files\Content.IE5\FZ7OYA8H\MC900440405[1]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229200"/>
            <a:ext cx="1014437" cy="1014437"/>
          </a:xfrm>
          <a:prstGeom prst="rect">
            <a:avLst/>
          </a:prstGeom>
          <a:noFill/>
        </p:spPr>
      </p:pic>
      <p:pic>
        <p:nvPicPr>
          <p:cNvPr id="1040" name="Picture 16" descr="E:\весна\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99592" y="5896249"/>
            <a:ext cx="936104" cy="961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11471 L 0.27969 -0.7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-0.06337 L 0.46823 -0.54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104 L 0.16789 -0.555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334E-6 L 0.5217 -0.467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7332 L -0.02899 -0.367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6221 L 0.0717 -0.29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4256 L -0.55573 -0.283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7864 L -0.02361 -0.28839 " pathEditMode="relative" ptsTypes="AA">
                                      <p:cBhvr>
                                        <p:cTn id="3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6633E-6 L -0.07535 -0.144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 приметы весны.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весна\63575809_b524430c1acb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764704"/>
            <a:ext cx="2378668" cy="2079898"/>
          </a:xfrm>
          <a:prstGeom prst="rect">
            <a:avLst/>
          </a:prstGeom>
          <a:noFill/>
        </p:spPr>
      </p:pic>
      <p:pic>
        <p:nvPicPr>
          <p:cNvPr id="2051" name="Picture 3" descr="E:\весна\501496395_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980728"/>
            <a:ext cx="1676400" cy="1676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15" descr="C:\Users\Loco\AppData\Local\Microsoft\Windows\Temporary Internet Files\Content.IE5\1VKVBZGZ\MM900336789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4704"/>
            <a:ext cx="1440160" cy="2185958"/>
          </a:xfrm>
          <a:prstGeom prst="rect">
            <a:avLst/>
          </a:prstGeom>
          <a:noFill/>
        </p:spPr>
      </p:pic>
      <p:pic>
        <p:nvPicPr>
          <p:cNvPr id="2052" name="Picture 4" descr="E:\весна\0_67576_de6f8ce6_X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908720"/>
            <a:ext cx="2592288" cy="17627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E:\весна\0_52b3b_db86a62b_S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80528" y="3484686"/>
            <a:ext cx="2664296" cy="2362343"/>
          </a:xfrm>
          <a:prstGeom prst="rect">
            <a:avLst/>
          </a:prstGeom>
          <a:noFill/>
        </p:spPr>
      </p:pic>
      <p:pic>
        <p:nvPicPr>
          <p:cNvPr id="2053" name="Picture 5" descr="E:\весна\0_71ea0_1ba3432c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3645024"/>
            <a:ext cx="1800199" cy="2611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E:\весна\3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39952" y="3284984"/>
            <a:ext cx="1812672" cy="14501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2708920"/>
            <a:ext cx="1229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Идёт снег.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708920"/>
            <a:ext cx="224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Тает лёд, сосульки.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2708920"/>
            <a:ext cx="151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Бегут ручьи.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27249" y="2780928"/>
            <a:ext cx="311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Опадают листья с деревьев.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661248"/>
            <a:ext cx="218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Прилетают птицы.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237312"/>
            <a:ext cx="212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Собирают урожай.</a:t>
            </a:r>
          </a:p>
        </p:txBody>
      </p:sp>
      <p:pic>
        <p:nvPicPr>
          <p:cNvPr id="2057" name="Picture 9" descr="E:\весна\315288020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4797152"/>
            <a:ext cx="2200734" cy="18002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779912" y="4797152"/>
            <a:ext cx="294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Появились первые цветы.</a:t>
            </a:r>
          </a:p>
        </p:txBody>
      </p:sp>
      <p:pic>
        <p:nvPicPr>
          <p:cNvPr id="2058" name="Picture 10" descr="C:\Users\Loco\AppData\Local\Microsoft\Windows\Temporary Internet Files\Content.IE5\1VKVBZGZ\MC900432587[1]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280" y="3212976"/>
            <a:ext cx="1828572" cy="18285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938909" y="4653136"/>
            <a:ext cx="220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Солнце греет мало.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6497960"/>
            <a:ext cx="2195736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Солнце светит ярче.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лишнюю картинку</a:t>
            </a:r>
            <a:endParaRPr lang="ru-RU" dirty="0"/>
          </a:p>
        </p:txBody>
      </p:sp>
      <p:pic>
        <p:nvPicPr>
          <p:cNvPr id="3074" name="Picture 2" descr="E:\Дидактическая игра Осень, зима, весна, лето\3\цв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412776"/>
            <a:ext cx="2304256" cy="2233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E:\Дидактическая игра Осень, зима, весна, лето\2\корабли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077072"/>
            <a:ext cx="236718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E:\Дидактическая игра Осень, зима, весна, лето\2\птиц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077072"/>
            <a:ext cx="2376264" cy="2217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E:\Дидактическая игра Осень, зима, весна, лето\2\подс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1340768"/>
            <a:ext cx="2376264" cy="2240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есна\oak-tree-picture-colo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449" y="1457325"/>
            <a:ext cx="7829551" cy="5400675"/>
          </a:xfrm>
          <a:prstGeom prst="rect">
            <a:avLst/>
          </a:prstGeom>
          <a:noFill/>
        </p:spPr>
      </p:pic>
      <p:pic>
        <p:nvPicPr>
          <p:cNvPr id="1029" name="Picture 5" descr="E:\весна\raven-picture-colo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512168" cy="104306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2276872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сделал грач?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9 -0.0451 C 0.25069 -0.04834 0.26233 -0.04996 0.2743 -0.05135 C 0.30035 -0.04857 0.32326 -0.04395 0.34514 -0.02452 C 0.34687 -0.0229 0.34913 -0.02336 0.35121 -0.02267 C 0.3684 -0.01712 0.3493 -0.02105 0.38819 -0.01851 C 0.4 -0.0192 0.41163 -0.01943 0.42344 -0.02059 C 0.42969 -0.02128 0.43594 -0.02637 0.44201 -0.0266 C 0.49375 -0.02799 0.54566 -0.02799 0.59739 -0.02868 C 0.61597 -0.03516 0.63403 -0.04302 0.65278 -0.04926 C 0.66042 -0.05181 0.67587 -0.05528 0.67587 -0.05528 C 0.68767 -0.06083 0.69826 -0.06037 0.71128 -0.06152 C 0.72847 -0.06037 0.73924 -0.06037 0.75434 -0.05528 C 0.76632 -0.04487 0.75035 -0.05782 0.7651 -0.04926 C 0.77153 -0.04556 0.77292 -0.04348 0.78038 -0.04094 C 0.78385 -0.03793 0.79566 -0.03053 0.79896 -0.0266 C 0.80555 -0.01874 0.81024 -0.01064 0.81736 -0.00417 C 0.82448 0.01017 0.82031 0.00531 0.82812 0.01225 C 0.83437 0.02474 0.83767 0.03885 0.84045 0.05319 C 0.83941 0.06336 0.83924 0.07631 0.83576 0.08603 C 0.82951 0.1036 0.81562 0.12095 0.80191 0.12696 C 0.79496 0.13344 0.78715 0.13714 0.77882 0.13922 C 0.76562 0.14824 0.7559 0.15032 0.74201 0.15564 C 0.73611 0.15795 0.73073 0.16096 0.725 0.16396 C 0.71371 0.16975 0.70121 0.17229 0.68958 0.17622 C 0.67934 0.1857 0.66614 0.18524 0.65434 0.18848 C 0.65226 0.18825 0.62344 0.18617 0.61736 0.18432 C 0.61146 0.18247 0.60191 0.17206 0.60191 0.17206 C 0.59844 0.16489 0.59375 0.16235 0.58958 0.15564 C 0.57483 0.13182 0.56215 0.12904 0.54201 0.11887 C 0.53507 0.1154 0.5309 0.11262 0.52344 0.11054 C 0.51597 0.10568 0.50833 0.10615 0.50052 0.10245 C 0.48507 0.10383 0.4783 0.10453 0.4651 0.10869 C 0.45851 0.11077 0.44514 0.1147 0.44514 0.1147 C 0.43611 0.12072 0.42726 0.12627 0.41736 0.12904 C 0.40364 0.13829 0.40937 0.13552 0.40052 0.13922 C 0.39739 0.14338 0.39358 0.14685 0.39114 0.15171 C 0.38646 0.16119 0.38368 0.1709 0.37882 0.18038 C 0.37674 0.18432 0.37604 0.19033 0.37274 0.19264 C 0.3651 0.19796 0.36163 0.20074 0.35278 0.20282 C 0.33246 0.21646 0.29583 0.20814 0.2743 0.20698 C 0.2592 0.1968 0.24392 0.18802 0.22812 0.18038 C 0.21858 0.17576 0.2184 0.1746 0.20816 0.16605 C 0.2066 0.16466 0.20347 0.16188 0.20347 0.16188 C 0.19618 0.14662 0.19236 0.1413 0.18819 0.12303 C 0.1875 0.12002 0.18576 0.11771 0.18507 0.1147 C 0.18368 0.10939 0.18194 0.09828 0.18194 0.09828 C 0.18246 0.07655 0.18264 0.05457 0.18351 0.03284 C 0.18437 0.0148 0.21371 0.00046 0.225 -0.00209 C 0.24219 -0.0007 0.25069 0.00023 0.2651 0.00601 C 0.28003 0.01988 0.29653 0.02798 0.31424 0.03284 C 0.33351 0.04486 0.3566 0.04509 0.37743 0.04717 C 0.4033 0.04579 0.41858 0.04371 0.44201 0.04093 C 0.45694 0.03399 0.47118 0.03977 0.48663 0.04093 C 0.49948 0.04186 0.51215 0.04232 0.525 0.04301 C 0.54149 0.04856 0.55712 0.04926 0.5743 0.04926 " pathEditMode="relative" ptsTypes="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3 0.04926 C 0.57257 0.07747 0.57396 0.13321 0.56736 0.15309 C 0.56528 0.1679 0.56805 0.15055 0.56528 0.16258 C 0.56198 0.17692 0.56684 0.16073 0.56302 0.17229 C 0.56267 0.17414 0.56267 0.17645 0.56215 0.17807 C 0.5618 0.17969 0.56128 0.18015 0.56094 0.182 C 0.56059 0.18339 0.56059 0.18617 0.56042 0.18778 C 0.55989 0.19195 0.55937 0.19519 0.55868 0.19912 C 0.55851 0.2012 0.55781 0.2049 0.55781 0.20513 C 0.55729 0.21415 0.55694 0.22062 0.55573 0.22803 C 0.55486 0.24167 0.5533 0.25346 0.55226 0.26665 C 0.55121 0.28145 0.55069 0.2981 0.5493 0.31244 C 0.54913 0.31498 0.54861 0.31637 0.54844 0.31822 C 0.54809 0.32099 0.54774 0.32354 0.54757 0.32608 C 0.54687 0.33395 0.54635 0.33973 0.54531 0.34736 C 0.54496 0.35545 0.54427 0.36378 0.54375 0.3721 C 0.5434 0.37534 0.54271 0.37719 0.54236 0.37974 C 0.54149 0.38667 0.54114 0.39477 0.54028 0.40078 C 0.53837 0.41281 0.53472 0.41975 0.53212 0.42599 C 0.52882 0.43408 0.52604 0.44588 0.52257 0.4512 C 0.51979 0.46369 0.52274 0.45212 0.51996 0.45883 C 0.5191 0.46091 0.51736 0.46646 0.51736 0.46669 C 0.51684 0.47039 0.51632 0.47433 0.51562 0.47826 C 0.51493 0.48334 0.5151 0.49028 0.51389 0.49722 C 0.51267 0.51711 0.51476 0.48797 0.51267 0.50855 C 0.51233 0.51087 0.5125 0.51387 0.51233 0.51665 C 0.5118 0.52058 0.51094 0.52358 0.51059 0.52821 C 0.50989 0.53677 0.50885 0.54463 0.50799 0.55296 C 0.50677 0.5629 0.50503 0.56938 0.50399 0.58001 C 0.5026 0.59458 0.50278 0.60939 0.50069 0.62419 C 0.49913 0.63367 0.49878 0.6265 0.49757 0.64153 C 0.49549 0.66998 0.49792 0.6413 0.49583 0.65865 C 0.49514 0.66558 0.49514 0.6716 0.4941 0.67807 C 0.4934 0.68778 0.49271 0.69796 0.49167 0.70698 C 0.49097 0.71045 0.48993 0.71831 0.48993 0.71854 C 0.48941 0.72479 0.48924 0.73173 0.48854 0.73797 C 0.48854 0.7382 0.48819 0.73797 0.48819 0.73797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19 0.7382 L 0.81892 0.1718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893 0.17182 C 0.80122 0.16928 0.78594 0.16327 0.76806 0.16165 C 0.76302 0.15933 0.75782 0.15702 0.75278 0.1554 C 0.74775 0.15378 0.73733 0.15124 0.73733 0.15124 C 0.72292 0.1413 0.7 0.13945 0.68351 0.13482 C 0.65486 0.1376 0.62761 0.145 0.59879 0.14708 C 0.5915 0.15031 0.58421 0.15078 0.57726 0.1554 C 0.56007 0.16697 0.54636 0.18038 0.53264 0.19842 C 0.52605 0.20721 0.52032 0.22987 0.51424 0.24143 C 0.51042 0.25647 0.5158 0.2382 0.50816 0.25369 C 0.50452 0.26109 0.50243 0.27104 0.49879 0.27844 C 0.49532 0.28538 0.49011 0.29162 0.48664 0.29879 C 0.48091 0.31081 0.48125 0.31798 0.47275 0.32538 C 0.46528 0.34042 0.46268 0.35799 0.45417 0.37256 C 0.45209 0.38482 0.45052 0.3943 0.44497 0.4054 C 0.44289 0.40957 0.43889 0.41766 0.43889 0.41766 C 0.43507 0.43315 0.44063 0.41373 0.43264 0.42992 C 0.43177 0.43177 0.43212 0.43431 0.43125 0.43616 C 0.429 0.44056 0.4257 0.44402 0.42344 0.44842 C 0.41875 0.46692 0.42483 0.48403 0.42813 0.50184 C 0.43004 0.52404 0.42848 0.54116 0.44046 0.55711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55712 C 0.42187 0.55088 0.4092 0.55389 0.38819 0.55504 C 0.36718 0.56429 0.34479 0.56822 0.32361 0.57747 C 0.31441 0.58141 0.30486 0.58557 0.29583 0.58996 C 0.28784 0.59389 0.28264 0.60153 0.2743 0.6043 C 0.27048 0.60823 0.26562 0.61031 0.26198 0.61448 C 0.26059 0.6161 0.26024 0.61887 0.25885 0.62072 C 0.25764 0.62234 0.2559 0.62327 0.25434 0.62465 C 0.2467 0.65426 0.25295 0.69056 0.27274 0.70883 C 0.27864 0.7204 0.28645 0.72872 0.29427 0.73751 C 0.296 0.73936 0.29757 0.74121 0.29895 0.74352 C 0.30017 0.74537 0.30069 0.74815 0.30208 0.74977 C 0.30868 0.7574 0.31788 0.76179 0.325 0.76827 C 0.33368 0.77613 0.33819 0.78955 0.3467 0.79695 C 0.35017 0.81221 0.36718 0.83048 0.37586 0.84204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закономерность, подбери подходящее слово: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C:\Users\Loco\AppData\Local\Microsoft\Windows\Temporary Internet Files\Content.IE5\1VKVBZGZ\MM900336789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864096" cy="131157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63688" y="2204864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E:\весна\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700808"/>
            <a:ext cx="1705453" cy="108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11960" y="1772816"/>
            <a:ext cx="37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весна\10175140_10315179_rainx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556792"/>
            <a:ext cx="1440160" cy="135892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00192" y="2204864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C:\Users\Loco\AppData\Local\Microsoft\Windows\Temporary Internet Files\Content.IE5\ZZWAL8HJ\MC90023261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268760"/>
            <a:ext cx="1512168" cy="1802913"/>
          </a:xfrm>
          <a:prstGeom prst="rect">
            <a:avLst/>
          </a:prstGeom>
          <a:noFill/>
        </p:spPr>
      </p:pic>
      <p:pic>
        <p:nvPicPr>
          <p:cNvPr id="32" name="Picture 16" descr="E:\весна\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789040"/>
            <a:ext cx="1728192" cy="1775541"/>
          </a:xfrm>
          <a:prstGeom prst="rect">
            <a:avLst/>
          </a:prstGeom>
          <a:noFill/>
        </p:spPr>
      </p:pic>
      <p:pic>
        <p:nvPicPr>
          <p:cNvPr id="2070" name="Picture 22" descr="E:\весна\23352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3789039"/>
            <a:ext cx="1368152" cy="1936253"/>
          </a:xfrm>
          <a:prstGeom prst="rect">
            <a:avLst/>
          </a:prstGeom>
          <a:noFill/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6444208" y="4653136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979712" y="4725144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23928" y="4149080"/>
            <a:ext cx="377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1" name="Picture 23" descr="C:\Users\Loco\AppData\Local\Microsoft\Windows\Temporary Internet Files\Content.IE5\FD8U3Z11\MC900113404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3933056"/>
            <a:ext cx="1862867" cy="1467175"/>
          </a:xfrm>
          <a:prstGeom prst="rect">
            <a:avLst/>
          </a:prstGeom>
          <a:noFill/>
        </p:spPr>
      </p:pic>
      <p:pic>
        <p:nvPicPr>
          <p:cNvPr id="2078" name="Picture 30" descr="E:\весна\ca3448c1bb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3429000"/>
            <a:ext cx="172819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Чьи следы?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весна\redFoxTrack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309168">
            <a:off x="4786848" y="1723379"/>
            <a:ext cx="1433619" cy="837461"/>
          </a:xfrm>
          <a:prstGeom prst="rect">
            <a:avLst/>
          </a:prstGeom>
          <a:noFill/>
        </p:spPr>
      </p:pic>
      <p:pic>
        <p:nvPicPr>
          <p:cNvPr id="1034" name="Picture 10" descr="E:\весна\sledy_1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577983">
            <a:off x="-137725" y="2381706"/>
            <a:ext cx="5172333" cy="7851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5" name="Picture 11" descr="E:\весна\squirrel_tracks_ag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480316">
            <a:off x="7273957" y="1138783"/>
            <a:ext cx="995886" cy="12144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6" name="Picture 12" descr="E:\весна\W74_pasted_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189512">
            <a:off x="-1055988" y="1724144"/>
            <a:ext cx="3986002" cy="127348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6" descr="E:\весна\redFoxTrack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309168">
            <a:off x="5315600" y="3148963"/>
            <a:ext cx="1379008" cy="805559"/>
          </a:xfrm>
          <a:prstGeom prst="rect">
            <a:avLst/>
          </a:prstGeom>
          <a:noFill/>
        </p:spPr>
      </p:pic>
      <p:pic>
        <p:nvPicPr>
          <p:cNvPr id="17" name="Picture 11" descr="E:\весна\squirrel_tracks_ag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480316">
            <a:off x="7551097" y="2282364"/>
            <a:ext cx="896968" cy="10938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42" name="Picture 18" descr="E:\весна\Sledy_lisa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363421">
            <a:off x="3028691" y="261317"/>
            <a:ext cx="1483873" cy="52879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" name="Picture 6" descr="E:\весна\redFoxTracks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6668">
            <a:off x="4688100" y="3991751"/>
            <a:ext cx="1379008" cy="805559"/>
          </a:xfrm>
          <a:prstGeom prst="rect">
            <a:avLst/>
          </a:prstGeom>
          <a:noFill/>
        </p:spPr>
      </p:pic>
      <p:pic>
        <p:nvPicPr>
          <p:cNvPr id="25" name="Picture 11" descr="E:\весна\squirrel_tracks_ag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480316">
            <a:off x="6903024" y="3218468"/>
            <a:ext cx="896968" cy="10938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47" name="Picture 23" descr="E:\весна\0_86d84_549bc069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653136"/>
            <a:ext cx="1597360" cy="1916832"/>
          </a:xfrm>
          <a:prstGeom prst="rect">
            <a:avLst/>
          </a:prstGeom>
          <a:noFill/>
        </p:spPr>
      </p:pic>
      <p:pic>
        <p:nvPicPr>
          <p:cNvPr id="1048" name="Picture 24" descr="E:\весна\0_75730_f3f98667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5261210"/>
            <a:ext cx="1152128" cy="1596790"/>
          </a:xfrm>
          <a:prstGeom prst="rect">
            <a:avLst/>
          </a:prstGeom>
          <a:noFill/>
        </p:spPr>
      </p:pic>
      <p:pic>
        <p:nvPicPr>
          <p:cNvPr id="1049" name="Picture 25" descr="E:\весна\69537720_0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8344" y="3933056"/>
            <a:ext cx="1043606" cy="1624732"/>
          </a:xfrm>
          <a:prstGeom prst="rect">
            <a:avLst/>
          </a:prstGeom>
          <a:noFill/>
        </p:spPr>
      </p:pic>
      <p:pic>
        <p:nvPicPr>
          <p:cNvPr id="1050" name="Picture 26" descr="E:\весна\224973087ed79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76056" y="4797152"/>
            <a:ext cx="2078037" cy="1616075"/>
          </a:xfrm>
          <a:prstGeom prst="rect">
            <a:avLst/>
          </a:prstGeom>
          <a:noFill/>
        </p:spPr>
      </p:pic>
      <p:pic>
        <p:nvPicPr>
          <p:cNvPr id="1051" name="Picture 27" descr="E:\весна\0_4f66c_d353737c_L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95736" y="5373216"/>
            <a:ext cx="1284734" cy="110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«Расставь правильно»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E:\весна\св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88840"/>
            <a:ext cx="270510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весна\св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916832"/>
            <a:ext cx="2448272" cy="3195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E:\весна\св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916832"/>
            <a:ext cx="292463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11967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196752"/>
            <a:ext cx="418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1196752"/>
            <a:ext cx="43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346E-6 L -0.32274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023 L 0.64931 -0.009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-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018 L -0.32569 -0.0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3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Составь предложения по картинкам-символам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весна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844825"/>
            <a:ext cx="1233729" cy="136815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779912" y="2348880"/>
            <a:ext cx="1152128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E:\весна\0_6e2c3_49ed7f62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844824"/>
            <a:ext cx="1728192" cy="138320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7020272" y="3068960"/>
            <a:ext cx="144016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E:\весна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221088"/>
            <a:ext cx="1233729" cy="13681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4869160"/>
            <a:ext cx="1152128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11760" y="4437112"/>
            <a:ext cx="504056" cy="41034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E:\весна\jrimage2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4221088"/>
            <a:ext cx="1538336" cy="1562373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5292080" y="4797152"/>
            <a:ext cx="1152128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E:\весна\1236625853_se-ice_id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365104"/>
            <a:ext cx="2017923" cy="13681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" name="Овал 18"/>
          <p:cNvSpPr/>
          <p:nvPr/>
        </p:nvSpPr>
        <p:spPr>
          <a:xfrm>
            <a:off x="8532440" y="5445224"/>
            <a:ext cx="144016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1"/>
            <a:ext cx="8712968" cy="42050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«У природы три весны. </a:t>
            </a:r>
            <a:r>
              <a:rPr lang="ru-RU" dirty="0" smtClean="0">
                <a:solidFill>
                  <a:schemeClr val="tx2"/>
                </a:solidFill>
              </a:rPr>
              <a:t>Первая весна </a:t>
            </a:r>
            <a:r>
              <a:rPr lang="ru-RU" dirty="0" smtClean="0"/>
              <a:t>наступает </a:t>
            </a:r>
            <a:r>
              <a:rPr lang="ru-RU" dirty="0" smtClean="0">
                <a:solidFill>
                  <a:schemeClr val="tx2"/>
                </a:solidFill>
              </a:rPr>
              <a:t>в поле. </a:t>
            </a:r>
            <a:r>
              <a:rPr lang="ru-RU" dirty="0" smtClean="0"/>
              <a:t>Там быстро тает снег, потому что солнышку ничто не мешает. </a:t>
            </a:r>
            <a:r>
              <a:rPr lang="ru-RU" dirty="0" smtClean="0">
                <a:solidFill>
                  <a:schemeClr val="tx2"/>
                </a:solidFill>
              </a:rPr>
              <a:t>Вторая весна </a:t>
            </a:r>
            <a:r>
              <a:rPr lang="ru-RU" dirty="0" smtClean="0"/>
              <a:t>наступает </a:t>
            </a:r>
            <a:r>
              <a:rPr lang="ru-RU" dirty="0" smtClean="0">
                <a:solidFill>
                  <a:schemeClr val="tx2"/>
                </a:solidFill>
              </a:rPr>
              <a:t>на реке.</a:t>
            </a:r>
            <a:r>
              <a:rPr lang="ru-RU" dirty="0" smtClean="0"/>
              <a:t> Лед тает, трещит и раскалывается на части. </a:t>
            </a:r>
            <a:r>
              <a:rPr lang="ru-RU" dirty="0" smtClean="0">
                <a:solidFill>
                  <a:schemeClr val="tx2"/>
                </a:solidFill>
              </a:rPr>
              <a:t>Третья весна </a:t>
            </a:r>
            <a:r>
              <a:rPr lang="ru-RU" dirty="0" smtClean="0"/>
              <a:t>наступает </a:t>
            </a:r>
            <a:r>
              <a:rPr lang="ru-RU" dirty="0" smtClean="0">
                <a:solidFill>
                  <a:schemeClr val="tx2"/>
                </a:solidFill>
              </a:rPr>
              <a:t>в лесу. </a:t>
            </a:r>
            <a:r>
              <a:rPr lang="ru-RU" dirty="0" smtClean="0"/>
              <a:t>Там снег тает медленно, потому что солнышку мешают деревья. Когда снег растает, лес оденется листвою».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Составление рассказа 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«Три весны»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опорным предметным картинкам.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Loco\Downloads\spring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340768"/>
            <a:ext cx="4752528" cy="2260091"/>
          </a:xfrm>
          <a:prstGeom prst="rect">
            <a:avLst/>
          </a:prstGeom>
          <a:noFill/>
        </p:spPr>
      </p:pic>
      <p:pic>
        <p:nvPicPr>
          <p:cNvPr id="1030" name="Picture 6" descr="C:\Users\Loco\Downloads\5509b7247ad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04048" y="4009193"/>
            <a:ext cx="3528392" cy="263453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400506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солнце светит ярче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греет теплее.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Nature_Clouds_Sunshine_028618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60298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вес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549507"/>
          </a:xfrm>
          <a:prstGeom prst="rect">
            <a:avLst/>
          </a:prstGeom>
          <a:noFill/>
        </p:spPr>
      </p:pic>
      <p:pic>
        <p:nvPicPr>
          <p:cNvPr id="8" name="Picture 2" descr="E:\весна\380874_366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35469" cy="3573016"/>
          </a:xfrm>
          <a:prstGeom prst="rect">
            <a:avLst/>
          </a:prstGeom>
          <a:noFill/>
        </p:spPr>
      </p:pic>
      <p:pic>
        <p:nvPicPr>
          <p:cNvPr id="7" name="Picture 5" descr="E:\весна\2016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45244"/>
            <a:ext cx="5039544" cy="3412756"/>
          </a:xfrm>
          <a:prstGeom prst="rect">
            <a:avLst/>
          </a:prstGeom>
          <a:noFill/>
        </p:spPr>
      </p:pic>
      <p:pic>
        <p:nvPicPr>
          <p:cNvPr id="5" name="Picture 3" descr="E:\весна\29859413532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32480"/>
            <a:ext cx="4283968" cy="3325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8229600" cy="1340768"/>
          </a:xfrm>
        </p:spPr>
        <p:txBody>
          <a:bodyPr>
            <a:normAutofit/>
          </a:bodyPr>
          <a:lstStyle/>
          <a:p>
            <a:pPr algn="l"/>
            <a:r>
              <a:rPr lang="ru-RU" sz="3100" b="1" i="1" dirty="0" smtClean="0"/>
              <a:t>                 Весна идет!!!...</a:t>
            </a:r>
            <a:br>
              <a:rPr lang="ru-RU" sz="3100" b="1" i="1" dirty="0" smtClean="0"/>
            </a:br>
            <a:r>
              <a:rPr lang="ru-RU" sz="3100" b="1" i="1" dirty="0" smtClean="0"/>
              <a:t>                                              Весне дорогу!!!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тает снег, и бегут ручейки. Тают сосульки, и бывает капель.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2798053_1301455259_0_47d30_bf7154de_L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196752"/>
            <a:ext cx="4176464" cy="3917523"/>
          </a:xfrm>
        </p:spPr>
      </p:pic>
      <p:pic>
        <p:nvPicPr>
          <p:cNvPr id="6" name="Содержимое 3" descr="501496395_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348880"/>
            <a:ext cx="4176464" cy="4176464"/>
          </a:xfrm>
          <a:prstGeom prst="rect">
            <a:avLst/>
          </a:prstGeom>
        </p:spPr>
      </p:pic>
      <p:pic>
        <p:nvPicPr>
          <p:cNvPr id="7" name="Zvuki_prirody_-_Vesennyaya_kape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675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реках лёд становится хрупким и трескается. Появляются большие льдины. Начинается ледоход.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весна\0_86afd_7797e26d_XL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8136904" cy="450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прилетают птицы. Они вьют гнезда и выводят птенцов.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4293096"/>
            <a:ext cx="3528392" cy="234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сканирование00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2037"/>
          <a:stretch>
            <a:fillRect/>
          </a:stretch>
        </p:blipFill>
        <p:spPr>
          <a:xfrm>
            <a:off x="3131840" y="2564904"/>
            <a:ext cx="2448272" cy="2419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весна\df9f649316d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868" y="4221088"/>
            <a:ext cx="2570132" cy="1728192"/>
          </a:xfrm>
          <a:prstGeom prst="rect">
            <a:avLst/>
          </a:prstGeom>
          <a:noFill/>
        </p:spPr>
      </p:pic>
      <p:pic>
        <p:nvPicPr>
          <p:cNvPr id="3075" name="Picture 3" descr="E:\весна\0_52b3b_db86a62b_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6408" y="908720"/>
            <a:ext cx="3367592" cy="29859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060848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 –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юга птицы прилетели.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Прилетел к нам скворушка – серенькое перышко,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Жаворонок, соловей, торопились – кто скорей.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5445224"/>
            <a:ext cx="3240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Цапля, лебедь, утка, стриж, аист, ласточка и чиж.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вернулись, прилетели, песни звонкие запели.</a:t>
            </a:r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Весна - Пение птиц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40"/>
                            </p:stCondLst>
                            <p:childTnLst>
                              <p:par>
                                <p:cTn id="3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Просыпается в берлоге медведь.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E:\весна\article-2105850-11E35DE5000005DC-695_470x4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89040"/>
            <a:ext cx="3744416" cy="291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Содержимое 12" descr="0_81bfd_e9c33a08_ori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9512" y="3861048"/>
            <a:ext cx="3600400" cy="281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4" name="Picture 8" descr="E:\весна\1330386137_02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052736"/>
            <a:ext cx="3744416" cy="2453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5" name="Picture 9" descr="E:\весна\1330386137_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124744"/>
            <a:ext cx="3545290" cy="244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весна\20439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3672408" cy="2446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весна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7933" y="1340768"/>
            <a:ext cx="3506067" cy="262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весна\1267358372_kapus4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17032"/>
            <a:ext cx="3168352" cy="289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4077072"/>
            <a:ext cx="3461704" cy="2596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только с полей сходит снег, на них начинаются весенние работы. В конце весны, в теплые майские дни, высаживают рассаду. В садах проводят посадку деревьев и кустарников. В парках и скверах высаживают цветы.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:\весна\0_df1f_1f0ed367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2636912"/>
            <a:ext cx="2448272" cy="346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весна\84236263_large_4155a2aea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20688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Весенние месяцы</a:t>
            </a:r>
            <a:endParaRPr lang="ru-RU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4330824" cy="38450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 весны весёлый старт –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пороге стоит Март.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 звенит капель –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нам уже спешит Апрель.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 их быстро догоняет,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цветами он встречает.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Света, радости полны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три месяца весны.</a:t>
            </a:r>
          </a:p>
          <a:p>
            <a:endParaRPr lang="ru-RU" sz="280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co\Desktop\демонстрационный материал 12 месяцев\img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7360">
            <a:off x="351198" y="1655260"/>
            <a:ext cx="3305768" cy="4581128"/>
          </a:xfrm>
          <a:prstGeom prst="rect">
            <a:avLst/>
          </a:prstGeom>
          <a:noFill/>
        </p:spPr>
      </p:pic>
      <p:pic>
        <p:nvPicPr>
          <p:cNvPr id="5" name="Picture 2" descr="C:\Users\Loco\Desktop\демонстрационный материал 12 месяцев\img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63">
            <a:off x="2986125" y="101777"/>
            <a:ext cx="3551759" cy="4869160"/>
          </a:xfrm>
          <a:prstGeom prst="rect">
            <a:avLst/>
          </a:prstGeom>
          <a:noFill/>
        </p:spPr>
      </p:pic>
      <p:pic>
        <p:nvPicPr>
          <p:cNvPr id="6" name="Picture 2" descr="C:\Users\Loco\Desktop\демонстрационный материал 12 месяцев\img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858">
            <a:off x="5489222" y="1962695"/>
            <a:ext cx="3275856" cy="449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404</Words>
  <Application>Microsoft Office PowerPoint</Application>
  <PresentationFormat>Экран (4:3)</PresentationFormat>
  <Paragraphs>64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Весной солнце светит ярче  и греет теплее.</vt:lpstr>
      <vt:lpstr>Весной тает снег, и бегут ручейки. Тают сосульки, и бывает капель.</vt:lpstr>
      <vt:lpstr>На реках лёд становится хрупким и трескается. Появляются большие льдины. Начинается ледоход.</vt:lpstr>
      <vt:lpstr>Весной прилетают птицы. Они вьют гнезда и выводят птенцов.</vt:lpstr>
      <vt:lpstr>Просыпается в берлоге медведь.</vt:lpstr>
      <vt:lpstr>Как только с полей сходит снег, на них начинаются весенние работы. В конце весны, в теплые майские дни, высаживают рассаду. В садах проводят посадку деревьев и кустарников. В парках и скверах высаживают цветы.</vt:lpstr>
      <vt:lpstr>Весенние месяцы</vt:lpstr>
      <vt:lpstr>Слайд 9</vt:lpstr>
      <vt:lpstr>Слайд 10</vt:lpstr>
      <vt:lpstr>Послушай. Вставь нужные по смыслу слова.</vt:lpstr>
      <vt:lpstr>Выбери приметы весны.</vt:lpstr>
      <vt:lpstr>Найди лишнюю картинку</vt:lpstr>
      <vt:lpstr>Слайд 14</vt:lpstr>
      <vt:lpstr>Найди закономерность, подбери подходящее слово: </vt:lpstr>
      <vt:lpstr>Чьи следы?</vt:lpstr>
      <vt:lpstr>Игра «Расставь правильно»</vt:lpstr>
      <vt:lpstr>Слайд 18</vt:lpstr>
      <vt:lpstr>Составление рассказа «Три весны» по опорным предметным картинкам.</vt:lpstr>
      <vt:lpstr>                 Весна идет!!!...                                               Весне дорогу!!!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Loco</dc:creator>
  <cp:lastModifiedBy>Loco</cp:lastModifiedBy>
  <cp:revision>181</cp:revision>
  <dcterms:created xsi:type="dcterms:W3CDTF">2013-01-12T14:08:55Z</dcterms:created>
  <dcterms:modified xsi:type="dcterms:W3CDTF">2013-11-18T17:36:11Z</dcterms:modified>
</cp:coreProperties>
</file>