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/>
  </p:normalViewPr>
  <p:slideViewPr>
    <p:cSldViewPr snapToGrid="0">
      <p:cViewPr>
        <p:scale>
          <a:sx n="66" d="100"/>
          <a:sy n="66" d="100"/>
        </p:scale>
        <p:origin x="79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3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1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790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8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6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2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7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7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7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47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40A8-65A5-4A51-AF5C-BE279AD766EA}" type="datetimeFigureOut">
              <a:rPr lang="ru-RU" smtClean="0"/>
              <a:t>04.11.2017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0B234-5425-44F9-A11E-C6B989058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0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B38F77-757E-40FF-977D-8452C1E1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5432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класс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России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используем алфавит?</a:t>
            </a: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Сумарокова Л.А. учитель первой квалификационной категории МКОУ «Шатровская НОШ»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161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77490-326A-41DC-9442-2B8ABC46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5783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Словесная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30CD9CF-16CE-4874-8BA2-2F3BA4EFC06B}"/>
              </a:ext>
            </a:extLst>
          </p:cNvPr>
          <p:cNvSpPr txBox="1">
            <a:spLocks/>
          </p:cNvSpPr>
          <p:nvPr/>
        </p:nvSpPr>
        <p:spPr>
          <a:xfrm>
            <a:off x="918935" y="6279697"/>
            <a:ext cx="7886700" cy="578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с.82 упр.123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017DD4-244C-457B-B0FE-D88210CC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303"/>
            <a:ext cx="9209322" cy="57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B4EAD4-A5BB-4984-ACCB-4A80EA2B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65087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Грамотеев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D0E00C-156B-4946-8865-082AA61FD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0873"/>
            <a:ext cx="9144000" cy="438149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77F298-A7A7-4756-BB09-FF34A9C03665}"/>
              </a:ext>
            </a:extLst>
          </p:cNvPr>
          <p:cNvSpPr txBox="1">
            <a:spLocks/>
          </p:cNvSpPr>
          <p:nvPr/>
        </p:nvSpPr>
        <p:spPr>
          <a:xfrm>
            <a:off x="0" y="5239657"/>
            <a:ext cx="9144000" cy="1603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слова и запишите их в алфавитном порядке: повар, библиотекарь, доктор, архитектор, учитель</a:t>
            </a:r>
          </a:p>
        </p:txBody>
      </p:sp>
    </p:spTree>
    <p:extLst>
      <p:ext uri="{BB962C8B-B14F-4D97-AF65-F5344CB8AC3E}">
        <p14:creationId xmlns:p14="http://schemas.microsoft.com/office/powerpoint/2010/main" val="3899773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F557-2A90-446D-B091-1785A08F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40474"/>
          </a:xfrm>
        </p:spPr>
        <p:txBody>
          <a:bodyPr>
            <a:normAutofit/>
          </a:bodyPr>
          <a:lstStyle/>
          <a:p>
            <a:r>
              <a:rPr lang="ru-RU" sz="2400" dirty="0"/>
              <a:t>Пословицы, самостоятельная работа</a:t>
            </a:r>
            <a:br>
              <a:rPr lang="ru-RU" sz="2400" dirty="0"/>
            </a:br>
            <a:r>
              <a:rPr lang="ru-RU" sz="2400" b="1" dirty="0"/>
              <a:t>1 вариант </a:t>
            </a:r>
            <a:br>
              <a:rPr lang="ru-RU" sz="2400" dirty="0"/>
            </a:br>
            <a:r>
              <a:rPr lang="ru-RU" sz="2400" b="1" dirty="0"/>
              <a:t>Спишите слова в алфавитном порядке.</a:t>
            </a:r>
            <a:br>
              <a:rPr lang="ru-RU" sz="2400" dirty="0"/>
            </a:br>
            <a:r>
              <a:rPr lang="ru-RU" sz="2400" b="1" dirty="0"/>
              <a:t>Раздели на слоги (вертикальной чертой)</a:t>
            </a:r>
            <a:br>
              <a:rPr lang="ru-RU" sz="2400" dirty="0"/>
            </a:br>
            <a:r>
              <a:rPr lang="ru-RU" sz="2400" b="1" dirty="0"/>
              <a:t>Поставь ударение.</a:t>
            </a:r>
            <a:br>
              <a:rPr lang="ru-RU" sz="2400" dirty="0"/>
            </a:br>
            <a:r>
              <a:rPr lang="ru-RU" sz="2400" b="1" dirty="0"/>
              <a:t>Карандаши, дача, осень, чудо, ворона, береза, арбуз.</a:t>
            </a:r>
            <a:br>
              <a:rPr lang="ru-RU" sz="2400" dirty="0"/>
            </a:br>
            <a:r>
              <a:rPr lang="ru-RU" sz="2400" b="1" dirty="0"/>
              <a:t>____________________________________________________________________________________________________________________________________________________</a:t>
            </a: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400" dirty="0"/>
            </a:br>
            <a:r>
              <a:rPr lang="ru-RU" sz="2400" b="1" dirty="0"/>
              <a:t>2 вариант. </a:t>
            </a:r>
            <a:br>
              <a:rPr lang="ru-RU" sz="2400" dirty="0"/>
            </a:br>
            <a:r>
              <a:rPr lang="ru-RU" sz="2400" b="1" dirty="0"/>
              <a:t>Спишите слова в алфавитном порядке.</a:t>
            </a:r>
            <a:br>
              <a:rPr lang="ru-RU" sz="2400" dirty="0"/>
            </a:br>
            <a:r>
              <a:rPr lang="ru-RU" sz="2400" b="1" dirty="0"/>
              <a:t>Раздели на слоги (вертикальной чертой).</a:t>
            </a:r>
            <a:br>
              <a:rPr lang="ru-RU" sz="2400" dirty="0"/>
            </a:br>
            <a:r>
              <a:rPr lang="ru-RU" sz="2400" b="1" dirty="0"/>
              <a:t>Поставь ударение.</a:t>
            </a:r>
            <a:br>
              <a:rPr lang="ru-RU" sz="2400" dirty="0"/>
            </a:br>
            <a:r>
              <a:rPr lang="ru-RU" sz="2400" b="1" dirty="0"/>
              <a:t>Улица, воробей, тетрадь, артист, ракета, игра, цветок.</a:t>
            </a:r>
            <a:br>
              <a:rPr lang="ru-RU" sz="2400" dirty="0"/>
            </a:br>
            <a:r>
              <a:rPr lang="ru-RU" sz="2400" b="1" dirty="0"/>
              <a:t>____________________________________________________________________________________________________________________________________________________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64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02022-6609-492B-B04E-40A6F30B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7A9C5-6578-4D39-86EB-14CF2E0C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2"/>
            <a:ext cx="9250954" cy="5532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943C8E-3553-487B-B3E8-78A68B575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58" y="5333566"/>
            <a:ext cx="1584308" cy="1584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47B3E9-3BC9-4908-9869-D1CEED139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22" y="5036457"/>
            <a:ext cx="1941290" cy="19412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79D13B-FE74-4EB5-B5EE-67AC4A9E1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07" y="5036457"/>
            <a:ext cx="1881417" cy="18814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4DBD53-5061-446C-8446-84D01A80D6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3" b="14841"/>
          <a:stretch/>
        </p:blipFill>
        <p:spPr>
          <a:xfrm>
            <a:off x="0" y="0"/>
            <a:ext cx="924957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62290-DD18-4F3E-9ACF-4C20D567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93731"/>
          </a:xfrm>
        </p:spPr>
        <p:txBody>
          <a:bodyPr>
            <a:normAutofit/>
          </a:bodyPr>
          <a:lstStyle/>
          <a:p>
            <a:r>
              <a:rPr lang="ru-RU" dirty="0"/>
              <a:t>Рефлексия </a:t>
            </a:r>
            <a:br>
              <a:rPr lang="ru-RU" dirty="0"/>
            </a:br>
            <a:r>
              <a:rPr lang="ru-RU" dirty="0"/>
              <a:t>- Что больше всего понравилось вам на уроке?</a:t>
            </a:r>
            <a:br>
              <a:rPr lang="ru-RU" dirty="0"/>
            </a:br>
            <a:r>
              <a:rPr lang="ru-RU" dirty="0"/>
              <a:t>- Какое задание было трудным для вас?</a:t>
            </a:r>
            <a:br>
              <a:rPr lang="ru-RU" dirty="0"/>
            </a:br>
            <a:r>
              <a:rPr lang="ru-RU" dirty="0"/>
              <a:t>- Какое задание было интересным?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73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442F8-3511-432D-B4E5-3873211D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90531"/>
          </a:xfrm>
        </p:spPr>
        <p:txBody>
          <a:bodyPr>
            <a:normAutofit/>
          </a:bodyPr>
          <a:lstStyle/>
          <a:p>
            <a:r>
              <a:rPr lang="ru-RU" dirty="0"/>
              <a:t>Итог урока</a:t>
            </a:r>
            <a:br>
              <a:rPr lang="ru-RU" dirty="0"/>
            </a:br>
            <a:r>
              <a:rPr lang="ru-RU" dirty="0"/>
              <a:t>-  Закончите предложения:</a:t>
            </a:r>
            <a:br>
              <a:rPr lang="ru-RU" dirty="0"/>
            </a:br>
            <a:r>
              <a:rPr lang="ru-RU" dirty="0"/>
              <a:t>Все буквы, расположенные по порядку, называются …</a:t>
            </a:r>
            <a:br>
              <a:rPr lang="ru-RU" dirty="0"/>
            </a:br>
            <a:r>
              <a:rPr lang="ru-RU" dirty="0"/>
              <a:t>В алфавите каждая буква имеет свое… и  свое… 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98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E29F4-ABCF-4A20-99CC-FA27372A0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96571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выучить весь алфавит, с. 83упр. 125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942531-D2CB-4DE6-A8A7-216EC5CC3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998" y="1407884"/>
            <a:ext cx="4391814" cy="545011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8A2327A-86EA-420C-8BF3-1FC279647C7D}"/>
              </a:ext>
            </a:extLst>
          </p:cNvPr>
          <p:cNvSpPr txBox="1">
            <a:spLocks/>
          </p:cNvSpPr>
          <p:nvPr/>
        </p:nvSpPr>
        <p:spPr>
          <a:xfrm>
            <a:off x="4769185" y="2830286"/>
            <a:ext cx="3746165" cy="1596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6188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9E222-26EF-457C-83B9-704A621D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841900"/>
          </a:xfrm>
        </p:spPr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грамотным быть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учись мыслить, думать и творить.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C7C6FC-9E95-43BD-9B0D-EA4C6A5BCFF1}"/>
              </a:ext>
            </a:extLst>
          </p:cNvPr>
          <p:cNvSpPr txBox="1">
            <a:spLocks/>
          </p:cNvSpPr>
          <p:nvPr/>
        </p:nvSpPr>
        <p:spPr>
          <a:xfrm>
            <a:off x="628650" y="39065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октября.</a:t>
            </a:r>
          </a:p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Классная работа.</a:t>
            </a:r>
          </a:p>
        </p:txBody>
      </p:sp>
    </p:spTree>
    <p:extLst>
      <p:ext uri="{BB962C8B-B14F-4D97-AF65-F5344CB8AC3E}">
        <p14:creationId xmlns:p14="http://schemas.microsoft.com/office/powerpoint/2010/main" val="8602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7EB7C-2641-4B20-88EC-2BBCDE63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768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D2A6C-537F-4C22-92D0-B5DE08CC1F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33" b="7621"/>
          <a:stretch/>
        </p:blipFill>
        <p:spPr>
          <a:xfrm>
            <a:off x="0" y="365126"/>
            <a:ext cx="6068549" cy="664527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550E9A-027A-459C-BFBE-68BFA44DD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25" y="-118639"/>
            <a:ext cx="1664075" cy="1749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AE6BCD-056A-456F-AE52-29CE98F184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25" t="4091" r="15432"/>
          <a:stretch/>
        </p:blipFill>
        <p:spPr>
          <a:xfrm>
            <a:off x="5927074" y="0"/>
            <a:ext cx="3216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3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7AC2BB6-F4AC-43CA-AD9A-FD1A8C21D1C0}"/>
              </a:ext>
            </a:extLst>
          </p:cNvPr>
          <p:cNvSpPr txBox="1">
            <a:spLocks/>
          </p:cNvSpPr>
          <p:nvPr/>
        </p:nvSpPr>
        <p:spPr>
          <a:xfrm>
            <a:off x="1233714" y="478971"/>
            <a:ext cx="79375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B9DD70F-DD14-4ED7-88A3-EF6A14AF7359}"/>
              </a:ext>
            </a:extLst>
          </p:cNvPr>
          <p:cNvSpPr txBox="1">
            <a:spLocks/>
          </p:cNvSpPr>
          <p:nvPr/>
        </p:nvSpPr>
        <p:spPr>
          <a:xfrm>
            <a:off x="1925864" y="478971"/>
            <a:ext cx="79375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D680833-259E-4F09-BA03-0BE4EFDB5C83}"/>
              </a:ext>
            </a:extLst>
          </p:cNvPr>
          <p:cNvSpPr txBox="1">
            <a:spLocks/>
          </p:cNvSpPr>
          <p:nvPr/>
        </p:nvSpPr>
        <p:spPr>
          <a:xfrm>
            <a:off x="2618014" y="478971"/>
            <a:ext cx="79375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74261836-4EC1-4AED-8845-CC408B311AC0}"/>
              </a:ext>
            </a:extLst>
          </p:cNvPr>
          <p:cNvSpPr txBox="1">
            <a:spLocks/>
          </p:cNvSpPr>
          <p:nvPr/>
        </p:nvSpPr>
        <p:spPr>
          <a:xfrm>
            <a:off x="3411764" y="478971"/>
            <a:ext cx="79375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BD95498-46A4-4B33-A2B9-70D25AA659BB}"/>
              </a:ext>
            </a:extLst>
          </p:cNvPr>
          <p:cNvSpPr txBox="1">
            <a:spLocks/>
          </p:cNvSpPr>
          <p:nvPr/>
        </p:nvSpPr>
        <p:spPr>
          <a:xfrm>
            <a:off x="4216399" y="478971"/>
            <a:ext cx="79375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9C54D7F-C563-438F-8179-DA53964E6230}"/>
              </a:ext>
            </a:extLst>
          </p:cNvPr>
          <p:cNvSpPr txBox="1">
            <a:spLocks/>
          </p:cNvSpPr>
          <p:nvPr/>
        </p:nvSpPr>
        <p:spPr>
          <a:xfrm>
            <a:off x="5021034" y="478971"/>
            <a:ext cx="79375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B07426A-C56E-4932-BA64-50635A33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008438"/>
              </p:ext>
            </p:extLst>
          </p:nvPr>
        </p:nvGraphicFramePr>
        <p:xfrm>
          <a:off x="1262062" y="0"/>
          <a:ext cx="6515283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140">
                  <a:extLst>
                    <a:ext uri="{9D8B030D-6E8A-4147-A177-3AD203B41FA5}">
                      <a16:colId xmlns:a16="http://schemas.microsoft.com/office/drawing/2014/main" val="532185767"/>
                    </a:ext>
                  </a:extLst>
                </a:gridCol>
                <a:gridCol w="690781">
                  <a:extLst>
                    <a:ext uri="{9D8B030D-6E8A-4147-A177-3AD203B41FA5}">
                      <a16:colId xmlns:a16="http://schemas.microsoft.com/office/drawing/2014/main" val="486292942"/>
                    </a:ext>
                  </a:extLst>
                </a:gridCol>
                <a:gridCol w="738766">
                  <a:extLst>
                    <a:ext uri="{9D8B030D-6E8A-4147-A177-3AD203B41FA5}">
                      <a16:colId xmlns:a16="http://schemas.microsoft.com/office/drawing/2014/main" val="3828699083"/>
                    </a:ext>
                  </a:extLst>
                </a:gridCol>
                <a:gridCol w="738766">
                  <a:extLst>
                    <a:ext uri="{9D8B030D-6E8A-4147-A177-3AD203B41FA5}">
                      <a16:colId xmlns:a16="http://schemas.microsoft.com/office/drawing/2014/main" val="519314466"/>
                    </a:ext>
                  </a:extLst>
                </a:gridCol>
                <a:gridCol w="738766">
                  <a:extLst>
                    <a:ext uri="{9D8B030D-6E8A-4147-A177-3AD203B41FA5}">
                      <a16:colId xmlns:a16="http://schemas.microsoft.com/office/drawing/2014/main" val="4118050457"/>
                    </a:ext>
                  </a:extLst>
                </a:gridCol>
                <a:gridCol w="738766">
                  <a:extLst>
                    <a:ext uri="{9D8B030D-6E8A-4147-A177-3AD203B41FA5}">
                      <a16:colId xmlns:a16="http://schemas.microsoft.com/office/drawing/2014/main" val="2349139507"/>
                    </a:ext>
                  </a:extLst>
                </a:gridCol>
                <a:gridCol w="738766">
                  <a:extLst>
                    <a:ext uri="{9D8B030D-6E8A-4147-A177-3AD203B41FA5}">
                      <a16:colId xmlns:a16="http://schemas.microsoft.com/office/drawing/2014/main" val="489099216"/>
                    </a:ext>
                  </a:extLst>
                </a:gridCol>
                <a:gridCol w="738766">
                  <a:extLst>
                    <a:ext uri="{9D8B030D-6E8A-4147-A177-3AD203B41FA5}">
                      <a16:colId xmlns:a16="http://schemas.microsoft.com/office/drawing/2014/main" val="1794973480"/>
                    </a:ext>
                  </a:extLst>
                </a:gridCol>
                <a:gridCol w="738766">
                  <a:extLst>
                    <a:ext uri="{9D8B030D-6E8A-4147-A177-3AD203B41FA5}">
                      <a16:colId xmlns:a16="http://schemas.microsoft.com/office/drawing/2014/main" val="1440289904"/>
                    </a:ext>
                  </a:extLst>
                </a:gridCol>
              </a:tblGrid>
              <a:tr h="583112">
                <a:tc>
                  <a:txBody>
                    <a:bodyPr/>
                    <a:lstStyle/>
                    <a:p>
                      <a:r>
                        <a:rPr lang="ru-RU" sz="6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12780"/>
                  </a:ext>
                </a:extLst>
              </a:tr>
            </a:tbl>
          </a:graphicData>
        </a:graphic>
      </p:graphicFrame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AE27C18B-CF21-4CB9-82F0-DFD768172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092403"/>
              </p:ext>
            </p:extLst>
          </p:nvPr>
        </p:nvGraphicFramePr>
        <p:xfrm>
          <a:off x="1262742" y="959912"/>
          <a:ext cx="498837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625">
                  <a:extLst>
                    <a:ext uri="{9D8B030D-6E8A-4147-A177-3AD203B41FA5}">
                      <a16:colId xmlns:a16="http://schemas.microsoft.com/office/drawing/2014/main" val="532185767"/>
                    </a:ext>
                  </a:extLst>
                </a:gridCol>
                <a:gridCol w="712625">
                  <a:extLst>
                    <a:ext uri="{9D8B030D-6E8A-4147-A177-3AD203B41FA5}">
                      <a16:colId xmlns:a16="http://schemas.microsoft.com/office/drawing/2014/main" val="486292942"/>
                    </a:ext>
                  </a:extLst>
                </a:gridCol>
                <a:gridCol w="712625">
                  <a:extLst>
                    <a:ext uri="{9D8B030D-6E8A-4147-A177-3AD203B41FA5}">
                      <a16:colId xmlns:a16="http://schemas.microsoft.com/office/drawing/2014/main" val="3828699083"/>
                    </a:ext>
                  </a:extLst>
                </a:gridCol>
                <a:gridCol w="712625">
                  <a:extLst>
                    <a:ext uri="{9D8B030D-6E8A-4147-A177-3AD203B41FA5}">
                      <a16:colId xmlns:a16="http://schemas.microsoft.com/office/drawing/2014/main" val="519314466"/>
                    </a:ext>
                  </a:extLst>
                </a:gridCol>
                <a:gridCol w="712625">
                  <a:extLst>
                    <a:ext uri="{9D8B030D-6E8A-4147-A177-3AD203B41FA5}">
                      <a16:colId xmlns:a16="http://schemas.microsoft.com/office/drawing/2014/main" val="4118050457"/>
                    </a:ext>
                  </a:extLst>
                </a:gridCol>
                <a:gridCol w="712625">
                  <a:extLst>
                    <a:ext uri="{9D8B030D-6E8A-4147-A177-3AD203B41FA5}">
                      <a16:colId xmlns:a16="http://schemas.microsoft.com/office/drawing/2014/main" val="2349139507"/>
                    </a:ext>
                  </a:extLst>
                </a:gridCol>
                <a:gridCol w="712625">
                  <a:extLst>
                    <a:ext uri="{9D8B030D-6E8A-4147-A177-3AD203B41FA5}">
                      <a16:colId xmlns:a16="http://schemas.microsoft.com/office/drawing/2014/main" val="489099216"/>
                    </a:ext>
                  </a:extLst>
                </a:gridCol>
              </a:tblGrid>
              <a:tr h="765286">
                <a:tc>
                  <a:txBody>
                    <a:bodyPr/>
                    <a:lstStyle/>
                    <a:p>
                      <a:r>
                        <a:rPr lang="ru-RU" sz="6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12780"/>
                  </a:ext>
                </a:extLst>
              </a:tr>
            </a:tbl>
          </a:graphicData>
        </a:graphic>
      </p:graphicFrame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0C6B989B-3972-41C6-8AB4-AED60214F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16959"/>
              </p:ext>
            </p:extLst>
          </p:nvPr>
        </p:nvGraphicFramePr>
        <p:xfrm>
          <a:off x="1262062" y="1879150"/>
          <a:ext cx="648171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191">
                  <a:extLst>
                    <a:ext uri="{9D8B030D-6E8A-4147-A177-3AD203B41FA5}">
                      <a16:colId xmlns:a16="http://schemas.microsoft.com/office/drawing/2014/main" val="532185767"/>
                    </a:ext>
                  </a:extLst>
                </a:gridCol>
                <a:gridCol w="720191">
                  <a:extLst>
                    <a:ext uri="{9D8B030D-6E8A-4147-A177-3AD203B41FA5}">
                      <a16:colId xmlns:a16="http://schemas.microsoft.com/office/drawing/2014/main" val="486292942"/>
                    </a:ext>
                  </a:extLst>
                </a:gridCol>
                <a:gridCol w="720191">
                  <a:extLst>
                    <a:ext uri="{9D8B030D-6E8A-4147-A177-3AD203B41FA5}">
                      <a16:colId xmlns:a16="http://schemas.microsoft.com/office/drawing/2014/main" val="3828699083"/>
                    </a:ext>
                  </a:extLst>
                </a:gridCol>
                <a:gridCol w="720191">
                  <a:extLst>
                    <a:ext uri="{9D8B030D-6E8A-4147-A177-3AD203B41FA5}">
                      <a16:colId xmlns:a16="http://schemas.microsoft.com/office/drawing/2014/main" val="519314466"/>
                    </a:ext>
                  </a:extLst>
                </a:gridCol>
                <a:gridCol w="720191">
                  <a:extLst>
                    <a:ext uri="{9D8B030D-6E8A-4147-A177-3AD203B41FA5}">
                      <a16:colId xmlns:a16="http://schemas.microsoft.com/office/drawing/2014/main" val="4118050457"/>
                    </a:ext>
                  </a:extLst>
                </a:gridCol>
                <a:gridCol w="720191">
                  <a:extLst>
                    <a:ext uri="{9D8B030D-6E8A-4147-A177-3AD203B41FA5}">
                      <a16:colId xmlns:a16="http://schemas.microsoft.com/office/drawing/2014/main" val="2349139507"/>
                    </a:ext>
                  </a:extLst>
                </a:gridCol>
                <a:gridCol w="720191">
                  <a:extLst>
                    <a:ext uri="{9D8B030D-6E8A-4147-A177-3AD203B41FA5}">
                      <a16:colId xmlns:a16="http://schemas.microsoft.com/office/drawing/2014/main" val="489099216"/>
                    </a:ext>
                  </a:extLst>
                </a:gridCol>
                <a:gridCol w="720191">
                  <a:extLst>
                    <a:ext uri="{9D8B030D-6E8A-4147-A177-3AD203B41FA5}">
                      <a16:colId xmlns:a16="http://schemas.microsoft.com/office/drawing/2014/main" val="1794973480"/>
                    </a:ext>
                  </a:extLst>
                </a:gridCol>
                <a:gridCol w="720191">
                  <a:extLst>
                    <a:ext uri="{9D8B030D-6E8A-4147-A177-3AD203B41FA5}">
                      <a16:colId xmlns:a16="http://schemas.microsoft.com/office/drawing/2014/main" val="1440289904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r>
                        <a:rPr lang="ru-RU" sz="6000" dirty="0">
                          <a:solidFill>
                            <a:schemeClr val="tx1"/>
                          </a:solidFill>
                        </a:rPr>
                        <a:t>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1278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8C33A17-7C15-4F08-B4D7-3961CA5A86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18320"/>
              </p:ext>
            </p:extLst>
          </p:nvPr>
        </p:nvGraphicFramePr>
        <p:xfrm>
          <a:off x="1262062" y="2841819"/>
          <a:ext cx="351313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820">
                  <a:extLst>
                    <a:ext uri="{9D8B030D-6E8A-4147-A177-3AD203B41FA5}">
                      <a16:colId xmlns:a16="http://schemas.microsoft.com/office/drawing/2014/main" val="532185767"/>
                    </a:ext>
                  </a:extLst>
                </a:gridCol>
                <a:gridCol w="631689">
                  <a:extLst>
                    <a:ext uri="{9D8B030D-6E8A-4147-A177-3AD203B41FA5}">
                      <a16:colId xmlns:a16="http://schemas.microsoft.com/office/drawing/2014/main" val="486292942"/>
                    </a:ext>
                  </a:extLst>
                </a:gridCol>
                <a:gridCol w="682172">
                  <a:extLst>
                    <a:ext uri="{9D8B030D-6E8A-4147-A177-3AD203B41FA5}">
                      <a16:colId xmlns:a16="http://schemas.microsoft.com/office/drawing/2014/main" val="3828699083"/>
                    </a:ext>
                  </a:extLst>
                </a:gridCol>
                <a:gridCol w="682171">
                  <a:extLst>
                    <a:ext uri="{9D8B030D-6E8A-4147-A177-3AD203B41FA5}">
                      <a16:colId xmlns:a16="http://schemas.microsoft.com/office/drawing/2014/main" val="519314466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4118050457"/>
                    </a:ext>
                  </a:extLst>
                </a:gridCol>
              </a:tblGrid>
              <a:tr h="700738">
                <a:tc>
                  <a:txBody>
                    <a:bodyPr/>
                    <a:lstStyle/>
                    <a:p>
                      <a:r>
                        <a:rPr lang="ru-RU" sz="6000" dirty="0">
                          <a:solidFill>
                            <a:schemeClr val="tx1"/>
                          </a:solidFill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12780"/>
                  </a:ext>
                </a:extLst>
              </a:tr>
            </a:tbl>
          </a:graphicData>
        </a:graphic>
      </p:graphicFrame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CD914084-81C9-4B3A-A6DF-29E370BD9A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04995"/>
              </p:ext>
            </p:extLst>
          </p:nvPr>
        </p:nvGraphicFramePr>
        <p:xfrm>
          <a:off x="1262062" y="3826552"/>
          <a:ext cx="609599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38">
                  <a:extLst>
                    <a:ext uri="{9D8B030D-6E8A-4147-A177-3AD203B41FA5}">
                      <a16:colId xmlns:a16="http://schemas.microsoft.com/office/drawing/2014/main" val="532185767"/>
                    </a:ext>
                  </a:extLst>
                </a:gridCol>
                <a:gridCol w="686328">
                  <a:extLst>
                    <a:ext uri="{9D8B030D-6E8A-4147-A177-3AD203B41FA5}">
                      <a16:colId xmlns:a16="http://schemas.microsoft.com/office/drawing/2014/main" val="48629294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2869908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519314466"/>
                    </a:ext>
                  </a:extLst>
                </a:gridCol>
                <a:gridCol w="832835">
                  <a:extLst>
                    <a:ext uri="{9D8B030D-6E8A-4147-A177-3AD203B41FA5}">
                      <a16:colId xmlns:a16="http://schemas.microsoft.com/office/drawing/2014/main" val="4118050457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2349139507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489099216"/>
                    </a:ext>
                  </a:extLst>
                </a:gridCol>
                <a:gridCol w="865093">
                  <a:extLst>
                    <a:ext uri="{9D8B030D-6E8A-4147-A177-3AD203B41FA5}">
                      <a16:colId xmlns:a16="http://schemas.microsoft.com/office/drawing/2014/main" val="17949734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40289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6000" dirty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12780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ED96D6FE-19B5-4B99-A109-1028330D2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186518"/>
              </p:ext>
            </p:extLst>
          </p:nvPr>
        </p:nvGraphicFramePr>
        <p:xfrm>
          <a:off x="1267732" y="4832392"/>
          <a:ext cx="500017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53218576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8629294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82869908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519314466"/>
                    </a:ext>
                  </a:extLst>
                </a:gridCol>
                <a:gridCol w="882954">
                  <a:extLst>
                    <a:ext uri="{9D8B030D-6E8A-4147-A177-3AD203B41FA5}">
                      <a16:colId xmlns:a16="http://schemas.microsoft.com/office/drawing/2014/main" val="4118050457"/>
                    </a:ext>
                  </a:extLst>
                </a:gridCol>
                <a:gridCol w="682171">
                  <a:extLst>
                    <a:ext uri="{9D8B030D-6E8A-4147-A177-3AD203B41FA5}">
                      <a16:colId xmlns:a16="http://schemas.microsoft.com/office/drawing/2014/main" val="2349139507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489099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6000" dirty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12780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988368B2-D795-4ACD-A119-67D1A7877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29980"/>
              </p:ext>
            </p:extLst>
          </p:nvPr>
        </p:nvGraphicFramePr>
        <p:xfrm>
          <a:off x="1262062" y="5838232"/>
          <a:ext cx="495345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636">
                  <a:extLst>
                    <a:ext uri="{9D8B030D-6E8A-4147-A177-3AD203B41FA5}">
                      <a16:colId xmlns:a16="http://schemas.microsoft.com/office/drawing/2014/main" val="532185767"/>
                    </a:ext>
                  </a:extLst>
                </a:gridCol>
                <a:gridCol w="707636">
                  <a:extLst>
                    <a:ext uri="{9D8B030D-6E8A-4147-A177-3AD203B41FA5}">
                      <a16:colId xmlns:a16="http://schemas.microsoft.com/office/drawing/2014/main" val="486292942"/>
                    </a:ext>
                  </a:extLst>
                </a:gridCol>
                <a:gridCol w="707636">
                  <a:extLst>
                    <a:ext uri="{9D8B030D-6E8A-4147-A177-3AD203B41FA5}">
                      <a16:colId xmlns:a16="http://schemas.microsoft.com/office/drawing/2014/main" val="3828699083"/>
                    </a:ext>
                  </a:extLst>
                </a:gridCol>
                <a:gridCol w="707636">
                  <a:extLst>
                    <a:ext uri="{9D8B030D-6E8A-4147-A177-3AD203B41FA5}">
                      <a16:colId xmlns:a16="http://schemas.microsoft.com/office/drawing/2014/main" val="519314466"/>
                    </a:ext>
                  </a:extLst>
                </a:gridCol>
                <a:gridCol w="707636">
                  <a:extLst>
                    <a:ext uri="{9D8B030D-6E8A-4147-A177-3AD203B41FA5}">
                      <a16:colId xmlns:a16="http://schemas.microsoft.com/office/drawing/2014/main" val="4118050457"/>
                    </a:ext>
                  </a:extLst>
                </a:gridCol>
                <a:gridCol w="707636">
                  <a:extLst>
                    <a:ext uri="{9D8B030D-6E8A-4147-A177-3AD203B41FA5}">
                      <a16:colId xmlns:a16="http://schemas.microsoft.com/office/drawing/2014/main" val="2349139507"/>
                    </a:ext>
                  </a:extLst>
                </a:gridCol>
                <a:gridCol w="707636">
                  <a:extLst>
                    <a:ext uri="{9D8B030D-6E8A-4147-A177-3AD203B41FA5}">
                      <a16:colId xmlns:a16="http://schemas.microsoft.com/office/drawing/2014/main" val="489099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6000" dirty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000" dirty="0"/>
                        <a:t>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12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56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7DBF6-505D-4DE4-8AF9-BD0002501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21" y="947965"/>
            <a:ext cx="7886700" cy="1325563"/>
          </a:xfrm>
        </p:spPr>
        <p:txBody>
          <a:bodyPr>
            <a:normAutofit/>
          </a:bodyPr>
          <a:lstStyle/>
          <a:p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ал-фа-вит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9A769393-78BB-45A6-A637-724157658FC8}"/>
              </a:ext>
            </a:extLst>
          </p:cNvPr>
          <p:cNvCxnSpPr/>
          <p:nvPr/>
        </p:nvCxnSpPr>
        <p:spPr>
          <a:xfrm flipH="1">
            <a:off x="3193144" y="945697"/>
            <a:ext cx="116114" cy="3773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78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02022-6609-492B-B04E-40A6F30B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A7A9C5-6578-4D39-86EB-14CF2E0C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2"/>
            <a:ext cx="9250954" cy="55324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943C8E-3553-487B-B3E8-78A68B575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58" y="5333566"/>
            <a:ext cx="1584308" cy="1584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47B3E9-3BC9-4908-9869-D1CEED139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222" y="5036457"/>
            <a:ext cx="1941290" cy="19412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79D13B-FE74-4EB5-B5EE-67AC4A9E1C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607" y="5036457"/>
            <a:ext cx="1881417" cy="188141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4DBD53-5061-446C-8446-84D01A80D6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3" b="14841"/>
          <a:stretch/>
        </p:blipFill>
        <p:spPr>
          <a:xfrm>
            <a:off x="0" y="0"/>
            <a:ext cx="924957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2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5834D2-2249-4886-A315-51291F06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64" y="624114"/>
            <a:ext cx="8745972" cy="54573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90BCA-9AD5-4E74-B3CD-484FDB30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42" y="39690"/>
            <a:ext cx="7006422" cy="584424"/>
          </a:xfrm>
        </p:spPr>
        <p:txBody>
          <a:bodyPr vert="horz">
            <a:normAutofit fontScale="90000"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Алфавит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DCBF151-7B9B-42B9-8465-F923339A8679}"/>
              </a:ext>
            </a:extLst>
          </p:cNvPr>
          <p:cNvSpPr txBox="1">
            <a:spLocks/>
          </p:cNvSpPr>
          <p:nvPr/>
        </p:nvSpPr>
        <p:spPr>
          <a:xfrm>
            <a:off x="7910286" y="205469"/>
            <a:ext cx="1098550" cy="6224360"/>
          </a:xfrm>
          <a:prstGeom prst="rect">
            <a:avLst/>
          </a:prstGeom>
        </p:spPr>
        <p:txBody>
          <a:bodyPr vert="wordArtVert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C2EA328B-3907-42B1-A718-A831718B8C4B}"/>
              </a:ext>
            </a:extLst>
          </p:cNvPr>
          <p:cNvSpPr txBox="1">
            <a:spLocks/>
          </p:cNvSpPr>
          <p:nvPr/>
        </p:nvSpPr>
        <p:spPr>
          <a:xfrm>
            <a:off x="2837542" y="5995535"/>
            <a:ext cx="3468915" cy="926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с.81 упр.121</a:t>
            </a:r>
          </a:p>
        </p:txBody>
      </p:sp>
    </p:spTree>
    <p:extLst>
      <p:ext uri="{BB962C8B-B14F-4D97-AF65-F5344CB8AC3E}">
        <p14:creationId xmlns:p14="http://schemas.microsoft.com/office/powerpoint/2010/main" val="866703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02838-6B47-4426-BDF6-25261D41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16047"/>
            <a:ext cx="7886700" cy="5637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Улица Смекалистых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EB1545-8DC4-486D-AF41-751524F85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1032"/>
            <a:ext cx="9166791" cy="586317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CDCF8A0-9C3C-4B60-B674-B0954259A245}"/>
              </a:ext>
            </a:extLst>
          </p:cNvPr>
          <p:cNvSpPr txBox="1">
            <a:spLocks/>
          </p:cNvSpPr>
          <p:nvPr/>
        </p:nvSpPr>
        <p:spPr>
          <a:xfrm>
            <a:off x="628650" y="6294212"/>
            <a:ext cx="7886700" cy="563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с.82 упр.122 (устно)</a:t>
            </a:r>
          </a:p>
        </p:txBody>
      </p:sp>
    </p:spTree>
    <p:extLst>
      <p:ext uri="{BB962C8B-B14F-4D97-AF65-F5344CB8AC3E}">
        <p14:creationId xmlns:p14="http://schemas.microsoft.com/office/powerpoint/2010/main" val="1888402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CDDCA-C9BC-4416-88FF-EA0D6425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815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Потанцуй-ка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FFC863-83ED-4E4D-B20A-BD6776E05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630"/>
            <a:ext cx="9144000" cy="615437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0558BB-48C9-469F-AB17-39DEDF771AC9}"/>
              </a:ext>
            </a:extLst>
          </p:cNvPr>
          <p:cNvSpPr txBox="1">
            <a:spLocks/>
          </p:cNvSpPr>
          <p:nvPr/>
        </p:nvSpPr>
        <p:spPr>
          <a:xfrm>
            <a:off x="1035050" y="6125341"/>
            <a:ext cx="7886700" cy="781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87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132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2 класс  Школа России  Как мы используем алфавит?  презентацию подготовила Сумарокова Л.А. учитель первой квалификационной категории МКОУ «Шатровская НОШ» </vt:lpstr>
      <vt:lpstr>Хочешь грамотным быть учись мыслить, думать и творить.</vt:lpstr>
      <vt:lpstr>Презентация PowerPoint</vt:lpstr>
      <vt:lpstr>Презентация PowerPoint</vt:lpstr>
      <vt:lpstr>ал-фа-вит</vt:lpstr>
      <vt:lpstr>Презентация PowerPoint</vt:lpstr>
      <vt:lpstr>Алфавит</vt:lpstr>
      <vt:lpstr>Улица Смекалистых</vt:lpstr>
      <vt:lpstr>Площадь Потанцуй-ка</vt:lpstr>
      <vt:lpstr>Улица Словесная</vt:lpstr>
      <vt:lpstr>Улица Грамотеев</vt:lpstr>
      <vt:lpstr>Пословицы, самостоятельная работа 1 вариант  Спишите слова в алфавитном порядке. Раздели на слоги (вертикальной чертой) Поставь ударение. Карандаши, дача, осень, чудо, ворона, береза, арбуз. ____________________________________________________________________________________________________________________________________________________   2 вариант.  Спишите слова в алфавитном порядке. Раздели на слоги (вертикальной чертой). Поставь ударение. Улица, воробей, тетрадь, артист, ракета, игра, цветок. ____________________________________________________________________________________________________________________________________________________</vt:lpstr>
      <vt:lpstr>Презентация PowerPoint</vt:lpstr>
      <vt:lpstr>Рефлексия  - Что больше всего понравилось вам на уроке? - Какое задание было трудным для вас? - Какое задание было интересным?  </vt:lpstr>
      <vt:lpstr>Итог урока -  Закончите предложения: Все буквы, расположенные по порядку, называются … В алфавите каждая буква имеет свое… и  свое… . </vt:lpstr>
      <vt:lpstr>Домашнее задание: выучить весь алфавит, с. 83упр. 125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13</cp:revision>
  <dcterms:created xsi:type="dcterms:W3CDTF">2017-11-04T09:05:40Z</dcterms:created>
  <dcterms:modified xsi:type="dcterms:W3CDTF">2017-11-04T11:13:48Z</dcterms:modified>
</cp:coreProperties>
</file>