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2"/>
  </p:notesMasterIdLst>
  <p:handoutMasterIdLst>
    <p:handoutMasterId r:id="rId13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4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48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0D69524-5974-49F2-ACE8-F4A2A05ED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4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15A76C-CEBF-42BD-98A8-2AC93E333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9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66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6868C5-B7F5-48BB-A4F5-97744F4BE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968A0-E170-4E66-A5C7-85B4BC65A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0862D-29A4-4A5A-BAAE-6B079BBB6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4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4191-4075-4DCE-A817-562C26825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2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E39C0-0D5D-4519-B917-5FE1B3A93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13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B45C-5F17-4A0F-8CE7-8C49EAFFC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10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EF51-6EC5-409A-94EF-2DD5422E6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2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4AD31-2141-42FC-8685-523AD51CC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4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B93C3-E576-47C4-97F0-C75E795B3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0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914E-CAA0-4DE6-A031-9ED4E200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C04D3-C962-4DC5-A735-F35A33860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7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957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0957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7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8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3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0959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961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8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0961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2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962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2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2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63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96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63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6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6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6A30CB-8409-4572-9333-32AE58703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963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C99FF"/>
                </a:solidFill>
              </a:rPr>
              <a:t/>
            </a:r>
            <a:br>
              <a:rPr lang="ru-RU" sz="4000" b="1" dirty="0" smtClean="0">
                <a:solidFill>
                  <a:srgbClr val="CC99FF"/>
                </a:solidFill>
              </a:rPr>
            </a:br>
            <a:r>
              <a:rPr lang="ru-RU" b="1" dirty="0" smtClean="0">
                <a:solidFill>
                  <a:srgbClr val="CC0099"/>
                </a:solidFill>
                <a:latin typeface="Impact" pitchFamily="34" charset="0"/>
              </a:rPr>
              <a:t>Конституция </a:t>
            </a:r>
            <a:br>
              <a:rPr lang="ru-RU" b="1" dirty="0" smtClean="0">
                <a:solidFill>
                  <a:srgbClr val="CC0099"/>
                </a:solidFill>
                <a:latin typeface="Impact" pitchFamily="34" charset="0"/>
              </a:rPr>
            </a:br>
            <a:r>
              <a:rPr lang="ru-RU" b="1" dirty="0" smtClean="0">
                <a:solidFill>
                  <a:srgbClr val="CC99FF"/>
                </a:solidFill>
                <a:latin typeface="Impact" pitchFamily="34" charset="0"/>
              </a:rPr>
              <a:t>обладает высшей юридической</a:t>
            </a:r>
            <a:br>
              <a:rPr lang="ru-RU" b="1" dirty="0" smtClean="0">
                <a:solidFill>
                  <a:srgbClr val="CC99FF"/>
                </a:solidFill>
                <a:latin typeface="Impact" pitchFamily="34" charset="0"/>
              </a:rPr>
            </a:br>
            <a:r>
              <a:rPr lang="ru-RU" b="1" dirty="0" smtClean="0">
                <a:solidFill>
                  <a:srgbClr val="CC99FF"/>
                </a:solidFill>
                <a:latin typeface="Impact" pitchFamily="34" charset="0"/>
              </a:rPr>
              <a:t>силой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57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smtClean="0"/>
              <a:t>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smtClean="0"/>
              <a:t>                                      </a:t>
            </a:r>
            <a:endParaRPr lang="ru-RU" sz="1600" smtClean="0"/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395288" y="5013325"/>
            <a:ext cx="1223962" cy="1655763"/>
          </a:xfrm>
          <a:prstGeom prst="rect">
            <a:avLst/>
          </a:prstGeom>
          <a:solidFill>
            <a:srgbClr val="FF9999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>
              <a:solidFill>
                <a:srgbClr val="990033"/>
              </a:solidFill>
            </a:endParaRPr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619250" y="4365625"/>
            <a:ext cx="1439863" cy="2303463"/>
          </a:xfrm>
          <a:prstGeom prst="rect">
            <a:avLst/>
          </a:prstGeom>
          <a:solidFill>
            <a:srgbClr val="6699FF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2987675" y="3789363"/>
            <a:ext cx="1512888" cy="287972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ru-RU" sz="1400">
              <a:latin typeface="Impact" pitchFamily="34" charset="0"/>
            </a:endParaRPr>
          </a:p>
          <a:p>
            <a:pPr algn="ctr"/>
            <a:endParaRPr lang="ru-RU" sz="1400">
              <a:latin typeface="Impact" pitchFamily="34" charset="0"/>
            </a:endParaRPr>
          </a:p>
          <a:p>
            <a:pPr algn="ctr"/>
            <a:r>
              <a:rPr lang="ru-RU" sz="1600">
                <a:solidFill>
                  <a:srgbClr val="006666"/>
                </a:solidFill>
                <a:latin typeface="Impact" pitchFamily="34" charset="0"/>
              </a:rPr>
              <a:t>Постановления</a:t>
            </a:r>
          </a:p>
          <a:p>
            <a:pPr algn="ctr"/>
            <a:r>
              <a:rPr lang="ru-RU" sz="1600">
                <a:solidFill>
                  <a:srgbClr val="006666"/>
                </a:solidFill>
                <a:latin typeface="Impact" pitchFamily="34" charset="0"/>
              </a:rPr>
              <a:t>Правительства</a:t>
            </a:r>
          </a:p>
          <a:p>
            <a:pPr algn="ctr"/>
            <a:endParaRPr lang="ru-RU" sz="1600">
              <a:solidFill>
                <a:srgbClr val="006666"/>
              </a:solidFill>
            </a:endParaRP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4500563" y="3068638"/>
            <a:ext cx="1511300" cy="3600450"/>
          </a:xfrm>
          <a:prstGeom prst="rect">
            <a:avLst/>
          </a:prstGeom>
          <a:solidFill>
            <a:srgbClr val="FFCC66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ru-RU" sz="1600">
              <a:latin typeface="Impact" pitchFamily="34" charset="0"/>
            </a:endParaRPr>
          </a:p>
          <a:p>
            <a:pPr algn="ctr"/>
            <a:r>
              <a:rPr lang="ru-RU" sz="1600">
                <a:solidFill>
                  <a:srgbClr val="993300"/>
                </a:solidFill>
                <a:latin typeface="Impact" pitchFamily="34" charset="0"/>
              </a:rPr>
              <a:t>Указы </a:t>
            </a:r>
          </a:p>
          <a:p>
            <a:pPr algn="ctr"/>
            <a:r>
              <a:rPr lang="ru-RU" sz="1600">
                <a:solidFill>
                  <a:srgbClr val="993300"/>
                </a:solidFill>
                <a:latin typeface="Impact" pitchFamily="34" charset="0"/>
              </a:rPr>
              <a:t>Президента</a:t>
            </a:r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6011863" y="2492375"/>
            <a:ext cx="1368425" cy="4176713"/>
          </a:xfrm>
          <a:prstGeom prst="rect">
            <a:avLst/>
          </a:prstGeom>
          <a:solidFill>
            <a:schemeClr val="folHlink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ru-RU" sz="1600">
              <a:latin typeface="Impact" pitchFamily="34" charset="0"/>
            </a:endParaRPr>
          </a:p>
          <a:p>
            <a:pPr algn="ctr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Федеральные</a:t>
            </a:r>
          </a:p>
          <a:p>
            <a:pPr algn="ctr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законы</a:t>
            </a:r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7380288" y="1700213"/>
            <a:ext cx="1368425" cy="4968875"/>
          </a:xfrm>
          <a:prstGeom prst="rect">
            <a:avLst/>
          </a:prstGeom>
          <a:solidFill>
            <a:srgbClr val="FF3399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ru-RU" sz="1600">
              <a:latin typeface="Impact" pitchFamily="34" charset="0"/>
            </a:endParaRPr>
          </a:p>
          <a:p>
            <a:pPr algn="ctr"/>
            <a:r>
              <a:rPr lang="ru-RU">
                <a:solidFill>
                  <a:srgbClr val="990033"/>
                </a:solidFill>
                <a:latin typeface="Impact" pitchFamily="34" charset="0"/>
              </a:rPr>
              <a:t>Конституция</a:t>
            </a:r>
          </a:p>
          <a:p>
            <a:pPr algn="ctr"/>
            <a:r>
              <a:rPr lang="ru-RU">
                <a:solidFill>
                  <a:srgbClr val="990033"/>
                </a:solidFill>
                <a:latin typeface="Impact" pitchFamily="34" charset="0"/>
              </a:rPr>
              <a:t> РФ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323850" y="4868863"/>
            <a:ext cx="1295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  </a:t>
            </a:r>
          </a:p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Норм-е </a:t>
            </a:r>
          </a:p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    акты</a:t>
            </a:r>
          </a:p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местного</a:t>
            </a:r>
          </a:p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самоуправ-</a:t>
            </a:r>
          </a:p>
          <a:p>
            <a:pPr algn="ctr" eaLnBrk="1" hangingPunct="1"/>
            <a:r>
              <a:rPr lang="ru-RU" sz="1600">
                <a:solidFill>
                  <a:srgbClr val="990033"/>
                </a:solidFill>
                <a:latin typeface="Impact" pitchFamily="34" charset="0"/>
              </a:rPr>
              <a:t>ления</a:t>
            </a:r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1619250" y="4724400"/>
            <a:ext cx="14589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Нормативные </a:t>
            </a:r>
          </a:p>
          <a:p>
            <a:pPr algn="ctr" eaLnBrk="1" hangingPunct="1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акты</a:t>
            </a:r>
          </a:p>
          <a:p>
            <a:pPr algn="ctr" eaLnBrk="1" hangingPunct="1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министерств,</a:t>
            </a:r>
          </a:p>
          <a:p>
            <a:pPr algn="ctr" eaLnBrk="1" hangingPunct="1"/>
            <a:r>
              <a:rPr lang="ru-RU" sz="1600">
                <a:solidFill>
                  <a:srgbClr val="000066"/>
                </a:solidFill>
                <a:latin typeface="Impact" pitchFamily="34" charset="0"/>
              </a:rPr>
              <a:t>ведомств</a:t>
            </a:r>
          </a:p>
        </p:txBody>
      </p:sp>
      <p:sp>
        <p:nvSpPr>
          <p:cNvPr id="47163" name="AutoShape 59" descr="Газетная бумага"/>
          <p:cNvSpPr>
            <a:spLocks noChangeArrowheads="1"/>
          </p:cNvSpPr>
          <p:nvPr/>
        </p:nvSpPr>
        <p:spPr bwMode="auto">
          <a:xfrm>
            <a:off x="3779838" y="4941888"/>
            <a:ext cx="4608512" cy="1655762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ru-RU" b="1" i="1">
              <a:solidFill>
                <a:schemeClr val="tx2"/>
              </a:solidFill>
            </a:endParaRPr>
          </a:p>
          <a:p>
            <a:pPr algn="ctr"/>
            <a:r>
              <a:rPr lang="ru-RU" b="1" i="1">
                <a:solidFill>
                  <a:srgbClr val="5F5F5F"/>
                </a:solidFill>
              </a:rPr>
              <a:t>Система законодательства</a:t>
            </a:r>
          </a:p>
          <a:p>
            <a:pPr algn="ctr"/>
            <a:r>
              <a:rPr lang="ru-RU" b="1" i="1">
                <a:solidFill>
                  <a:srgbClr val="5F5F5F"/>
                </a:solidFill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7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7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7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7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7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7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7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7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71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7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7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7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7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71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71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7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7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7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71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71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7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471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71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7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47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46" grpId="0" animBg="1"/>
      <p:bldP spid="47147" grpId="0" animBg="1"/>
      <p:bldP spid="47148" grpId="0" build="allAtOnce" animBg="1"/>
      <p:bldP spid="47149" grpId="0" build="allAtOnce" animBg="1"/>
      <p:bldP spid="47150" grpId="0" build="allAtOnce" animBg="1"/>
      <p:bldP spid="47151" grpId="0" build="allAtOnce" animBg="1"/>
      <p:bldP spid="471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5613" y="428625"/>
            <a:ext cx="8226425" cy="5667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684213" y="1341438"/>
            <a:ext cx="7848600" cy="4302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66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66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за </a:t>
            </a:r>
          </a:p>
          <a:p>
            <a:pPr algn="ctr"/>
            <a:r>
              <a:rPr lang="ru-RU" sz="66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внимание !</a:t>
            </a:r>
          </a:p>
        </p:txBody>
      </p:sp>
      <p:pic>
        <p:nvPicPr>
          <p:cNvPr id="25616" name="Picture 16" descr="star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208756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7" descr="star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4813"/>
            <a:ext cx="208756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5" name="Rectangle 21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113982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i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90000"/>
                  </a:schemeClr>
                </a:solidFill>
                <a:latin typeface="Impact" pitchFamily="34" charset="0"/>
              </a:rPr>
              <a:t>Этапы конституционного развития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  <a:latin typeface="Impact" pitchFamily="34" charset="0"/>
              </a:rPr>
              <a:t>России</a:t>
            </a:r>
            <a:endParaRPr lang="ru-RU" dirty="0">
              <a:solidFill>
                <a:schemeClr val="tx2">
                  <a:lumMod val="90000"/>
                </a:schemeClr>
              </a:solidFill>
              <a:latin typeface="Impact" pitchFamily="34" charset="0"/>
            </a:endParaRPr>
          </a:p>
        </p:txBody>
      </p:sp>
      <p:graphicFrame>
        <p:nvGraphicFramePr>
          <p:cNvPr id="113776" name="Group 112"/>
          <p:cNvGraphicFramePr>
            <a:graphicFrameLocks noGrp="1"/>
          </p:cNvGraphicFramePr>
          <p:nvPr>
            <p:ph sz="half" idx="1"/>
          </p:nvPr>
        </p:nvGraphicFramePr>
        <p:xfrm>
          <a:off x="642938" y="1643063"/>
          <a:ext cx="8000999" cy="4125910"/>
        </p:xfrm>
        <a:graphic>
          <a:graphicData uri="http://schemas.openxmlformats.org/drawingml/2006/table">
            <a:tbl>
              <a:tblPr/>
              <a:tblGrid>
                <a:gridCol w="1270862"/>
                <a:gridCol w="1272511"/>
                <a:gridCol w="5457626"/>
              </a:tblGrid>
              <a:tr h="637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этапы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принятия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Основной  закон Российского государства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1906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Основные законы Российской империи (фактически первая российская конституция)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1918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Первая Конституция Российской Советской Федеративной Социалистической Республики (РСФСР)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Конституция РСФСР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1937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Конституция РСФСР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1978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Конституция РСФСР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1993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Конституция Российской Федерации (РФ)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Impact" pitchFamily="34" charset="0"/>
              </a:rPr>
              <a:t>Первая Конституция РСФСР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была принята </a:t>
            </a:r>
            <a:r>
              <a:rPr lang="en-US" dirty="0" smtClean="0"/>
              <a:t>V</a:t>
            </a:r>
            <a:r>
              <a:rPr lang="ru-RU" dirty="0" smtClean="0"/>
              <a:t> Всероссийским съездом Советов 10 июля 1918 г. </a:t>
            </a:r>
          </a:p>
          <a:p>
            <a:pPr eaLnBrk="1" hangingPunct="1">
              <a:defRPr/>
            </a:pPr>
            <a:r>
              <a:rPr lang="ru-RU" dirty="0" smtClean="0"/>
              <a:t>Это был Основной закон государства переходного периода от капитализма к социализму.</a:t>
            </a:r>
          </a:p>
          <a:p>
            <a:pPr eaLnBrk="1" hangingPunct="1">
              <a:defRPr/>
            </a:pPr>
            <a:r>
              <a:rPr lang="ru-RU" dirty="0" smtClean="0"/>
              <a:t>Конституция оформила систему представительной демократии в лице Советов</a:t>
            </a:r>
          </a:p>
          <a:p>
            <a:pPr eaLnBrk="1" hangingPunct="1">
              <a:defRPr/>
            </a:pPr>
            <a:r>
              <a:rPr lang="ru-RU" dirty="0" smtClean="0"/>
              <a:t>закрепила федеративное устройство России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Impact" pitchFamily="34" charset="0"/>
              </a:rPr>
              <a:t>Вторая Конституция РСФСР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825817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принята 11 мая 1925 года</a:t>
            </a:r>
          </a:p>
          <a:p>
            <a:pPr eaLnBrk="1" hangingPunct="1">
              <a:defRPr/>
            </a:pPr>
            <a:r>
              <a:rPr lang="ru-RU" dirty="0" smtClean="0"/>
              <a:t>отразила смягчение политической и экономической обстановки в стране, происшедшее в связи с окончанием гражданской войны и образованием СССР</a:t>
            </a:r>
          </a:p>
          <a:p>
            <a:pPr eaLnBrk="1" hangingPunct="1">
              <a:defRPr/>
            </a:pPr>
            <a:r>
              <a:rPr lang="ru-RU" dirty="0" smtClean="0"/>
              <a:t>подробно регламентировала устройство советской власти: полномочия Всероссийского Съезда Советов, ВЦИК и СНК, местных органов государственной власти, избирательную процедуру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Impact" pitchFamily="34" charset="0"/>
              </a:rPr>
              <a:t>Третья Конституция РСФСР 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7250" y="1600200"/>
            <a:ext cx="782955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принята 21 января 1937 года</a:t>
            </a:r>
          </a:p>
          <a:p>
            <a:pPr eaLnBrk="1" hangingPunct="1">
              <a:defRPr/>
            </a:pPr>
            <a:r>
              <a:rPr lang="ru-RU" dirty="0" smtClean="0"/>
              <a:t>провозгласила завершение строительства основ социализма. </a:t>
            </a:r>
          </a:p>
          <a:p>
            <a:pPr eaLnBrk="1" hangingPunct="1">
              <a:defRPr/>
            </a:pPr>
            <a:r>
              <a:rPr lang="ru-RU" dirty="0" smtClean="0"/>
              <a:t>В этой Конституции закреплялись основы общественного и государственного строя; права и обязанности граждан; избирательная система; система и компетенция высших и местных органов государственной власти, управления, суда и прокуратуры.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Impact" pitchFamily="34" charset="0"/>
              </a:rPr>
              <a:t>Четвертая Конституция РСФСР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17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принята 12 апреля 1978 года</a:t>
            </a:r>
          </a:p>
          <a:p>
            <a:pPr eaLnBrk="1" hangingPunct="1">
              <a:defRPr/>
            </a:pPr>
            <a:r>
              <a:rPr lang="ru-RU" dirty="0" smtClean="0"/>
              <a:t>Воплощала концепцию построения  социалистического государства</a:t>
            </a:r>
          </a:p>
          <a:p>
            <a:pPr eaLnBrk="1" hangingPunct="1">
              <a:defRPr/>
            </a:pPr>
            <a:r>
              <a:rPr lang="ru-RU" dirty="0" smtClean="0"/>
              <a:t> закреплялась общественная собственность на средства производства; руководящая роль КПСС в политической системе </a:t>
            </a:r>
          </a:p>
          <a:p>
            <a:pPr eaLnBrk="1" hangingPunct="1">
              <a:defRPr/>
            </a:pPr>
            <a:r>
              <a:rPr lang="ru-RU" dirty="0" smtClean="0"/>
              <a:t>конечной целью общественного развития признавалось построение бесклассового коммунистического общества </a:t>
            </a:r>
          </a:p>
          <a:p>
            <a:pPr eaLnBrk="1" hangingPunct="1">
              <a:defRPr/>
            </a:pPr>
            <a:r>
              <a:rPr lang="ru-RU" dirty="0" smtClean="0"/>
              <a:t>Частная собственность не допускалась.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AutoShape 7" descr="Почтовая бумага"/>
          <p:cNvSpPr>
            <a:spLocks noChangeArrowheads="1"/>
          </p:cNvSpPr>
          <p:nvPr/>
        </p:nvSpPr>
        <p:spPr bwMode="auto">
          <a:xfrm rot="-552632">
            <a:off x="684213" y="908050"/>
            <a:ext cx="6691312" cy="5370513"/>
          </a:xfrm>
          <a:prstGeom prst="verticalScroll">
            <a:avLst>
              <a:gd name="adj" fmla="val 12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 i="1"/>
          </a:p>
          <a:p>
            <a:pPr>
              <a:defRPr/>
            </a:pPr>
            <a:endParaRPr lang="ru-RU" b="1" i="1"/>
          </a:p>
          <a:p>
            <a:pPr>
              <a:defRPr/>
            </a:pPr>
            <a:endParaRPr lang="ru-RU" b="1" i="1"/>
          </a:p>
          <a:p>
            <a:pPr>
              <a:defRPr/>
            </a:pPr>
            <a:r>
              <a:rPr lang="ru-RU" b="1" i="1"/>
              <a:t>    </a:t>
            </a:r>
            <a:r>
              <a:rPr lang="ru-RU" b="1" i="1">
                <a:solidFill>
                  <a:srgbClr val="663300"/>
                </a:solidFill>
              </a:rPr>
              <a:t>Преамбула</a:t>
            </a:r>
          </a:p>
          <a:p>
            <a:pPr>
              <a:defRPr/>
            </a:pPr>
            <a:r>
              <a:rPr lang="ru-RU" b="1" i="1"/>
              <a:t>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I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.Основы конституционного строя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II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Права и свободы человека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                                   и гражданина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III. 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Федеративное устройство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IV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Президент РФ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V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Федеральное собрание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VI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 Правительство</a:t>
            </a:r>
            <a:endParaRPr lang="en-US" sz="2400" b="1" i="1">
              <a:solidFill>
                <a:srgbClr val="663300"/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       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            Российской Федерации</a:t>
            </a: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VII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Судебная власть</a:t>
            </a:r>
            <a:endParaRPr lang="en-US" sz="2400" b="1" i="1">
              <a:solidFill>
                <a:srgbClr val="663300"/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   </a:t>
            </a:r>
            <a:r>
              <a:rPr lang="en-US" sz="2400" b="1" i="1">
                <a:solidFill>
                  <a:srgbClr val="663300"/>
                </a:solidFill>
                <a:latin typeface="Arial Narrow" pitchFamily="34" charset="0"/>
              </a:rPr>
              <a:t>VIII</a:t>
            </a:r>
            <a:r>
              <a:rPr lang="ru-RU" sz="2400" b="1" i="1">
                <a:solidFill>
                  <a:srgbClr val="663300"/>
                </a:solidFill>
                <a:latin typeface="Arial Narrow" pitchFamily="34" charset="0"/>
              </a:rPr>
              <a:t>. Местное самоуправление</a:t>
            </a:r>
          </a:p>
          <a:p>
            <a:pPr>
              <a:defRPr/>
            </a:pPr>
            <a:endParaRPr lang="ru-RU" sz="2400" i="1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defRPr/>
            </a:pPr>
            <a:endParaRPr lang="ru-RU" sz="2400" i="1">
              <a:solidFill>
                <a:srgbClr val="663300"/>
              </a:solidFill>
              <a:latin typeface="Arial Narrow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CC99FF"/>
                </a:solidFill>
                <a:latin typeface="Impact" pitchFamily="34" charset="0"/>
              </a:rPr>
              <a:t>Содержание Конституции 1993  г.</a:t>
            </a:r>
          </a:p>
        </p:txBody>
      </p:sp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8" t="19162" r="62585" b="42288"/>
          <a:stretch>
            <a:fillRect/>
          </a:stretch>
        </p:blipFill>
        <p:spPr bwMode="auto">
          <a:xfrm>
            <a:off x="6588125" y="3213100"/>
            <a:ext cx="2201863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3214688"/>
            <a:ext cx="8226425" cy="3454400"/>
          </a:xfrm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600" b="1" dirty="0">
              <a:solidFill>
                <a:schemeClr val="tx2"/>
              </a:solidFill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tx2"/>
                </a:solidFill>
              </a:rPr>
              <a:t>Какая Конституция самая лучшая?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tx2"/>
                </a:solidFill>
              </a:rPr>
              <a:t>Та, которая лучше всего исполняется.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tx2"/>
                </a:solidFill>
              </a:rPr>
              <a:t>                                     </a:t>
            </a:r>
            <a:r>
              <a:rPr lang="ru-RU" b="1" dirty="0">
                <a:solidFill>
                  <a:schemeClr val="tx2"/>
                </a:solidFill>
              </a:rPr>
              <a:t>Л. Берне</a:t>
            </a:r>
            <a:endParaRPr lang="ru-RU" sz="3600" b="1" dirty="0">
              <a:solidFill>
                <a:schemeClr val="tx2"/>
              </a:solidFill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9" descr="baby1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17843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1857375" y="400050"/>
            <a:ext cx="657225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4400">
                <a:latin typeface="Impact" pitchFamily="34" charset="0"/>
                <a:cs typeface="Times New Roman" pitchFamily="18" charset="0"/>
              </a:rPr>
              <a:t>Клятва студента</a:t>
            </a:r>
          </a:p>
          <a:p>
            <a:pPr indent="450850" algn="ctr" eaLnBrk="0" hangingPunct="0"/>
            <a:r>
              <a:rPr lang="ru-RU" sz="3600">
                <a:cs typeface="Times New Roman" pitchFamily="18" charset="0"/>
              </a:rPr>
              <a:t>«</a:t>
            </a:r>
            <a:r>
              <a:rPr lang="ru-RU" sz="3600">
                <a:latin typeface="Impact" pitchFamily="34" charset="0"/>
                <a:cs typeface="Times New Roman" pitchFamily="18" charset="0"/>
              </a:rPr>
              <a:t>Клянусь изучать, уважать и соблюдать Основной закон своей страны – Конституцию Российской Федерации»</a:t>
            </a:r>
            <a:endParaRPr lang="ru-RU" sz="360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3" t="18956" r="61920" b="41183"/>
          <a:stretch>
            <a:fillRect/>
          </a:stretch>
        </p:blipFill>
        <p:spPr>
          <a:xfrm>
            <a:off x="4857750" y="1357313"/>
            <a:ext cx="3744913" cy="4392612"/>
          </a:xfrm>
        </p:spPr>
      </p:pic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0" y="1989138"/>
          <a:ext cx="5103813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3192120" imgH="3749400" progId="">
                  <p:embed/>
                </p:oleObj>
              </mc:Choice>
              <mc:Fallback>
                <p:oleObj r:id="rId4" imgW="3192120" imgH="37494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9138"/>
                        <a:ext cx="5103813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125538" y="2841625"/>
            <a:ext cx="2794000" cy="29638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FF0000"/>
                </a:solidFill>
                <a:latin typeface="Ariag Black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Georgia" pitchFamily="18" charset="0"/>
              </a:rPr>
              <a:t>КОНСТИТУЦИЯ - </a:t>
            </a:r>
          </a:p>
          <a:p>
            <a:pPr algn="ctr" eaLnBrk="1" hangingPunct="1"/>
            <a:r>
              <a:rPr lang="ru-RU" sz="2000">
                <a:solidFill>
                  <a:srgbClr val="800000"/>
                </a:solidFill>
                <a:latin typeface="Impact" pitchFamily="34" charset="0"/>
              </a:rPr>
              <a:t>Основной закон государства,</a:t>
            </a:r>
          </a:p>
          <a:p>
            <a:pPr algn="ctr" eaLnBrk="1" hangingPunct="1"/>
            <a:r>
              <a:rPr lang="ru-RU" sz="1600" b="1">
                <a:solidFill>
                  <a:srgbClr val="006666"/>
                </a:solidFill>
                <a:latin typeface="Bookman Old Style" pitchFamily="18" charset="0"/>
              </a:rPr>
              <a:t>закрепляющий основы общественного строя, структуру и организацию органов власти и правовое положение </a:t>
            </a:r>
          </a:p>
          <a:p>
            <a:pPr algn="ctr" eaLnBrk="1" hangingPunct="1"/>
            <a:r>
              <a:rPr lang="ru-RU" sz="1600" b="1">
                <a:solidFill>
                  <a:srgbClr val="006666"/>
                </a:solidFill>
                <a:latin typeface="Bookman Old Style" pitchFamily="18" charset="0"/>
              </a:rPr>
              <a:t>человека.</a:t>
            </a:r>
          </a:p>
          <a:p>
            <a:pPr eaLnBrk="1" hangingPunct="1"/>
            <a:endParaRPr lang="ru-RU" sz="1600">
              <a:solidFill>
                <a:srgbClr val="006666"/>
              </a:solidFill>
            </a:endParaRPr>
          </a:p>
        </p:txBody>
      </p:sp>
      <p:pic>
        <p:nvPicPr>
          <p:cNvPr id="23563" name="Picture 11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714875"/>
            <a:ext cx="20891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59788" cy="158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Конституция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allAtOnce" animBg="1"/>
      <p:bldP spid="7" grpId="0" animBg="1"/>
    </p:bld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1">
      <a:dk1>
        <a:srgbClr val="7E0000"/>
      </a:dk1>
      <a:lt1>
        <a:srgbClr val="FFFFFF"/>
      </a:lt1>
      <a:dk2>
        <a:srgbClr val="800000"/>
      </a:dk2>
      <a:lt2>
        <a:srgbClr val="FCF0B2"/>
      </a:lt2>
      <a:accent1>
        <a:srgbClr val="C5543D"/>
      </a:accent1>
      <a:accent2>
        <a:srgbClr val="660000"/>
      </a:accent2>
      <a:accent3>
        <a:srgbClr val="C0AAAA"/>
      </a:accent3>
      <a:accent4>
        <a:srgbClr val="DADADA"/>
      </a:accent4>
      <a:accent5>
        <a:srgbClr val="DFB3AF"/>
      </a:accent5>
      <a:accent6>
        <a:srgbClr val="5C0000"/>
      </a:accent6>
      <a:hlink>
        <a:srgbClr val="FFFF00"/>
      </a:hlink>
      <a:folHlink>
        <a:srgbClr val="FF9900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526</TotalTime>
  <Words>368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Wingdings</vt:lpstr>
      <vt:lpstr>Impact</vt:lpstr>
      <vt:lpstr>Arial Narrow</vt:lpstr>
      <vt:lpstr>Times New Roman</vt:lpstr>
      <vt:lpstr>Ariag Black</vt:lpstr>
      <vt:lpstr>Georgia</vt:lpstr>
      <vt:lpstr>Bookman Old Style</vt:lpstr>
      <vt:lpstr>Сетка с тенью</vt:lpstr>
      <vt:lpstr> Конституция  обладает высшей юридической силой</vt:lpstr>
      <vt:lpstr> Этапы конституционного развития России</vt:lpstr>
      <vt:lpstr>Первая Конституция РСФСР </vt:lpstr>
      <vt:lpstr>Вторая Конституция РСФСР </vt:lpstr>
      <vt:lpstr>Третья Конституция РСФСР </vt:lpstr>
      <vt:lpstr>Четвертая Конституция РСФСР </vt:lpstr>
      <vt:lpstr>Содержание Конституции 1993  г.</vt:lpstr>
      <vt:lpstr>Презентация PowerPoint</vt:lpstr>
      <vt:lpstr>Презентация PowerPoint</vt:lpstr>
      <vt:lpstr> </vt:lpstr>
    </vt:vector>
  </TitlesOfParts>
  <Company>Школа №13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PUPIL</dc:creator>
  <cp:lastModifiedBy>User</cp:lastModifiedBy>
  <cp:revision>15</cp:revision>
  <dcterms:created xsi:type="dcterms:W3CDTF">2010-02-11T05:04:06Z</dcterms:created>
  <dcterms:modified xsi:type="dcterms:W3CDTF">2013-11-07T10:44:00Z</dcterms:modified>
</cp:coreProperties>
</file>