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62" r:id="rId4"/>
    <p:sldId id="273" r:id="rId5"/>
    <p:sldId id="274" r:id="rId6"/>
    <p:sldId id="257" r:id="rId7"/>
    <p:sldId id="258" r:id="rId8"/>
    <p:sldId id="280" r:id="rId9"/>
    <p:sldId id="268" r:id="rId10"/>
    <p:sldId id="281" r:id="rId11"/>
    <p:sldId id="269" r:id="rId12"/>
    <p:sldId id="270" r:id="rId13"/>
    <p:sldId id="271" r:id="rId14"/>
    <p:sldId id="282" r:id="rId15"/>
    <p:sldId id="259" r:id="rId16"/>
    <p:sldId id="283" r:id="rId17"/>
    <p:sldId id="260" r:id="rId18"/>
    <p:sldId id="272" r:id="rId19"/>
    <p:sldId id="28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00CC"/>
    <a:srgbClr val="FF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3CDE5A01-DC8D-428C-9E70-44E9B92FF928}" type="datetimeFigureOut">
              <a:rPr lang="ru-RU" smtClean="0"/>
              <a:pPr>
                <a:defRPr/>
              </a:pPr>
              <a:t>03.11.2014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1049A6F-CCC1-4198-B8AA-B497828069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55428A-16CB-4B63-A98C-E428E5135A66}" type="datetimeFigureOut">
              <a:rPr lang="ru-RU" smtClean="0"/>
              <a:pPr>
                <a:defRPr/>
              </a:pPr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77C11-5002-4BD0-B08E-CAD52BF344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00BEB1-2791-4D28-8EDC-2AF4AA672E5C}" type="datetimeFigureOut">
              <a:rPr lang="ru-RU" smtClean="0"/>
              <a:pPr>
                <a:defRPr/>
              </a:pPr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AA17E-D83F-48BE-9B46-B19A83B85D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86018D-160B-4C40-A517-26221B55F946}" type="datetimeFigureOut">
              <a:rPr lang="ru-RU" smtClean="0"/>
              <a:pPr>
                <a:defRPr/>
              </a:pPr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F0578-DFEA-48C7-94BD-04C9FB58E6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8FEC59-70E7-4160-A6E3-F28AAB79B483}" type="datetimeFigureOut">
              <a:rPr lang="ru-RU" smtClean="0"/>
              <a:pPr>
                <a:defRPr/>
              </a:pPr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89EB9-7869-4C1E-AC82-CEBC36BBA8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A6EE19-C704-4C19-8020-D52824EC4DB8}" type="datetimeFigureOut">
              <a:rPr lang="ru-RU" smtClean="0"/>
              <a:pPr>
                <a:defRPr/>
              </a:pPr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52DCB-7605-4C60-BCC2-85BF7E11E5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643DC34F-6CDB-4F28-9FAC-DE2EBDC41B84}" type="datetimeFigureOut">
              <a:rPr lang="ru-RU" smtClean="0"/>
              <a:pPr>
                <a:defRPr/>
              </a:pPr>
              <a:t>03.11.2014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5C4A59D4-86BF-4183-BADF-5533A8791B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25F071B0-E0DC-42C2-9C9A-5A335FE4DA47}" type="datetimeFigureOut">
              <a:rPr lang="ru-RU" smtClean="0"/>
              <a:pPr>
                <a:defRPr/>
              </a:pPr>
              <a:t>03.11.2014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22437FEB-AD03-4C63-B77F-839039BF43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984B82-C534-476F-AF94-FE2D0B9192AD}" type="datetimeFigureOut">
              <a:rPr lang="ru-RU" smtClean="0"/>
              <a:pPr>
                <a:defRPr/>
              </a:pPr>
              <a:t>03.11.2014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9BFDC5-2AA4-432E-96E0-64F7CBD4C1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B870DB-20A6-4AC0-BACE-D9253263ED7F}" type="datetimeFigureOut">
              <a:rPr lang="ru-RU" smtClean="0"/>
              <a:pPr>
                <a:defRPr/>
              </a:pPr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D5412-131E-430A-B155-0E0606F822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CE147B-044D-45A5-8687-84B4B97A623B}" type="datetimeFigureOut">
              <a:rPr lang="ru-RU" smtClean="0"/>
              <a:pPr>
                <a:defRPr/>
              </a:pPr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3E018-68B5-452D-885A-C1727B5E60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1E65CD73-E457-426E-A8B2-2F7DEDF80DF0}" type="datetimeFigureOut">
              <a:rPr lang="ru-RU" smtClean="0"/>
              <a:pPr>
                <a:defRPr/>
              </a:pPr>
              <a:t>03.11.2014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DFCF6DD-EF4A-427F-BF51-7BE82F1C10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928670"/>
            <a:ext cx="7424800" cy="258532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+mn-lt"/>
              </a:rPr>
              <a:t>Линейная функция и её график</a:t>
            </a:r>
          </a:p>
        </p:txBody>
      </p:sp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6042127" y="4357688"/>
            <a:ext cx="2744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latin typeface="Constantia" pitchFamily="18" charset="0"/>
              </a:rPr>
              <a:t> </a:t>
            </a:r>
            <a:endParaRPr lang="ru-RU" sz="2800" dirty="0">
              <a:latin typeface="Constantia" pitchFamily="18" charset="0"/>
            </a:endParaRPr>
          </a:p>
        </p:txBody>
      </p:sp>
      <p:pic>
        <p:nvPicPr>
          <p:cNvPr id="21506" name="Picture 2" descr="http://im0-tub-ru.yandex.net/i?id=a2a44adb005b238cef6909047230d323-128-144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284984"/>
            <a:ext cx="4032448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Чем больше </a:t>
            </a:r>
            <a:r>
              <a:rPr lang="ru-RU" dirty="0" smtClean="0"/>
              <a:t>угловой коэффициент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тем больше </a:t>
            </a:r>
            <a:r>
              <a:rPr lang="ru-RU" dirty="0" smtClean="0"/>
              <a:t>угол, образованный графиком функции с осью ОХ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28688" y="357188"/>
            <a:ext cx="70008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onstantia" pitchFamily="18" charset="0"/>
              </a:rPr>
              <a:t>k</a:t>
            </a:r>
            <a:r>
              <a:rPr lang="ru-RU" sz="32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0 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угол, образованный графиком функции и осью ОХ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острый</a:t>
            </a:r>
            <a:endParaRPr lang="ru-RU" sz="3200" dirty="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2215356" y="3213894"/>
            <a:ext cx="3857625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714375" y="3143250"/>
            <a:ext cx="778668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428875" y="1357313"/>
            <a:ext cx="5286375" cy="37147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215313" y="3214688"/>
            <a:ext cx="382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onstantia" pitchFamily="18" charset="0"/>
              </a:rPr>
              <a:t>х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714750" y="1285875"/>
            <a:ext cx="382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nstantia" pitchFamily="18" charset="0"/>
              </a:rPr>
              <a:t>y</a:t>
            </a:r>
            <a:endParaRPr lang="ru-RU" sz="3200">
              <a:latin typeface="Constantia" pitchFamily="18" charset="0"/>
            </a:endParaRPr>
          </a:p>
        </p:txBody>
      </p:sp>
      <p:sp>
        <p:nvSpPr>
          <p:cNvPr id="15" name="Пирог 14"/>
          <p:cNvSpPr/>
          <p:nvPr/>
        </p:nvSpPr>
        <p:spPr>
          <a:xfrm rot="19053808">
            <a:off x="3775075" y="1851025"/>
            <a:ext cx="2879725" cy="2565400"/>
          </a:xfrm>
          <a:prstGeom prst="pie">
            <a:avLst>
              <a:gd name="adj1" fmla="val 461340"/>
              <a:gd name="adj2" fmla="val 25647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28688" y="357188"/>
            <a:ext cx="70008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onstantia" pitchFamily="18" charset="0"/>
              </a:rPr>
              <a:t>k</a:t>
            </a:r>
            <a:r>
              <a:rPr lang="ru-RU" sz="32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 0 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угол, образованный графиком функции и осью ОХ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тупой.</a:t>
            </a:r>
            <a:endParaRPr lang="ru-RU" sz="3200" dirty="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rot="5400000" flipH="1" flipV="1">
            <a:off x="2215356" y="3213894"/>
            <a:ext cx="3857625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714375" y="3143250"/>
            <a:ext cx="778668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0800000">
            <a:off x="1500188" y="2000250"/>
            <a:ext cx="4929187" cy="26431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072438" y="3286125"/>
            <a:ext cx="382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nstantia" pitchFamily="18" charset="0"/>
              </a:rPr>
              <a:t>x</a:t>
            </a:r>
            <a:endParaRPr lang="ru-RU" sz="3200">
              <a:latin typeface="Constantia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714750" y="1285875"/>
            <a:ext cx="382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nstantia" pitchFamily="18" charset="0"/>
              </a:rPr>
              <a:t>y</a:t>
            </a:r>
            <a:endParaRPr lang="ru-RU" sz="3200">
              <a:latin typeface="Constantia" pitchFamily="18" charset="0"/>
            </a:endParaRPr>
          </a:p>
        </p:txBody>
      </p:sp>
      <p:sp>
        <p:nvSpPr>
          <p:cNvPr id="11" name="Пирог 10"/>
          <p:cNvSpPr/>
          <p:nvPr/>
        </p:nvSpPr>
        <p:spPr>
          <a:xfrm rot="19053808">
            <a:off x="2132013" y="1851025"/>
            <a:ext cx="2879725" cy="2565400"/>
          </a:xfrm>
          <a:prstGeom prst="pie">
            <a:avLst>
              <a:gd name="adj1" fmla="val 15002482"/>
              <a:gd name="adj2" fmla="val 25647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28688" y="357188"/>
            <a:ext cx="7000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onstantia" pitchFamily="18" charset="0"/>
              </a:rPr>
              <a:t>k</a:t>
            </a:r>
            <a:r>
              <a:rPr lang="ru-RU" sz="32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график параллелен оси ОХ</a:t>
            </a:r>
            <a:endParaRPr lang="ru-RU" sz="3200" dirty="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rot="5400000" flipH="1" flipV="1">
            <a:off x="2679700" y="2749550"/>
            <a:ext cx="292893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714375" y="3143250"/>
            <a:ext cx="778668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0800000">
            <a:off x="428625" y="2071688"/>
            <a:ext cx="8072438" cy="158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072438" y="3286125"/>
            <a:ext cx="382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nstantia" pitchFamily="18" charset="0"/>
              </a:rPr>
              <a:t>x</a:t>
            </a:r>
            <a:endParaRPr lang="ru-RU" sz="3200">
              <a:latin typeface="Constantia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714750" y="1285875"/>
            <a:ext cx="382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nstantia" pitchFamily="18" charset="0"/>
              </a:rPr>
              <a:t>y</a:t>
            </a:r>
            <a:endParaRPr lang="ru-RU" sz="3200">
              <a:latin typeface="Constantia" pitchFamily="18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071813" y="4429125"/>
            <a:ext cx="2346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>
                <a:solidFill>
                  <a:srgbClr val="FF0000"/>
                </a:solidFill>
                <a:latin typeface="Constantia" pitchFamily="18" charset="0"/>
              </a:rPr>
              <a:t>k</a:t>
            </a:r>
            <a:r>
              <a:rPr lang="ru-RU" sz="720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sz="7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7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sz="7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72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onstantia" pitchFamily="18" charset="0"/>
              </a:rPr>
              <a:t>Построим несколько графиков линейных функций, у которых одинаковые угловые коэффициенты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0100" y="642938"/>
            <a:ext cx="7073900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Прямоугольник 2"/>
          <p:cNvSpPr>
            <a:spLocks noChangeArrowheads="1"/>
          </p:cNvSpPr>
          <p:nvPr/>
        </p:nvSpPr>
        <p:spPr bwMode="auto">
          <a:xfrm>
            <a:off x="0" y="0"/>
            <a:ext cx="2571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dirty="0">
                <a:latin typeface="Constantia" pitchFamily="18" charset="0"/>
              </a:rPr>
              <a:t>у = -</a:t>
            </a:r>
            <a:r>
              <a:rPr lang="ru-RU" sz="4000" dirty="0" err="1">
                <a:latin typeface="Constantia" pitchFamily="18" charset="0"/>
              </a:rPr>
              <a:t>х</a:t>
            </a:r>
            <a:r>
              <a:rPr lang="ru-RU" sz="4000" dirty="0">
                <a:latin typeface="Constantia" pitchFamily="18" charset="0"/>
              </a:rPr>
              <a:t> + 4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714375"/>
          <a:ext cx="2428893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53"/>
                <a:gridCol w="809620"/>
                <a:gridCol w="809620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х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689" name="Прямоугольник 4"/>
          <p:cNvSpPr>
            <a:spLocks noChangeArrowheads="1"/>
          </p:cNvSpPr>
          <p:nvPr/>
        </p:nvSpPr>
        <p:spPr bwMode="auto">
          <a:xfrm>
            <a:off x="0" y="2143125"/>
            <a:ext cx="2571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dirty="0">
                <a:latin typeface="Constantia" pitchFamily="18" charset="0"/>
              </a:rPr>
              <a:t>у = -</a:t>
            </a:r>
            <a:r>
              <a:rPr lang="ru-RU" sz="4000" dirty="0" err="1">
                <a:latin typeface="Constantia" pitchFamily="18" charset="0"/>
              </a:rPr>
              <a:t>х</a:t>
            </a:r>
            <a:r>
              <a:rPr lang="ru-RU" sz="4000" dirty="0">
                <a:latin typeface="Constantia" pitchFamily="18" charset="0"/>
              </a:rPr>
              <a:t>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3000375"/>
          <a:ext cx="2428893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53"/>
                <a:gridCol w="809620"/>
                <a:gridCol w="809620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х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5286375"/>
          <a:ext cx="2428893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53"/>
                <a:gridCol w="809620"/>
                <a:gridCol w="809620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х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718" name="Прямоугольник 7"/>
          <p:cNvSpPr>
            <a:spLocks noChangeArrowheads="1"/>
          </p:cNvSpPr>
          <p:nvPr/>
        </p:nvSpPr>
        <p:spPr bwMode="auto">
          <a:xfrm>
            <a:off x="0" y="4500563"/>
            <a:ext cx="2286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dirty="0">
                <a:latin typeface="Constantia" pitchFamily="18" charset="0"/>
              </a:rPr>
              <a:t>у = -</a:t>
            </a:r>
            <a:r>
              <a:rPr lang="ru-RU" sz="4400" dirty="0" err="1">
                <a:latin typeface="Constantia" pitchFamily="18" charset="0"/>
              </a:rPr>
              <a:t>х</a:t>
            </a:r>
            <a:r>
              <a:rPr lang="ru-RU" sz="4400" dirty="0">
                <a:latin typeface="Constantia" pitchFamily="18" charset="0"/>
              </a:rPr>
              <a:t> - 5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28688" y="714375"/>
            <a:ext cx="4333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Constantia" pitchFamily="18" charset="0"/>
              </a:rPr>
              <a:t>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28688" y="1357313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onstantia" pitchFamily="18" charset="0"/>
              </a:rPr>
              <a:t>4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643063" y="642938"/>
            <a:ext cx="6175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onstantia" pitchFamily="18" charset="0"/>
              </a:rPr>
              <a:t>-2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857375" y="1357313"/>
            <a:ext cx="4619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onstantia" pitchFamily="18" charset="0"/>
              </a:rPr>
              <a:t>6</a:t>
            </a:r>
          </a:p>
        </p:txBody>
      </p:sp>
      <p:sp>
        <p:nvSpPr>
          <p:cNvPr id="13" name="Овал 12"/>
          <p:cNvSpPr/>
          <p:nvPr/>
        </p:nvSpPr>
        <p:spPr>
          <a:xfrm>
            <a:off x="4643438" y="1071563"/>
            <a:ext cx="142875" cy="142875"/>
          </a:xfrm>
          <a:prstGeom prst="ellipse">
            <a:avLst/>
          </a:prstGeom>
          <a:solidFill>
            <a:srgbClr val="FF33CC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500688" y="1928813"/>
            <a:ext cx="142875" cy="142875"/>
          </a:xfrm>
          <a:prstGeom prst="ellipse">
            <a:avLst/>
          </a:prstGeom>
          <a:solidFill>
            <a:srgbClr val="FF33CC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214813" y="2357438"/>
            <a:ext cx="142875" cy="142875"/>
          </a:xfrm>
          <a:prstGeom prst="ellipse">
            <a:avLst/>
          </a:prstGeom>
          <a:solidFill>
            <a:srgbClr val="0099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500688" y="3643313"/>
            <a:ext cx="142875" cy="142875"/>
          </a:xfrm>
          <a:prstGeom prst="ellipse">
            <a:avLst/>
          </a:prstGeom>
          <a:solidFill>
            <a:srgbClr val="0099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928938" y="321468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500688" y="5786438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16200000" flipV="1">
            <a:off x="4250531" y="750094"/>
            <a:ext cx="4714875" cy="4643438"/>
          </a:xfrm>
          <a:prstGeom prst="line">
            <a:avLst/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28688" y="2928938"/>
            <a:ext cx="460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onstantia" pitchFamily="18" charset="0"/>
              </a:rPr>
              <a:t>0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857250" y="3643313"/>
            <a:ext cx="460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onstantia" pitchFamily="18" charset="0"/>
              </a:rPr>
              <a:t>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714500" y="2928938"/>
            <a:ext cx="603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onstantia" pitchFamily="18" charset="0"/>
              </a:rPr>
              <a:t>-3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857375" y="3571875"/>
            <a:ext cx="419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onstantia" pitchFamily="18" charset="0"/>
              </a:rPr>
              <a:t>3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10800000">
            <a:off x="2571750" y="785813"/>
            <a:ext cx="5929313" cy="5857875"/>
          </a:xfrm>
          <a:prstGeom prst="lin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928688" y="5286375"/>
            <a:ext cx="460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onstantia" pitchFamily="18" charset="0"/>
              </a:rPr>
              <a:t>0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57250" y="5857875"/>
            <a:ext cx="6127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onstantia" pitchFamily="18" charset="0"/>
              </a:rPr>
              <a:t>-5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714500" y="5214938"/>
            <a:ext cx="6461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onstantia" pitchFamily="18" charset="0"/>
              </a:rPr>
              <a:t>-6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857375" y="5929313"/>
            <a:ext cx="3444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onstantia" pitchFamily="18" charset="0"/>
              </a:rPr>
              <a:t>1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16200000" flipV="1">
            <a:off x="2107406" y="2536032"/>
            <a:ext cx="4429125" cy="42148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/>
      <p:bldP spid="22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Если у линейных функций угловой коэффициент одинаковый, то их графики </a:t>
            </a:r>
            <a:r>
              <a:rPr lang="ru-RU" dirty="0" smtClean="0">
                <a:solidFill>
                  <a:srgbClr val="FF0000"/>
                </a:solidFill>
              </a:rPr>
              <a:t>параллельны</a:t>
            </a:r>
            <a:r>
              <a:rPr lang="ru-RU" dirty="0" smtClean="0">
                <a:solidFill>
                  <a:srgbClr val="7030A0"/>
                </a:solidFill>
              </a:rPr>
              <a:t>!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4575" y="857250"/>
            <a:ext cx="682942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TextBox 2"/>
          <p:cNvSpPr txBox="1">
            <a:spLocks noChangeArrowheads="1"/>
          </p:cNvSpPr>
          <p:nvPr/>
        </p:nvSpPr>
        <p:spPr bwMode="auto">
          <a:xfrm>
            <a:off x="179513" y="0"/>
            <a:ext cx="24620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dirty="0">
                <a:latin typeface="Constantia" pitchFamily="18" charset="0"/>
              </a:rPr>
              <a:t>у = -3х + </a:t>
            </a:r>
            <a:r>
              <a:rPr lang="ru-RU" sz="4000" dirty="0">
                <a:solidFill>
                  <a:srgbClr val="CC00CC"/>
                </a:solidFill>
                <a:latin typeface="Constantia" pitchFamily="18" charset="0"/>
              </a:rPr>
              <a:t>4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071563"/>
          <a:ext cx="2428894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54"/>
                <a:gridCol w="809620"/>
                <a:gridCol w="809620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х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737" name="Прямоугольник 4"/>
          <p:cNvSpPr>
            <a:spLocks noChangeArrowheads="1"/>
          </p:cNvSpPr>
          <p:nvPr/>
        </p:nvSpPr>
        <p:spPr bwMode="auto">
          <a:xfrm>
            <a:off x="0" y="2428875"/>
            <a:ext cx="1997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>
                <a:latin typeface="Constantia" pitchFamily="18" charset="0"/>
              </a:rPr>
              <a:t>у = </a:t>
            </a:r>
            <a:r>
              <a:rPr lang="ru-RU" sz="4000" dirty="0" err="1">
                <a:latin typeface="Constantia" pitchFamily="18" charset="0"/>
              </a:rPr>
              <a:t>х</a:t>
            </a:r>
            <a:r>
              <a:rPr lang="ru-RU" sz="4000" dirty="0">
                <a:latin typeface="Constantia" pitchFamily="18" charset="0"/>
              </a:rPr>
              <a:t> + </a:t>
            </a:r>
            <a:r>
              <a:rPr lang="ru-RU" sz="4000" dirty="0">
                <a:solidFill>
                  <a:srgbClr val="CC00CC"/>
                </a:solidFill>
                <a:latin typeface="Constantia" pitchFamily="18" charset="0"/>
              </a:rPr>
              <a:t>4</a:t>
            </a:r>
          </a:p>
        </p:txBody>
      </p:sp>
      <p:sp>
        <p:nvSpPr>
          <p:cNvPr id="30738" name="Прямоугольник 5"/>
          <p:cNvSpPr>
            <a:spLocks noChangeArrowheads="1"/>
          </p:cNvSpPr>
          <p:nvPr/>
        </p:nvSpPr>
        <p:spPr bwMode="auto">
          <a:xfrm>
            <a:off x="0" y="4643438"/>
            <a:ext cx="2257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>
                <a:latin typeface="Constantia" pitchFamily="18" charset="0"/>
              </a:rPr>
              <a:t>у = 2х + </a:t>
            </a:r>
            <a:r>
              <a:rPr lang="ru-RU" sz="4000" dirty="0">
                <a:solidFill>
                  <a:srgbClr val="CC00CC"/>
                </a:solidFill>
                <a:latin typeface="Constantia" pitchFamily="18" charset="0"/>
              </a:rPr>
              <a:t>4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3214688"/>
          <a:ext cx="2428894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54"/>
                <a:gridCol w="809620"/>
                <a:gridCol w="809620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х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5286375"/>
          <a:ext cx="2428894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54"/>
                <a:gridCol w="809620"/>
                <a:gridCol w="809620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х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28688" y="1071563"/>
            <a:ext cx="406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onstantia" pitchFamily="18" charset="0"/>
              </a:rPr>
              <a:t>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000125" y="1785938"/>
            <a:ext cx="403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onstantia" pitchFamily="18" charset="0"/>
              </a:rPr>
              <a:t>4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785938" y="1071563"/>
            <a:ext cx="460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onstantia" pitchFamily="18" charset="0"/>
              </a:rPr>
              <a:t>-1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785938" y="1785938"/>
            <a:ext cx="384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onstantia" pitchFamily="18" charset="0"/>
              </a:rPr>
              <a:t>7</a:t>
            </a:r>
          </a:p>
        </p:txBody>
      </p:sp>
      <p:sp>
        <p:nvSpPr>
          <p:cNvPr id="13" name="Овал 12"/>
          <p:cNvSpPr/>
          <p:nvPr/>
        </p:nvSpPr>
        <p:spPr>
          <a:xfrm>
            <a:off x="5643563" y="2071688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214938" y="857250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643563" y="2071688"/>
            <a:ext cx="142875" cy="1428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429375" y="1285875"/>
            <a:ext cx="142875" cy="142875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000750" y="12858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643563" y="2071688"/>
            <a:ext cx="142875" cy="14287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1" name="Прямая соединительная линия 20"/>
          <p:cNvCxnSpPr>
            <a:endCxn id="15" idx="7"/>
          </p:cNvCxnSpPr>
          <p:nvPr/>
        </p:nvCxnSpPr>
        <p:spPr>
          <a:xfrm rot="16200000" flipV="1">
            <a:off x="3286126" y="2928937"/>
            <a:ext cx="5980112" cy="187801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928688" y="3214688"/>
            <a:ext cx="406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onstantia" pitchFamily="18" charset="0"/>
              </a:rPr>
              <a:t>0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928688" y="3929063"/>
            <a:ext cx="403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onstantia" pitchFamily="18" charset="0"/>
              </a:rPr>
              <a:t>4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785938" y="3214688"/>
            <a:ext cx="384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onstantia" pitchFamily="18" charset="0"/>
              </a:rPr>
              <a:t>2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785938" y="3929063"/>
            <a:ext cx="4079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onstantia" pitchFamily="18" charset="0"/>
              </a:rPr>
              <a:t>6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2357438" y="1000125"/>
            <a:ext cx="4500562" cy="4429125"/>
          </a:xfrm>
          <a:prstGeom prst="line">
            <a:avLst/>
          </a:prstGeom>
          <a:ln w="3175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071563" y="5286375"/>
            <a:ext cx="406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onstantia" pitchFamily="18" charset="0"/>
              </a:rPr>
              <a:t>0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000125" y="6000750"/>
            <a:ext cx="403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onstantia" pitchFamily="18" charset="0"/>
              </a:rPr>
              <a:t>4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857375" y="5286375"/>
            <a:ext cx="312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onstantia" pitchFamily="18" charset="0"/>
              </a:rPr>
              <a:t>1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785938" y="6000750"/>
            <a:ext cx="4079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onstantia" pitchFamily="18" charset="0"/>
              </a:rPr>
              <a:t>6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1857376" y="2428875"/>
            <a:ext cx="5929312" cy="2928937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143500" y="1428750"/>
            <a:ext cx="5524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latin typeface="Constantia" pitchFamily="18" charset="0"/>
              </a:rPr>
              <a:t>4</a:t>
            </a:r>
          </a:p>
        </p:txBody>
      </p:sp>
      <p:cxnSp>
        <p:nvCxnSpPr>
          <p:cNvPr id="37" name="Прямая со стрелкой 36"/>
          <p:cNvCxnSpPr/>
          <p:nvPr/>
        </p:nvCxnSpPr>
        <p:spPr>
          <a:xfrm rot="10800000">
            <a:off x="2571750" y="500063"/>
            <a:ext cx="2714625" cy="1500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30737" idx="3"/>
          </p:cNvCxnSpPr>
          <p:nvPr/>
        </p:nvCxnSpPr>
        <p:spPr>
          <a:xfrm rot="10800000" flipV="1">
            <a:off x="1997075" y="2071688"/>
            <a:ext cx="3217863" cy="71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2214563" y="2071688"/>
            <a:ext cx="3071812" cy="3071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4" grpId="0"/>
      <p:bldP spid="29" grpId="0"/>
      <p:bldP spid="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85813" y="428625"/>
            <a:ext cx="778668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>
                <a:latin typeface="Constantia" pitchFamily="18" charset="0"/>
              </a:rPr>
              <a:t>График линейной функции пересекает ось </a:t>
            </a:r>
            <a:r>
              <a:rPr lang="en-US" sz="3200" dirty="0">
                <a:latin typeface="Constantia" pitchFamily="18" charset="0"/>
              </a:rPr>
              <a:t>OY </a:t>
            </a:r>
            <a:r>
              <a:rPr lang="ru-RU" sz="3200" dirty="0">
                <a:latin typeface="Constantia" pitchFamily="18" charset="0"/>
              </a:rPr>
              <a:t> в точке </a:t>
            </a:r>
          </a:p>
          <a:p>
            <a:pPr algn="ctr"/>
            <a:r>
              <a:rPr lang="ru-RU" sz="4800" dirty="0">
                <a:solidFill>
                  <a:srgbClr val="FF0000"/>
                </a:solidFill>
                <a:latin typeface="Constantia" pitchFamily="18" charset="0"/>
              </a:rPr>
              <a:t>(0;</a:t>
            </a:r>
            <a:r>
              <a:rPr lang="en-US" sz="4800" dirty="0">
                <a:solidFill>
                  <a:srgbClr val="FF0000"/>
                </a:solidFill>
                <a:latin typeface="Constantia" pitchFamily="18" charset="0"/>
              </a:rPr>
              <a:t>b</a:t>
            </a:r>
            <a:r>
              <a:rPr lang="ru-RU" sz="4800" dirty="0">
                <a:solidFill>
                  <a:srgbClr val="FF0000"/>
                </a:solidFill>
                <a:latin typeface="Constantia" pitchFamily="18" charset="0"/>
              </a:rPr>
              <a:t>).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643188"/>
            <a:ext cx="8858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latin typeface="Constantia" pitchFamily="18" charset="0"/>
              </a:rPr>
              <a:t>х =</a:t>
            </a:r>
            <a:r>
              <a:rPr lang="ru-RU" sz="4000">
                <a:solidFill>
                  <a:srgbClr val="FF0000"/>
                </a:solidFill>
                <a:latin typeface="Constantia" pitchFamily="18" charset="0"/>
              </a:rPr>
              <a:t>0</a:t>
            </a:r>
            <a:r>
              <a:rPr lang="ru-RU" sz="4000">
                <a:latin typeface="Constantia" pitchFamily="18" charset="0"/>
              </a:rPr>
              <a:t> ,  </a:t>
            </a:r>
            <a:r>
              <a:rPr lang="en-US" sz="4000">
                <a:latin typeface="Constantia" pitchFamily="18" charset="0"/>
              </a:rPr>
              <a:t>y</a:t>
            </a:r>
            <a:r>
              <a:rPr lang="ru-RU" sz="4000">
                <a:latin typeface="Constantia" pitchFamily="18" charset="0"/>
              </a:rPr>
              <a:t> = </a:t>
            </a:r>
            <a:r>
              <a:rPr lang="en-US" sz="4000">
                <a:latin typeface="Constantia" pitchFamily="18" charset="0"/>
              </a:rPr>
              <a:t>k 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· x + </a:t>
            </a:r>
            <a:r>
              <a:rPr lang="en-US" sz="40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 = k ·</a:t>
            </a:r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0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0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0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278642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1. Я понял, что…</a:t>
            </a:r>
            <a:br>
              <a:rPr lang="ru-RU" sz="2000" dirty="0" smtClean="0"/>
            </a:br>
            <a:r>
              <a:rPr lang="ru-RU" sz="2000" dirty="0" smtClean="0"/>
              <a:t>2. Теперь я могу…</a:t>
            </a:r>
            <a:br>
              <a:rPr lang="ru-RU" sz="2000" dirty="0" smtClean="0"/>
            </a:br>
            <a:r>
              <a:rPr lang="en-US" sz="2000" dirty="0" smtClean="0"/>
              <a:t>3</a:t>
            </a:r>
            <a:r>
              <a:rPr lang="ru-RU" sz="2000" dirty="0" smtClean="0"/>
              <a:t>. Я почувствовал, что…</a:t>
            </a:r>
          </a:p>
          <a:p>
            <a:endParaRPr lang="ru-RU" sz="2000" dirty="0"/>
          </a:p>
        </p:txBody>
      </p:sp>
      <p:pic>
        <p:nvPicPr>
          <p:cNvPr id="5" name="Содержимое 4" descr="P108078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77912" y="2482850"/>
            <a:ext cx="3251200" cy="2438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85813" y="1143000"/>
            <a:ext cx="7358062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Функция вида </a:t>
            </a:r>
            <a:r>
              <a:rPr lang="en-US" sz="4400" b="1" i="1">
                <a:solidFill>
                  <a:srgbClr val="FF0000"/>
                </a:solidFill>
                <a:latin typeface="Constantia" pitchFamily="18" charset="0"/>
              </a:rPr>
              <a:t>y = kx +b</a:t>
            </a:r>
            <a:r>
              <a:rPr lang="ru-RU" sz="3200" b="1" i="1">
                <a:latin typeface="Constantia" pitchFamily="18" charset="0"/>
              </a:rPr>
              <a:t>, где </a:t>
            </a:r>
            <a:r>
              <a:rPr lang="en-US" sz="3200" b="1" i="1">
                <a:latin typeface="Constantia" pitchFamily="18" charset="0"/>
              </a:rPr>
              <a:t>k </a:t>
            </a:r>
            <a:r>
              <a:rPr lang="ru-RU" sz="3200" b="1" i="1">
                <a:latin typeface="Constantia" pitchFamily="18" charset="0"/>
              </a:rPr>
              <a:t>и </a:t>
            </a:r>
            <a:r>
              <a:rPr lang="en-US" sz="3200" b="1" i="1">
                <a:latin typeface="Constantia" pitchFamily="18" charset="0"/>
              </a:rPr>
              <a:t>b</a:t>
            </a:r>
            <a:r>
              <a:rPr lang="ru-RU" sz="3200" b="1" i="1">
                <a:latin typeface="Constantia" pitchFamily="18" charset="0"/>
              </a:rPr>
              <a:t>  числа, а   </a:t>
            </a:r>
            <a:r>
              <a:rPr lang="en-US" sz="3200" b="1" i="1">
                <a:latin typeface="Constantia" pitchFamily="18" charset="0"/>
              </a:rPr>
              <a:t>x</a:t>
            </a:r>
            <a:r>
              <a:rPr lang="ru-RU" sz="3200" b="1" i="1">
                <a:latin typeface="Constantia" pitchFamily="18" charset="0"/>
              </a:rPr>
              <a:t>  </a:t>
            </a:r>
            <a:r>
              <a:rPr lang="en-US" sz="3200" b="1" i="1">
                <a:latin typeface="Constantia" pitchFamily="18" charset="0"/>
              </a:rPr>
              <a:t> </a:t>
            </a:r>
            <a:r>
              <a:rPr lang="ru-RU" sz="3200" b="1" i="1">
                <a:latin typeface="Constantia" pitchFamily="18" charset="0"/>
              </a:rPr>
              <a:t>и  </a:t>
            </a:r>
            <a:r>
              <a:rPr lang="en-US" sz="3200" b="1" i="1">
                <a:latin typeface="Constantia" pitchFamily="18" charset="0"/>
              </a:rPr>
              <a:t>y</a:t>
            </a:r>
            <a:r>
              <a:rPr lang="ru-RU" sz="3200" b="1" i="1">
                <a:latin typeface="Constantia" pitchFamily="18" charset="0"/>
              </a:rPr>
              <a:t> переменные, называется линейной функцией.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00063" y="3714750"/>
            <a:ext cx="83423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Constantia" pitchFamily="18" charset="0"/>
              </a:rPr>
              <a:t>x – </a:t>
            </a:r>
            <a:r>
              <a:rPr lang="ru-RU" sz="3200" b="1" i="1">
                <a:latin typeface="Constantia" pitchFamily="18" charset="0"/>
              </a:rPr>
              <a:t>независимая переменная (аргумент)</a:t>
            </a:r>
          </a:p>
          <a:p>
            <a:r>
              <a:rPr lang="en-US" sz="3200" b="1" i="1">
                <a:latin typeface="Constantia" pitchFamily="18" charset="0"/>
              </a:rPr>
              <a:t>y – </a:t>
            </a:r>
            <a:r>
              <a:rPr lang="ru-RU" sz="3200" b="1" i="1">
                <a:latin typeface="Constantia" pitchFamily="18" charset="0"/>
              </a:rPr>
              <a:t>зависимая переменная (функция)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786063" y="1071563"/>
            <a:ext cx="3082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latin typeface="Constantia" pitchFamily="18" charset="0"/>
              </a:rPr>
              <a:t>у = 2 х + 3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28625" y="2214563"/>
            <a:ext cx="10588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latin typeface="Constantia" pitchFamily="18" charset="0"/>
              </a:rPr>
              <a:t>х =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357438" y="2143125"/>
            <a:ext cx="3859212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latin typeface="Constantia" pitchFamily="18" charset="0"/>
              </a:rPr>
              <a:t>у = 2 </a:t>
            </a:r>
            <a:r>
              <a:rPr lang="ru-RU" sz="5400">
                <a:latin typeface="Times New Roman" pitchFamily="18" charset="0"/>
                <a:cs typeface="Times New Roman" pitchFamily="18" charset="0"/>
              </a:rPr>
              <a:t>·      +3 </a:t>
            </a:r>
          </a:p>
          <a:p>
            <a:r>
              <a:rPr lang="ru-RU" sz="54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>
              <a:latin typeface="Constantia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14813" y="2143125"/>
            <a:ext cx="5175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latin typeface="Constantia" pitchFamily="18" charset="0"/>
              </a:rPr>
              <a:t>х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00188" y="2214563"/>
            <a:ext cx="558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latin typeface="Constantia" pitchFamily="18" charset="0"/>
              </a:rPr>
              <a:t>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16638" y="2071688"/>
            <a:ext cx="30273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latin typeface="Constantia" pitchFamily="18" charset="0"/>
              </a:rPr>
              <a:t>= 0 +3 = 3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14688" y="3071813"/>
            <a:ext cx="24288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onstantia" pitchFamily="18" charset="0"/>
              </a:rPr>
              <a:t>(0 ; 3)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571500" y="4429125"/>
            <a:ext cx="10588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latin typeface="Constantia" pitchFamily="18" charset="0"/>
              </a:rPr>
              <a:t>х =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286000" y="4357688"/>
            <a:ext cx="38592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latin typeface="Constantia" pitchFamily="18" charset="0"/>
              </a:rPr>
              <a:t>у = 2 </a:t>
            </a:r>
            <a:r>
              <a:rPr lang="ru-RU" sz="5400">
                <a:latin typeface="Times New Roman" pitchFamily="18" charset="0"/>
                <a:cs typeface="Times New Roman" pitchFamily="18" charset="0"/>
              </a:rPr>
              <a:t>·      +3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571625" y="4429125"/>
            <a:ext cx="5191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latin typeface="Constantia" pitchFamily="18" charset="0"/>
              </a:rPr>
              <a:t>2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143375" y="4429125"/>
            <a:ext cx="5175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latin typeface="Constantia" pitchFamily="18" charset="0"/>
              </a:rPr>
              <a:t>х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215063" y="4286250"/>
            <a:ext cx="26939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latin typeface="Constantia" pitchFamily="18" charset="0"/>
              </a:rPr>
              <a:t>= 4+3 =7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00438" y="5429250"/>
            <a:ext cx="17160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latin typeface="Constantia" pitchFamily="18" charset="0"/>
              </a:rPr>
              <a:t>(2 ;7)</a:t>
            </a:r>
          </a:p>
        </p:txBody>
      </p:sp>
      <p:sp>
        <p:nvSpPr>
          <p:cNvPr id="15374" name="TextBox 14"/>
          <p:cNvSpPr txBox="1">
            <a:spLocks noChangeArrowheads="1"/>
          </p:cNvSpPr>
          <p:nvPr/>
        </p:nvSpPr>
        <p:spPr bwMode="auto">
          <a:xfrm>
            <a:off x="357188" y="357188"/>
            <a:ext cx="82867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onstantia" pitchFamily="18" charset="0"/>
              </a:rPr>
              <a:t>Выбрав  значение </a:t>
            </a:r>
            <a:r>
              <a:rPr lang="ru-RU" sz="2400">
                <a:solidFill>
                  <a:srgbClr val="FF0000"/>
                </a:solidFill>
                <a:latin typeface="Constantia" pitchFamily="18" charset="0"/>
              </a:rPr>
              <a:t>х </a:t>
            </a:r>
            <a:r>
              <a:rPr lang="ru-RU" sz="2400">
                <a:latin typeface="Constantia" pitchFamily="18" charset="0"/>
              </a:rPr>
              <a:t>(аргумента), можно легко вычислить значение </a:t>
            </a:r>
            <a:r>
              <a:rPr lang="en-US" sz="2400">
                <a:solidFill>
                  <a:srgbClr val="FF0000"/>
                </a:solidFill>
                <a:latin typeface="Constantia" pitchFamily="18" charset="0"/>
              </a:rPr>
              <a:t>y</a:t>
            </a:r>
            <a:r>
              <a:rPr lang="en-US" sz="2400">
                <a:latin typeface="Constantia" pitchFamily="18" charset="0"/>
              </a:rPr>
              <a:t> </a:t>
            </a:r>
            <a:r>
              <a:rPr lang="ru-RU" sz="2400">
                <a:latin typeface="Constantia" pitchFamily="18" charset="0"/>
              </a:rPr>
              <a:t> (функции)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57 0.0044 L 0.30538 -0.0060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11 0.00671 L 0.27621 0.00671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5" grpId="1"/>
      <p:bldP spid="6" grpId="0"/>
      <p:bldP spid="6" grpId="1"/>
      <p:bldP spid="8" grpId="0"/>
      <p:bldP spid="9" grpId="0"/>
      <p:bldP spid="10" grpId="0"/>
      <p:bldP spid="11" grpId="0"/>
      <p:bldP spid="11" grpId="1"/>
      <p:bldP spid="12" grpId="0" build="allAtOnce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57188" y="357188"/>
            <a:ext cx="82867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onstantia" pitchFamily="18" charset="0"/>
              </a:rPr>
              <a:t>Графиком линейной функции  </a:t>
            </a:r>
            <a:r>
              <a:rPr lang="en-US" sz="3200">
                <a:solidFill>
                  <a:srgbClr val="FF0000"/>
                </a:solidFill>
                <a:latin typeface="Constantia" pitchFamily="18" charset="0"/>
              </a:rPr>
              <a:t>y = kx + b </a:t>
            </a:r>
            <a:r>
              <a:rPr lang="ru-RU" sz="3200">
                <a:latin typeface="Constantia" pitchFamily="18" charset="0"/>
              </a:rPr>
              <a:t>является </a:t>
            </a:r>
            <a:r>
              <a:rPr lang="ru-RU" sz="3200">
                <a:solidFill>
                  <a:srgbClr val="FF0000"/>
                </a:solidFill>
                <a:latin typeface="Constantia" pitchFamily="18" charset="0"/>
              </a:rPr>
              <a:t>прямая</a:t>
            </a:r>
            <a:r>
              <a:rPr lang="ru-RU" sz="3200">
                <a:latin typeface="Constantia" pitchFamily="18" charset="0"/>
              </a:rPr>
              <a:t> линия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625" y="1428750"/>
          <a:ext cx="8072496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5416"/>
                <a:gridCol w="1345416"/>
                <a:gridCol w="1345416"/>
                <a:gridCol w="1345416"/>
                <a:gridCol w="1345416"/>
                <a:gridCol w="1345416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Y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28625" y="3143250"/>
            <a:ext cx="22590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Constantia" pitchFamily="18" charset="0"/>
              </a:rPr>
              <a:t>y = 3x + 1 </a:t>
            </a:r>
            <a:endParaRPr lang="ru-RU" sz="4000">
              <a:latin typeface="Constantia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6450" y="2643188"/>
            <a:ext cx="4797425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43125" y="2000250"/>
            <a:ext cx="527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nstantia" pitchFamily="18" charset="0"/>
              </a:rPr>
              <a:t>-5</a:t>
            </a:r>
            <a:endParaRPr lang="ru-RU" sz="3200">
              <a:latin typeface="Constantia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072063" y="4714875"/>
            <a:ext cx="71437" cy="714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429250" y="4714875"/>
            <a:ext cx="71438" cy="714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643563" y="4643438"/>
            <a:ext cx="71437" cy="714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000750" y="4643438"/>
            <a:ext cx="71438" cy="714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286500" y="4643438"/>
            <a:ext cx="71438" cy="714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71875" y="2071688"/>
            <a:ext cx="530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nstantia" pitchFamily="18" charset="0"/>
              </a:rPr>
              <a:t>-2</a:t>
            </a:r>
            <a:endParaRPr lang="ru-RU" sz="3200">
              <a:latin typeface="Constantia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000625" y="2000250"/>
            <a:ext cx="312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nstantia" pitchFamily="18" charset="0"/>
              </a:rPr>
              <a:t>1</a:t>
            </a:r>
            <a:endParaRPr lang="ru-RU" sz="3200">
              <a:latin typeface="Constantia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flipH="1">
            <a:off x="6357938" y="1928813"/>
            <a:ext cx="311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onstantia" pitchFamily="18" charset="0"/>
              </a:rPr>
              <a:t>4</a:t>
            </a:r>
            <a:endParaRPr lang="ru-RU" sz="3200">
              <a:latin typeface="Constantia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643813" y="2000250"/>
            <a:ext cx="384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nstantia" pitchFamily="18" charset="0"/>
              </a:rPr>
              <a:t>7</a:t>
            </a:r>
            <a:endParaRPr lang="ru-RU" sz="3200">
              <a:latin typeface="Constantia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3500437" y="4071938"/>
            <a:ext cx="4143375" cy="142875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96296E-6 L -8.33333E-7 0.1995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9259E-6 L -0.00313 0.0803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22222E-6 L 4.44444E-6 -0.0419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22222E-6 L 4.72222E-6 -0.16111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-0.00226 -0.28727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4" grpId="0"/>
      <p:bldP spid="15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43000" y="500063"/>
            <a:ext cx="69294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onstantia" pitchFamily="18" charset="0"/>
              </a:rPr>
              <a:t>Через  </a:t>
            </a:r>
            <a:r>
              <a:rPr lang="ru-RU" sz="3200">
                <a:solidFill>
                  <a:srgbClr val="FF0000"/>
                </a:solidFill>
                <a:latin typeface="Constantia" pitchFamily="18" charset="0"/>
              </a:rPr>
              <a:t>две  точки  </a:t>
            </a:r>
            <a:r>
              <a:rPr lang="ru-RU" sz="3200">
                <a:latin typeface="Constantia" pitchFamily="18" charset="0"/>
              </a:rPr>
              <a:t>можно  провести только  </a:t>
            </a:r>
            <a:r>
              <a:rPr lang="ru-RU" sz="3200">
                <a:solidFill>
                  <a:srgbClr val="FF0000"/>
                </a:solidFill>
                <a:latin typeface="Constantia" pitchFamily="18" charset="0"/>
              </a:rPr>
              <a:t>одну </a:t>
            </a:r>
            <a:r>
              <a:rPr lang="ru-RU" sz="3200">
                <a:latin typeface="Constantia" pitchFamily="18" charset="0"/>
              </a:rPr>
              <a:t> прямую  линию</a:t>
            </a:r>
          </a:p>
        </p:txBody>
      </p:sp>
      <p:sp>
        <p:nvSpPr>
          <p:cNvPr id="3" name="Овал 2"/>
          <p:cNvSpPr/>
          <p:nvPr/>
        </p:nvSpPr>
        <p:spPr>
          <a:xfrm>
            <a:off x="2643188" y="4071938"/>
            <a:ext cx="142875" cy="14287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715000" y="3071813"/>
            <a:ext cx="142875" cy="14287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57188" y="2214563"/>
            <a:ext cx="8286750" cy="26431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1500" y="5429250"/>
            <a:ext cx="8001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Constantia" pitchFamily="18" charset="0"/>
              </a:rPr>
              <a:t>Для построения графика линейной функции достаточно </a:t>
            </a:r>
            <a:r>
              <a:rPr lang="ru-RU" sz="2800">
                <a:solidFill>
                  <a:srgbClr val="FF0000"/>
                </a:solidFill>
                <a:latin typeface="Constantia" pitchFamily="18" charset="0"/>
              </a:rPr>
              <a:t>двух </a:t>
            </a:r>
            <a:r>
              <a:rPr lang="ru-RU" sz="2800">
                <a:latin typeface="Constantia" pitchFamily="18" charset="0"/>
              </a:rPr>
              <a:t>точек!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0100" y="357188"/>
            <a:ext cx="7073900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000125"/>
          <a:ext cx="2428893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53"/>
                <a:gridCol w="809620"/>
                <a:gridCol w="809620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х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472" name="Прямоугольник 4"/>
          <p:cNvSpPr>
            <a:spLocks noChangeArrowheads="1"/>
          </p:cNvSpPr>
          <p:nvPr/>
        </p:nvSpPr>
        <p:spPr bwMode="auto">
          <a:xfrm>
            <a:off x="0" y="0"/>
            <a:ext cx="22018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>
                <a:latin typeface="Constantia" pitchFamily="18" charset="0"/>
              </a:rPr>
              <a:t>у = -2х +1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00125" y="928688"/>
            <a:ext cx="4889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latin typeface="Constantia" pitchFamily="18" charset="0"/>
              </a:rPr>
              <a:t>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43063" y="928688"/>
            <a:ext cx="66198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latin typeface="Constantia" pitchFamily="18" charset="0"/>
              </a:rPr>
              <a:t>-2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71563" y="1643063"/>
            <a:ext cx="3603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latin typeface="Constantia" pitchFamily="18" charset="0"/>
              </a:rPr>
              <a:t>1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85938" y="1571625"/>
            <a:ext cx="45243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latin typeface="Constantia" pitchFamily="18" charset="0"/>
              </a:rPr>
              <a:t>5</a:t>
            </a:r>
          </a:p>
        </p:txBody>
      </p:sp>
      <p:sp>
        <p:nvSpPr>
          <p:cNvPr id="10" name="Овал 9"/>
          <p:cNvSpPr/>
          <p:nvPr/>
        </p:nvSpPr>
        <p:spPr>
          <a:xfrm>
            <a:off x="5500688" y="2928938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643438" y="1214438"/>
            <a:ext cx="133350" cy="1333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6200000" flipV="1">
            <a:off x="2786063" y="1928812"/>
            <a:ext cx="6000750" cy="30003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0100" y="357188"/>
            <a:ext cx="7073900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000125"/>
          <a:ext cx="2428893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53"/>
                <a:gridCol w="809620"/>
                <a:gridCol w="809620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х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496" name="Прямоугольник 3"/>
          <p:cNvSpPr>
            <a:spLocks noChangeArrowheads="1"/>
          </p:cNvSpPr>
          <p:nvPr/>
        </p:nvSpPr>
        <p:spPr bwMode="auto">
          <a:xfrm>
            <a:off x="0" y="0"/>
            <a:ext cx="21288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dirty="0">
                <a:latin typeface="Constantia" pitchFamily="18" charset="0"/>
              </a:rPr>
              <a:t>у = 2х - 5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00125" y="928688"/>
            <a:ext cx="4889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latin typeface="Constantia" pitchFamily="18" charset="0"/>
              </a:rPr>
              <a:t>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85938" y="928688"/>
            <a:ext cx="419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onstantia" pitchFamily="18" charset="0"/>
              </a:rPr>
              <a:t>3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57250" y="1571625"/>
            <a:ext cx="6556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latin typeface="Constantia" pitchFamily="18" charset="0"/>
              </a:rPr>
              <a:t>-5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57375" y="1571625"/>
            <a:ext cx="3603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latin typeface="Constantia" pitchFamily="18" charset="0"/>
              </a:rPr>
              <a:t>1</a:t>
            </a:r>
          </a:p>
        </p:txBody>
      </p:sp>
      <p:sp>
        <p:nvSpPr>
          <p:cNvPr id="9" name="Овал 8"/>
          <p:cNvSpPr/>
          <p:nvPr/>
        </p:nvSpPr>
        <p:spPr>
          <a:xfrm>
            <a:off x="5500688" y="5429250"/>
            <a:ext cx="142875" cy="1428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715125" y="2928938"/>
            <a:ext cx="142875" cy="1428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3643312" y="1928813"/>
            <a:ext cx="5929313" cy="292893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b="1" i="1" dirty="0" smtClean="0"/>
              <a:t>Коэффициент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b="1" i="1" dirty="0" smtClean="0"/>
              <a:t> </a:t>
            </a:r>
            <a:r>
              <a:rPr lang="en-US" sz="4400" b="1" i="1" dirty="0" smtClean="0">
                <a:solidFill>
                  <a:srgbClr val="FF0000"/>
                </a:solidFill>
              </a:rPr>
              <a:t>k</a:t>
            </a:r>
            <a:r>
              <a:rPr lang="ru-RU" sz="4400" b="1" i="1" dirty="0" smtClean="0">
                <a:solidFill>
                  <a:srgbClr val="FF0000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b="1" i="1" dirty="0" smtClean="0"/>
              <a:t>называют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угловым </a:t>
            </a:r>
            <a:r>
              <a:rPr lang="ru-RU" b="1" i="1" dirty="0" smtClean="0"/>
              <a:t>коэффициентом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0100" y="357188"/>
            <a:ext cx="7073900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714375"/>
          <a:ext cx="2428893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53"/>
                <a:gridCol w="809620"/>
                <a:gridCol w="809620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х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857500"/>
          <a:ext cx="2428893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53"/>
                <a:gridCol w="809620"/>
                <a:gridCol w="809620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х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5000625"/>
          <a:ext cx="2428893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53"/>
                <a:gridCol w="809620"/>
                <a:gridCol w="809620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х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572" name="TextBox 6"/>
          <p:cNvSpPr txBox="1">
            <a:spLocks noChangeArrowheads="1"/>
          </p:cNvSpPr>
          <p:nvPr/>
        </p:nvSpPr>
        <p:spPr bwMode="auto">
          <a:xfrm>
            <a:off x="0" y="0"/>
            <a:ext cx="2041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latin typeface="Constantia" pitchFamily="18" charset="0"/>
              </a:rPr>
              <a:t>y</a:t>
            </a:r>
            <a:r>
              <a:rPr lang="ru-RU" sz="3200" dirty="0">
                <a:latin typeface="Constantia" pitchFamily="18" charset="0"/>
              </a:rPr>
              <a:t>= </a:t>
            </a:r>
            <a:r>
              <a:rPr lang="ru-RU" sz="3200" dirty="0">
                <a:solidFill>
                  <a:srgbClr val="FF0000"/>
                </a:solidFill>
                <a:latin typeface="Constantia" pitchFamily="18" charset="0"/>
              </a:rPr>
              <a:t>0,5 </a:t>
            </a:r>
            <a:r>
              <a:rPr lang="ru-RU" sz="3200" dirty="0" err="1">
                <a:latin typeface="Constantia" pitchFamily="18" charset="0"/>
              </a:rPr>
              <a:t>х</a:t>
            </a:r>
            <a:r>
              <a:rPr lang="ru-RU" sz="3200" dirty="0">
                <a:latin typeface="Constantia" pitchFamily="18" charset="0"/>
              </a:rPr>
              <a:t> +2</a:t>
            </a:r>
          </a:p>
        </p:txBody>
      </p:sp>
      <p:sp>
        <p:nvSpPr>
          <p:cNvPr id="22573" name="Прямоугольник 7"/>
          <p:cNvSpPr>
            <a:spLocks noChangeArrowheads="1"/>
          </p:cNvSpPr>
          <p:nvPr/>
        </p:nvSpPr>
        <p:spPr bwMode="auto">
          <a:xfrm>
            <a:off x="0" y="2214563"/>
            <a:ext cx="1738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latin typeface="Constantia" pitchFamily="18" charset="0"/>
              </a:rPr>
              <a:t>y</a:t>
            </a:r>
            <a:r>
              <a:rPr lang="ru-RU" sz="3200" dirty="0">
                <a:latin typeface="Constantia" pitchFamily="18" charset="0"/>
              </a:rPr>
              <a:t>= </a:t>
            </a:r>
            <a:r>
              <a:rPr lang="ru-RU" sz="3200" dirty="0">
                <a:solidFill>
                  <a:srgbClr val="009900"/>
                </a:solidFill>
                <a:latin typeface="Constantia" pitchFamily="18" charset="0"/>
              </a:rPr>
              <a:t>4</a:t>
            </a:r>
            <a:r>
              <a:rPr lang="ru-RU" sz="3200" dirty="0">
                <a:latin typeface="Constantia" pitchFamily="18" charset="0"/>
              </a:rPr>
              <a:t> </a:t>
            </a:r>
            <a:r>
              <a:rPr lang="ru-RU" sz="3200" dirty="0" err="1">
                <a:latin typeface="Constantia" pitchFamily="18" charset="0"/>
              </a:rPr>
              <a:t>х</a:t>
            </a:r>
            <a:r>
              <a:rPr lang="ru-RU" sz="3200" dirty="0">
                <a:latin typeface="Constantia" pitchFamily="18" charset="0"/>
              </a:rPr>
              <a:t> +2</a:t>
            </a:r>
          </a:p>
        </p:txBody>
      </p:sp>
      <p:sp>
        <p:nvSpPr>
          <p:cNvPr id="22574" name="Прямоугольник 8"/>
          <p:cNvSpPr>
            <a:spLocks noChangeArrowheads="1"/>
          </p:cNvSpPr>
          <p:nvPr/>
        </p:nvSpPr>
        <p:spPr bwMode="auto">
          <a:xfrm>
            <a:off x="0" y="4357688"/>
            <a:ext cx="14176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latin typeface="Constantia" pitchFamily="18" charset="0"/>
              </a:rPr>
              <a:t>y</a:t>
            </a:r>
            <a:r>
              <a:rPr lang="ru-RU" sz="3200" dirty="0">
                <a:latin typeface="Constantia" pitchFamily="18" charset="0"/>
              </a:rPr>
              <a:t>= </a:t>
            </a:r>
            <a:r>
              <a:rPr lang="ru-RU" sz="3200" dirty="0" err="1">
                <a:latin typeface="Constantia" pitchFamily="18" charset="0"/>
              </a:rPr>
              <a:t>х</a:t>
            </a:r>
            <a:r>
              <a:rPr lang="ru-RU" sz="3200" dirty="0">
                <a:latin typeface="Constantia" pitchFamily="18" charset="0"/>
              </a:rPr>
              <a:t> +2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28688" y="714375"/>
            <a:ext cx="422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0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000125" y="1428750"/>
            <a:ext cx="384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2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857375" y="714375"/>
            <a:ext cx="400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4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857375" y="1428750"/>
            <a:ext cx="400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4</a:t>
            </a:r>
          </a:p>
        </p:txBody>
      </p:sp>
      <p:sp>
        <p:nvSpPr>
          <p:cNvPr id="14" name="Овал 13"/>
          <p:cNvSpPr/>
          <p:nvPr/>
        </p:nvSpPr>
        <p:spPr>
          <a:xfrm>
            <a:off x="7143750" y="1643063"/>
            <a:ext cx="214313" cy="2143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429250" y="2428875"/>
            <a:ext cx="214313" cy="2143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2143125" y="857250"/>
            <a:ext cx="6786563" cy="3429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000125" y="2857500"/>
            <a:ext cx="422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0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000125" y="3571875"/>
            <a:ext cx="384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2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785938" y="2857500"/>
            <a:ext cx="3349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1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785938" y="3500438"/>
            <a:ext cx="409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6</a:t>
            </a:r>
          </a:p>
        </p:txBody>
      </p:sp>
      <p:sp>
        <p:nvSpPr>
          <p:cNvPr id="22" name="Овал 21"/>
          <p:cNvSpPr/>
          <p:nvPr/>
        </p:nvSpPr>
        <p:spPr>
          <a:xfrm>
            <a:off x="5429250" y="2428875"/>
            <a:ext cx="214313" cy="214313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857875" y="785813"/>
            <a:ext cx="214313" cy="21431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2393156" y="2678907"/>
            <a:ext cx="5857875" cy="1500188"/>
          </a:xfrm>
          <a:prstGeom prst="lin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000125" y="5000625"/>
            <a:ext cx="422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0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071563" y="5715000"/>
            <a:ext cx="384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2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857375" y="5000625"/>
            <a:ext cx="371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3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857375" y="5715000"/>
            <a:ext cx="376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5</a:t>
            </a:r>
          </a:p>
        </p:txBody>
      </p:sp>
      <p:sp>
        <p:nvSpPr>
          <p:cNvPr id="31" name="Овал 30"/>
          <p:cNvSpPr/>
          <p:nvPr/>
        </p:nvSpPr>
        <p:spPr>
          <a:xfrm>
            <a:off x="6715125" y="1214438"/>
            <a:ext cx="214313" cy="21431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429250" y="2428875"/>
            <a:ext cx="214313" cy="214313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2571750" y="357188"/>
            <a:ext cx="5143500" cy="507206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500938" y="1428750"/>
            <a:ext cx="1384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FF0000"/>
                </a:solidFill>
                <a:latin typeface="Constantia" pitchFamily="18" charset="0"/>
              </a:rPr>
              <a:t>k = 0,5</a:t>
            </a:r>
            <a:endParaRPr lang="ru-RU" sz="3200" b="1" i="1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4214813" y="785813"/>
            <a:ext cx="10525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9900"/>
                </a:solidFill>
                <a:latin typeface="Constantia" pitchFamily="18" charset="0"/>
              </a:rPr>
              <a:t>k = 4</a:t>
            </a:r>
            <a:endParaRPr lang="ru-RU" sz="3200" b="1" i="1">
              <a:solidFill>
                <a:srgbClr val="009900"/>
              </a:solidFill>
              <a:latin typeface="Constantia" pitchFamily="18" charset="0"/>
            </a:endParaRPr>
          </a:p>
        </p:txBody>
      </p:sp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7358063" y="571500"/>
            <a:ext cx="987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70C0"/>
                </a:solidFill>
                <a:latin typeface="Constantia" pitchFamily="18" charset="0"/>
              </a:rPr>
              <a:t>k = 1</a:t>
            </a:r>
            <a:endParaRPr lang="ru-RU" sz="3200" b="1" i="1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38" name="Пирог 37"/>
          <p:cNvSpPr/>
          <p:nvPr/>
        </p:nvSpPr>
        <p:spPr>
          <a:xfrm rot="19046458">
            <a:off x="3160713" y="2779713"/>
            <a:ext cx="1538287" cy="1285875"/>
          </a:xfrm>
          <a:prstGeom prst="pie">
            <a:avLst>
              <a:gd name="adj1" fmla="val 862444"/>
              <a:gd name="adj2" fmla="val 255062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Пирог 38"/>
          <p:cNvSpPr/>
          <p:nvPr/>
        </p:nvSpPr>
        <p:spPr>
          <a:xfrm rot="19046458">
            <a:off x="3875088" y="2779713"/>
            <a:ext cx="1538287" cy="1285875"/>
          </a:xfrm>
          <a:prstGeom prst="pie">
            <a:avLst>
              <a:gd name="adj1" fmla="val 21433022"/>
              <a:gd name="adj2" fmla="val 2550622"/>
            </a:avLst>
          </a:prstGeom>
          <a:solidFill>
            <a:srgbClr val="0070C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Пирог 39"/>
          <p:cNvSpPr/>
          <p:nvPr/>
        </p:nvSpPr>
        <p:spPr>
          <a:xfrm rot="19046458">
            <a:off x="4589463" y="2779713"/>
            <a:ext cx="1538287" cy="1285875"/>
          </a:xfrm>
          <a:prstGeom prst="pie">
            <a:avLst>
              <a:gd name="adj1" fmla="val 19566367"/>
              <a:gd name="adj2" fmla="val 2550622"/>
            </a:avLst>
          </a:prstGeom>
          <a:solidFill>
            <a:srgbClr val="0099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12 -0.03055 L 0.15816 0.36852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4 -0.03055 L 0.23629 0.36852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5 -0.02013 L 0.31441 0.36852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  <p:bldP spid="15" grpId="0" animBg="1"/>
      <p:bldP spid="19" grpId="0"/>
      <p:bldP spid="22" grpId="0" animBg="1"/>
      <p:bldP spid="23" grpId="0" animBg="1"/>
      <p:bldP spid="27" grpId="0"/>
      <p:bldP spid="31" grpId="0" animBg="1"/>
      <p:bldP spid="32" grpId="0" animBg="1"/>
      <p:bldP spid="37" grpId="0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377</TotalTime>
  <Words>430</Words>
  <Application>Microsoft Office PowerPoint</Application>
  <PresentationFormat>Экран (4:3)</PresentationFormat>
  <Paragraphs>138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Городская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33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</dc:creator>
  <cp:lastModifiedBy>Пользователь</cp:lastModifiedBy>
  <cp:revision>47</cp:revision>
  <dcterms:created xsi:type="dcterms:W3CDTF">2010-06-10T16:44:02Z</dcterms:created>
  <dcterms:modified xsi:type="dcterms:W3CDTF">2014-11-03T10:50:38Z</dcterms:modified>
</cp:coreProperties>
</file>