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320" r:id="rId3"/>
    <p:sldId id="321" r:id="rId4"/>
    <p:sldId id="322" r:id="rId5"/>
    <p:sldId id="323" r:id="rId6"/>
    <p:sldId id="308" r:id="rId7"/>
    <p:sldId id="309" r:id="rId8"/>
    <p:sldId id="310" r:id="rId9"/>
    <p:sldId id="311" r:id="rId10"/>
    <p:sldId id="307" r:id="rId11"/>
    <p:sldId id="312" r:id="rId12"/>
    <p:sldId id="313" r:id="rId13"/>
    <p:sldId id="315" r:id="rId14"/>
    <p:sldId id="318" r:id="rId15"/>
    <p:sldId id="319" r:id="rId16"/>
    <p:sldId id="324" r:id="rId17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F0A51-03E3-44CF-9E4E-95491862BC33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D9DF135-0F32-43FD-9070-DE699A418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449C-1F46-4E12-BFE7-C7F6C13028A5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517D0-C4A7-4CFD-944B-0E75B913D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69D9A-BF84-4011-AF07-B03E1F496BA8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71098-33D2-4EA7-8BDE-61592A0A2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746DA-B945-417B-8C34-B223B7F98FAD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E4693-8EC4-4C7F-B6BD-199030275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D3ECF-DB31-4F50-B519-0309B76BAF27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E6801-80AC-4C34-B425-EEB46F25D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D3851-737C-4858-A695-AC026C173AA6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86EEE-E460-4967-B626-725715DAA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B04678E-6119-4D06-8456-A4A1656FB17B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09DD718-7CEB-427B-98D9-54B217E76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BEDD1-5200-43C1-BB72-C329A57BA07A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813FF-17B0-4D3E-92C1-3CDAA51FE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49066-E4C2-453C-B9E5-6F19AE85AC32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D9A19-518F-45B6-BB25-498808E21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7FC35-FE97-4DBF-B15C-EC1A7C879B39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F8860-B6F2-4E46-891A-E2A90D5BD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E6413-B37B-422A-9ECA-A61FE02D1890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7E673-01BA-4E6F-A8C0-145E7924F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C5C8A2-7CF3-4D57-B8C9-CF30EC393138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8A543E-CAA7-4956-BD81-376AED39D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895" r:id="rId2"/>
    <p:sldLayoutId id="2147483896" r:id="rId3"/>
    <p:sldLayoutId id="2147483897" r:id="rId4"/>
    <p:sldLayoutId id="2147483904" r:id="rId5"/>
    <p:sldLayoutId id="2147483905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ingapps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1412875"/>
            <a:ext cx="8458200" cy="18716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Тема урока: Создание интерактивных упражнений средствами </a:t>
            </a:r>
            <a:r>
              <a:rPr lang="en-US" b="1" dirty="0" smtClean="0"/>
              <a:t>Web-</a:t>
            </a:r>
            <a:r>
              <a:rPr lang="ru-RU" b="1" dirty="0" smtClean="0"/>
              <a:t>сервиса</a:t>
            </a:r>
            <a:r>
              <a:rPr lang="ru-RU" u="sng" dirty="0" smtClean="0">
                <a:hlinkClick r:id="rId2" tooltip="http://learningapps.org"/>
              </a:rPr>
              <a:t> </a:t>
            </a:r>
            <a:r>
              <a:rPr lang="ru-RU" u="sng" dirty="0" err="1" smtClean="0">
                <a:hlinkClick r:id="rId2" tooltip="http://learningapps.org"/>
              </a:rPr>
              <a:t>learningapps.org</a:t>
            </a:r>
            <a:endParaRPr lang="ru-RU" dirty="0"/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88" y="4221163"/>
            <a:ext cx="6000750" cy="1512887"/>
          </a:xfrm>
        </p:spPr>
        <p:txBody>
          <a:bodyPr/>
          <a:lstStyle/>
          <a:p>
            <a:pPr marL="63500" eaLnBrk="1" hangingPunct="1"/>
            <a:r>
              <a:rPr lang="ru-RU" smtClean="0"/>
              <a:t>Выполнила: Казак Ю.Н., преподаватель ГБПОУ « Шумихинский аграрно-строительный колледж»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87900" y="0"/>
            <a:ext cx="4176713" cy="5238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Iearningapps.org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908050"/>
            <a:ext cx="7781925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928688" y="6162675"/>
            <a:ext cx="7072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/>
              <a:t>Пример упражнения- Викторина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"/>
          <p:cNvSpPr txBox="1">
            <a:spLocks noChangeArrowheads="1"/>
          </p:cNvSpPr>
          <p:nvPr/>
        </p:nvSpPr>
        <p:spPr bwMode="auto">
          <a:xfrm>
            <a:off x="520700" y="1358900"/>
            <a:ext cx="7735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b="1"/>
              <a:t> </a:t>
            </a:r>
            <a:endParaRPr lang="ru-RU" sz="280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 l="6566" t="10730" r="28316" b="12543"/>
          <a:stretch>
            <a:fillRect/>
          </a:stretch>
        </p:blipFill>
        <p:spPr bwMode="auto">
          <a:xfrm>
            <a:off x="868363" y="2152650"/>
            <a:ext cx="6815137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sp>
        <p:nvSpPr>
          <p:cNvPr id="15364" name="Заголовок 4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642938"/>
          </a:xfrm>
        </p:spPr>
        <p:txBody>
          <a:bodyPr/>
          <a:lstStyle/>
          <a:p>
            <a:r>
              <a:rPr lang="ru-RU" b="1" smtClean="0"/>
              <a:t>Пример упражнения -Пазлы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7423" t="14973" r="29791" b="17424"/>
          <a:stretch>
            <a:fillRect/>
          </a:stretch>
        </p:blipFill>
        <p:spPr bwMode="auto">
          <a:xfrm>
            <a:off x="2643188" y="1143000"/>
            <a:ext cx="5143500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sp>
        <p:nvSpPr>
          <p:cNvPr id="16387" name="Text Box 10"/>
          <p:cNvSpPr txBox="1">
            <a:spLocks noChangeArrowheads="1"/>
          </p:cNvSpPr>
          <p:nvPr/>
        </p:nvSpPr>
        <p:spPr bwMode="auto">
          <a:xfrm>
            <a:off x="1071563" y="4595813"/>
            <a:ext cx="77152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/>
              <a:t>Можно создать по любому понравившемуся заданию  подобное упражнение, или запомнить данное в МОИ упражнения. </a:t>
            </a:r>
          </a:p>
          <a:p>
            <a:pPr eaLnBrk="0" hangingPunct="0"/>
            <a:r>
              <a:rPr lang="ru-RU" sz="2800"/>
              <a:t> 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428860" y="214290"/>
            <a:ext cx="4462786" cy="692696"/>
          </a:xfrm>
          <a:extLst>
            <a:ext uri="{909E8E84-426E-40DD-AFC4-6F175D3DCCD1}"/>
            <a:ext uri="{91240B29-F687-4F45-9708-019B960494DF}"/>
          </a:ex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kern="10" dirty="0" smtClean="0">
                <a:ln w="1587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Arial"/>
                <a:cs typeface="Arial"/>
              </a:rPr>
              <a:t>Достоинства</a:t>
            </a:r>
            <a:endParaRPr lang="ru-RU" i="1" kern="10" dirty="0">
              <a:ln w="15875">
                <a:solidFill>
                  <a:srgbClr val="993300"/>
                </a:solidFill>
                <a:round/>
                <a:headEnd/>
                <a:tailEnd/>
              </a:ln>
              <a:solidFill>
                <a:srgbClr val="993300"/>
              </a:solidFill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655638" y="4803775"/>
            <a:ext cx="82216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/>
              <a:t>Возможность встраивания задания на html-страницу, возможность обмена интерактивными заданиями. </a:t>
            </a:r>
          </a:p>
          <a:p>
            <a:pPr eaLnBrk="0" hangingPunct="0"/>
            <a:endParaRPr lang="ru-RU" sz="280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85852" y="714356"/>
            <a:ext cx="4248472" cy="692696"/>
          </a:xfrm>
          <a:extLst>
            <a:ext uri="{909E8E84-426E-40DD-AFC4-6F175D3DCCD1}"/>
            <a:ext uri="{91240B29-F687-4F45-9708-019B960494DF}"/>
          </a:ex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kern="10" dirty="0" smtClean="0">
                <a:ln w="1587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Arial"/>
                <a:cs typeface="Arial"/>
              </a:rPr>
              <a:t>Достоинства</a:t>
            </a:r>
            <a:endParaRPr lang="ru-RU" i="1" kern="10" dirty="0">
              <a:ln w="15875">
                <a:solidFill>
                  <a:srgbClr val="993300"/>
                </a:solidFill>
                <a:round/>
                <a:headEnd/>
                <a:tailEnd/>
              </a:ln>
              <a:solidFill>
                <a:srgbClr val="993300"/>
              </a:solidFill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latin typeface="Arial"/>
              <a:cs typeface="Arial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 l="33089" t="59378" r="38901" b="18578"/>
          <a:stretch>
            <a:fillRect/>
          </a:stretch>
        </p:blipFill>
        <p:spPr bwMode="auto">
          <a:xfrm>
            <a:off x="1143000" y="1500188"/>
            <a:ext cx="7134225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0"/>
          <p:cNvSpPr txBox="1">
            <a:spLocks noChangeArrowheads="1"/>
          </p:cNvSpPr>
          <p:nvPr/>
        </p:nvSpPr>
        <p:spPr bwMode="auto">
          <a:xfrm>
            <a:off x="611188" y="5899150"/>
            <a:ext cx="82216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/>
              <a:t>Моментальная проверка правильности выполнения задания 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24428" cy="692696"/>
          </a:xfrm>
          <a:extLst>
            <a:ext uri="{909E8E84-426E-40DD-AFC4-6F175D3DCCD1}"/>
            <a:ext uri="{91240B29-F687-4F45-9708-019B960494DF}"/>
          </a:ex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kern="10" dirty="0" smtClean="0">
                <a:ln w="1587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Arial"/>
                <a:cs typeface="Arial"/>
              </a:rPr>
              <a:t>Достоинства</a:t>
            </a:r>
            <a:endParaRPr lang="ru-RU" i="1" kern="10" dirty="0">
              <a:ln w="15875">
                <a:solidFill>
                  <a:srgbClr val="993300"/>
                </a:solidFill>
                <a:round/>
                <a:headEnd/>
                <a:tailEnd/>
              </a:ln>
              <a:solidFill>
                <a:srgbClr val="993300"/>
              </a:solidFill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latin typeface="Arial"/>
              <a:cs typeface="Arial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/>
          <a:srcRect l="7687" t="22237" r="39848" b="17999"/>
          <a:stretch>
            <a:fillRect/>
          </a:stretch>
        </p:blipFill>
        <p:spPr bwMode="auto">
          <a:xfrm>
            <a:off x="477838" y="630238"/>
            <a:ext cx="7996237" cy="512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468313" y="4005263"/>
            <a:ext cx="822166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800" dirty="0" smtClean="0"/>
              <a:t>Недостатков не так много, но они все же есть: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2800" dirty="0" smtClean="0"/>
              <a:t>часть шаблонов не поддерживает кириллицу,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2800" dirty="0" smtClean="0"/>
              <a:t>в некоторых шаблонах встречаются отдельные опечатки, которые невозможно исправить вручную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928926" y="785794"/>
            <a:ext cx="4000528" cy="692696"/>
          </a:xfrm>
          <a:extLst>
            <a:ext uri="{909E8E84-426E-40DD-AFC4-6F175D3DCCD1}"/>
            <a:ext uri="{91240B29-F687-4F45-9708-019B960494DF}"/>
          </a:ex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kern="10" dirty="0" smtClean="0">
                <a:ln w="1587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Arial"/>
                <a:cs typeface="Arial"/>
              </a:rPr>
              <a:t>Недостатки</a:t>
            </a:r>
            <a:endParaRPr lang="ru-RU" i="1" kern="10" dirty="0">
              <a:ln w="15875">
                <a:solidFill>
                  <a:srgbClr val="993300"/>
                </a:solidFill>
                <a:round/>
                <a:headEnd/>
                <a:tailEnd/>
              </a:ln>
              <a:solidFill>
                <a:srgbClr val="993300"/>
              </a:solidFill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latin typeface="Arial"/>
              <a:cs typeface="Arial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 t="22408" r="38071" b="19145"/>
          <a:stretch>
            <a:fillRect/>
          </a:stretch>
        </p:blipFill>
        <p:spPr bwMode="auto">
          <a:xfrm>
            <a:off x="1785938" y="1571625"/>
            <a:ext cx="4960937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500063" y="785813"/>
            <a:ext cx="8229600" cy="1066800"/>
          </a:xfrm>
        </p:spPr>
        <p:txBody>
          <a:bodyPr/>
          <a:lstStyle/>
          <a:p>
            <a:r>
              <a:rPr lang="ru-RU" smtClean="0"/>
              <a:t>Рефлексия «Букет настроения»</a:t>
            </a:r>
          </a:p>
        </p:txBody>
      </p:sp>
      <p:pic>
        <p:nvPicPr>
          <p:cNvPr id="20483" name="Содержимое 3" descr="цвет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97188" y="1785938"/>
            <a:ext cx="3578225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914400" y="857250"/>
            <a:ext cx="8229600" cy="1066800"/>
          </a:xfrm>
        </p:spPr>
        <p:txBody>
          <a:bodyPr/>
          <a:lstStyle/>
          <a:p>
            <a:r>
              <a:rPr lang="ru-RU" smtClean="0"/>
              <a:t>Цель урока: 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500063" y="2000250"/>
            <a:ext cx="8229600" cy="1608138"/>
          </a:xfrm>
        </p:spPr>
        <p:txBody>
          <a:bodyPr/>
          <a:lstStyle/>
          <a:p>
            <a:r>
              <a:rPr lang="ru-RU" smtClean="0"/>
              <a:t>научить студентов творчески работать на уроке, самостоятельно выстраивать свои знания и умения по данной теме.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785813" y="357188"/>
            <a:ext cx="4286250" cy="785812"/>
          </a:xfrm>
        </p:spPr>
        <p:txBody>
          <a:bodyPr/>
          <a:lstStyle/>
          <a:p>
            <a:r>
              <a:rPr lang="ru-RU" sz="2800" smtClean="0"/>
              <a:t>Задачи урока</a:t>
            </a:r>
            <a:r>
              <a:rPr lang="ru-RU" smtClean="0"/>
              <a:t>: 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28625" y="1071563"/>
            <a:ext cx="8229600" cy="5214937"/>
          </a:xfrm>
        </p:spPr>
        <p:txBody>
          <a:bodyPr/>
          <a:lstStyle/>
          <a:p>
            <a:r>
              <a:rPr lang="ru-RU" sz="1600" b="1" smtClean="0"/>
              <a:t>I.  Предметные.</a:t>
            </a:r>
          </a:p>
          <a:p>
            <a:r>
              <a:rPr lang="ru-RU" sz="1400" smtClean="0"/>
              <a:t>  1. проверить уровень сформированности знаний студентов  по теме: Интернет - сервис LearningApps.org</a:t>
            </a:r>
          </a:p>
          <a:p>
            <a:r>
              <a:rPr lang="ru-RU" sz="1400" smtClean="0"/>
              <a:t>  2. продолжить формирование умений  студентов  с Интернет- сервисами  для создания интерактивных приложений</a:t>
            </a:r>
          </a:p>
          <a:p>
            <a:r>
              <a:rPr lang="ru-RU" sz="1600" b="1" smtClean="0"/>
              <a:t>II. Метапредметные.</a:t>
            </a:r>
          </a:p>
          <a:p>
            <a:r>
              <a:rPr lang="ru-RU" sz="1400" u="sng" smtClean="0"/>
              <a:t>1.Познавательные УУД:</a:t>
            </a:r>
          </a:p>
          <a:p>
            <a:r>
              <a:rPr lang="ru-RU" sz="1400" smtClean="0"/>
              <a:t>- усвоение информации с помощью  глобальной сети Интернет;</a:t>
            </a:r>
          </a:p>
          <a:p>
            <a:r>
              <a:rPr lang="ru-RU" sz="1400" smtClean="0"/>
              <a:t>- выполнение практической работы</a:t>
            </a:r>
          </a:p>
          <a:p>
            <a:r>
              <a:rPr lang="ru-RU" sz="1400" u="sng" smtClean="0"/>
              <a:t>2. Регулятивные УУД:</a:t>
            </a:r>
          </a:p>
          <a:p>
            <a:r>
              <a:rPr lang="ru-RU" sz="1400" smtClean="0"/>
              <a:t>- формирование  умения концентрировать внимание;</a:t>
            </a:r>
          </a:p>
          <a:p>
            <a:r>
              <a:rPr lang="ru-RU" sz="1400" smtClean="0"/>
              <a:t>- организация рабочего места;</a:t>
            </a:r>
          </a:p>
          <a:p>
            <a:r>
              <a:rPr lang="ru-RU" sz="1400" smtClean="0"/>
              <a:t>- выполнение  правил  охраны труда в кабинете информатика и ИКТ ;</a:t>
            </a:r>
          </a:p>
          <a:p>
            <a:r>
              <a:rPr lang="ru-RU" sz="1400" smtClean="0"/>
              <a:t>- формирование умения выделения критериев по оценке собственной работы.</a:t>
            </a:r>
          </a:p>
          <a:p>
            <a:r>
              <a:rPr lang="ru-RU" sz="1400" u="sng" smtClean="0"/>
              <a:t>3. Коммуникативные УУД:</a:t>
            </a:r>
          </a:p>
          <a:p>
            <a:r>
              <a:rPr lang="ru-RU" sz="1400" smtClean="0"/>
              <a:t>- формирование  умения работать  в группе: умение слушать и слышать, договариваться;</a:t>
            </a:r>
          </a:p>
          <a:p>
            <a:r>
              <a:rPr lang="ru-RU" sz="1400" smtClean="0"/>
              <a:t>- умение отвечать на вопросы, рассуждать, описывать явления, действия и т.п. </a:t>
            </a:r>
          </a:p>
          <a:p>
            <a:r>
              <a:rPr lang="ru-RU" sz="1600" b="1" smtClean="0"/>
              <a:t>III. Личностные УУД:</a:t>
            </a:r>
          </a:p>
          <a:p>
            <a:r>
              <a:rPr lang="ru-RU" sz="1400" smtClean="0"/>
              <a:t>- самооценка;</a:t>
            </a:r>
          </a:p>
          <a:p>
            <a:r>
              <a:rPr lang="ru-RU" sz="1400" smtClean="0"/>
              <a:t>- адекватное реагирование на трудности.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642938" y="500063"/>
            <a:ext cx="4143375" cy="642937"/>
          </a:xfrm>
        </p:spPr>
        <p:txBody>
          <a:bodyPr/>
          <a:lstStyle/>
          <a:p>
            <a:r>
              <a:rPr lang="ru-RU" smtClean="0"/>
              <a:t>Повторение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500063" y="1357313"/>
            <a:ext cx="8229600" cy="2286000"/>
          </a:xfrm>
        </p:spPr>
        <p:txBody>
          <a:bodyPr/>
          <a:lstStyle/>
          <a:p>
            <a:r>
              <a:rPr lang="ru-RU" smtClean="0"/>
              <a:t>Интерактивный  тест по теме: «Интернет- сервис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71750" y="2000250"/>
            <a:ext cx="4176713" cy="5238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Iearningapps.org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42938" y="642938"/>
            <a:ext cx="8229600" cy="1066800"/>
          </a:xfrm>
        </p:spPr>
        <p:txBody>
          <a:bodyPr/>
          <a:lstStyle/>
          <a:p>
            <a:r>
              <a:rPr lang="ru-RU" smtClean="0"/>
              <a:t>Закрепление нового материала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571500" y="1785938"/>
            <a:ext cx="8229600" cy="1108075"/>
          </a:xfrm>
        </p:spPr>
        <p:txBody>
          <a:bodyPr/>
          <a:lstStyle/>
          <a:p>
            <a:r>
              <a:rPr lang="ru-RU" smtClean="0"/>
              <a:t>Выполнение практической работы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1714480" y="2786058"/>
            <a:ext cx="5072098" cy="3388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0"/>
          <p:cNvSpPr txBox="1">
            <a:spLocks noChangeArrowheads="1"/>
          </p:cNvSpPr>
          <p:nvPr/>
        </p:nvSpPr>
        <p:spPr bwMode="auto">
          <a:xfrm>
            <a:off x="920750" y="5989638"/>
            <a:ext cx="77343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/>
              <a:t>Регистрация на сервисе очень простая</a:t>
            </a:r>
            <a:endParaRPr lang="ru-RU" sz="280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7900" y="0"/>
            <a:ext cx="4176713" cy="5238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Iearningapps.org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928813"/>
            <a:ext cx="8001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75108" y="920837"/>
            <a:ext cx="8136904" cy="1058962"/>
          </a:xfrm>
          <a:extLst>
            <a:ext uri="{909E8E84-426E-40DD-AFC4-6F175D3DCCD1}"/>
            <a:ext uri="{91240B29-F687-4F45-9708-019B960494DF}"/>
          </a:ex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kern="10" dirty="0" smtClean="0">
                <a:ln w="1587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Arial"/>
                <a:cs typeface="Arial"/>
              </a:rPr>
              <a:t>Достоинства </a:t>
            </a:r>
            <a:r>
              <a:rPr lang="en-US" i="1" kern="10" dirty="0" smtClean="0">
                <a:ln w="1587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Arial"/>
                <a:cs typeface="Arial"/>
              </a:rPr>
              <a:t>Web-</a:t>
            </a:r>
            <a:r>
              <a:rPr lang="ru-RU" i="1" kern="10" dirty="0" smtClean="0">
                <a:ln w="1587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Arial"/>
                <a:cs typeface="Arial"/>
              </a:rPr>
              <a:t>сервиса</a:t>
            </a:r>
            <a:endParaRPr lang="ru-RU" dirty="0"/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1571625" y="3714750"/>
            <a:ext cx="207168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kazakula@mail.ru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0"/>
          <p:cNvSpPr txBox="1">
            <a:spLocks noChangeArrowheads="1"/>
          </p:cNvSpPr>
          <p:nvPr/>
        </p:nvSpPr>
        <p:spPr bwMode="auto">
          <a:xfrm>
            <a:off x="908050" y="5403850"/>
            <a:ext cx="7735888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/>
              <a:t>Создается личный кабинет (аккаунт)</a:t>
            </a:r>
          </a:p>
          <a:p>
            <a:pPr algn="just">
              <a:spcBef>
                <a:spcPct val="50000"/>
              </a:spcBef>
            </a:pPr>
            <a:r>
              <a:rPr lang="ru-RU" sz="2800"/>
              <a:t>русскоязычный интерфейс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7900" y="0"/>
            <a:ext cx="4176713" cy="5238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Iearningapps.org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19572" y="523220"/>
            <a:ext cx="8136904" cy="1058962"/>
          </a:xfrm>
          <a:extLst>
            <a:ext uri="{909E8E84-426E-40DD-AFC4-6F175D3DCCD1}"/>
            <a:ext uri="{91240B29-F687-4F45-9708-019B960494DF}"/>
          </a:ex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kern="10" dirty="0" smtClean="0">
                <a:ln w="1587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Arial"/>
                <a:cs typeface="Arial"/>
              </a:rPr>
              <a:t>Достоинства </a:t>
            </a:r>
            <a:r>
              <a:rPr lang="en-US" i="1" kern="10" dirty="0" smtClean="0">
                <a:ln w="1587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Arial"/>
                <a:cs typeface="Arial"/>
              </a:rPr>
              <a:t>Web-</a:t>
            </a:r>
            <a:r>
              <a:rPr lang="ru-RU" i="1" kern="10" dirty="0" smtClean="0">
                <a:ln w="1587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Arial"/>
                <a:cs typeface="Arial"/>
              </a:rPr>
              <a:t>сервиса</a:t>
            </a:r>
            <a:endParaRPr lang="ru-RU" dirty="0"/>
          </a:p>
        </p:txBody>
      </p:sp>
      <p:pic>
        <p:nvPicPr>
          <p:cNvPr id="11269" name="Рисунок 5"/>
          <p:cNvPicPr>
            <a:picLocks noChangeAspect="1" noChangeArrowheads="1"/>
          </p:cNvPicPr>
          <p:nvPr/>
        </p:nvPicPr>
        <p:blipFill>
          <a:blip r:embed="rId2" cstate="print"/>
          <a:srcRect l="1926" r="2756" b="31143"/>
          <a:stretch>
            <a:fillRect/>
          </a:stretch>
        </p:blipFill>
        <p:spPr bwMode="auto">
          <a:xfrm>
            <a:off x="642938" y="1571625"/>
            <a:ext cx="7215187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"/>
          <p:cNvSpPr txBox="1">
            <a:spLocks noChangeArrowheads="1"/>
          </p:cNvSpPr>
          <p:nvPr/>
        </p:nvSpPr>
        <p:spPr bwMode="auto">
          <a:xfrm>
            <a:off x="539750" y="1628775"/>
            <a:ext cx="8208963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b="1"/>
              <a:t>Кроссворды, </a:t>
            </a:r>
          </a:p>
          <a:p>
            <a:pPr eaLnBrk="0" hangingPunct="0"/>
            <a:r>
              <a:rPr lang="ru-RU" sz="2800" b="1"/>
              <a:t>Тестовые задания,</a:t>
            </a:r>
            <a:r>
              <a:rPr lang="ru-RU" sz="2800"/>
              <a:t> </a:t>
            </a:r>
          </a:p>
          <a:p>
            <a:pPr eaLnBrk="0" hangingPunct="0"/>
            <a:r>
              <a:rPr lang="ru-RU" sz="2800" b="1"/>
              <a:t>Пазлы </a:t>
            </a:r>
            <a:endParaRPr lang="ru-RU" sz="2800"/>
          </a:p>
          <a:p>
            <a:pPr eaLnBrk="0" hangingPunct="0"/>
            <a:r>
              <a:rPr lang="ru-RU" sz="2800" b="1"/>
              <a:t>Найди пару</a:t>
            </a:r>
            <a:r>
              <a:rPr lang="ru-RU" sz="2800"/>
              <a:t>. </a:t>
            </a:r>
          </a:p>
          <a:p>
            <a:pPr eaLnBrk="0" hangingPunct="0"/>
            <a:r>
              <a:rPr lang="ru-RU" sz="2800" b="1"/>
              <a:t>Сортировка по группам</a:t>
            </a:r>
            <a:r>
              <a:rPr lang="ru-RU" sz="2800"/>
              <a:t>. </a:t>
            </a:r>
          </a:p>
          <a:p>
            <a:pPr eaLnBrk="0" hangingPunct="0"/>
            <a:r>
              <a:rPr lang="ru-RU" sz="2800" b="1"/>
              <a:t>Сортировка картинок</a:t>
            </a:r>
            <a:endParaRPr lang="ru-RU" sz="2800"/>
          </a:p>
          <a:p>
            <a:pPr eaLnBrk="0" hangingPunct="0"/>
            <a:r>
              <a:rPr lang="ru-RU" sz="2800" b="1"/>
              <a:t>Лента времени</a:t>
            </a:r>
            <a:r>
              <a:rPr lang="ru-RU" sz="2800"/>
              <a:t> - позволяет расположить события в хронологическом порядке.</a:t>
            </a:r>
          </a:p>
          <a:p>
            <a:pPr eaLnBrk="0" hangingPunct="0"/>
            <a:r>
              <a:rPr lang="ru-RU" sz="2800" b="1"/>
              <a:t>Викторины разных типов</a:t>
            </a:r>
            <a:r>
              <a:rPr lang="ru-RU" sz="2800"/>
              <a:t> ( в том числе  с использованием видео, анимации и пр), </a:t>
            </a:r>
          </a:p>
          <a:p>
            <a:pPr eaLnBrk="0" hangingPunct="0"/>
            <a:r>
              <a:rPr lang="ru-RU" sz="2800" b="1"/>
              <a:t>Вики страницы, Календарь, Чат и др.</a:t>
            </a:r>
            <a:endParaRPr lang="ru-RU" sz="280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31794" y="392048"/>
            <a:ext cx="8424428" cy="1224136"/>
          </a:xfrm>
          <a:extLst>
            <a:ext uri="{909E8E84-426E-40DD-AFC4-6F175D3DCCD1}"/>
            <a:ext uri="{91240B29-F687-4F45-9708-019B960494DF}"/>
          </a:ex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i="1" kern="10" dirty="0" smtClean="0">
                <a:ln w="1587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Arial"/>
                <a:cs typeface="Arial"/>
              </a:rPr>
              <a:t>Виды интерактивных упражнений</a:t>
            </a:r>
            <a:endParaRPr lang="ru-RU" sz="3600" i="1" kern="10" dirty="0">
              <a:ln w="15875">
                <a:solidFill>
                  <a:srgbClr val="993300"/>
                </a:solidFill>
                <a:round/>
                <a:headEnd/>
                <a:tailEnd/>
              </a:ln>
              <a:solidFill>
                <a:srgbClr val="993300"/>
              </a:solidFill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0"/>
          <p:cNvSpPr txBox="1">
            <a:spLocks noChangeArrowheads="1"/>
          </p:cNvSpPr>
          <p:nvPr/>
        </p:nvSpPr>
        <p:spPr bwMode="auto">
          <a:xfrm>
            <a:off x="539750" y="1412875"/>
            <a:ext cx="8135938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b="1"/>
              <a:t>Cloze test</a:t>
            </a:r>
            <a:r>
              <a:rPr lang="ru-RU" sz="2800"/>
              <a:t> - приложение позволяющее создавать задания, в которых ученики должны вставить пропущенные слова в тексте. </a:t>
            </a:r>
          </a:p>
          <a:p>
            <a:pPr eaLnBrk="0" hangingPunct="0"/>
            <a:r>
              <a:rPr lang="ru-RU" sz="2800" b="1"/>
              <a:t>Quiz with text input. </a:t>
            </a:r>
            <a:r>
              <a:rPr lang="ru-RU" sz="2800"/>
              <a:t>С помощью этого приложения можно создавать задания, в которых ученики добавляют подписи к картинкам, звукам, видео.</a:t>
            </a:r>
            <a:endParaRPr lang="ru-RU" sz="2800" b="1"/>
          </a:p>
          <a:p>
            <a:pPr eaLnBrk="0" hangingPunct="0"/>
            <a:r>
              <a:rPr lang="ru-RU" sz="2800" b="1"/>
              <a:t>Видео со вставками</a:t>
            </a:r>
            <a:r>
              <a:rPr lang="ru-RU" sz="2800"/>
              <a:t> - приложения позволяет создавать задания на основе видеофайлов, к которым можно добавлять вопросы и ранее созданные в LearningApps задания.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fb3818b222debe8b16a9336031a82e305617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ербицкаяОВ_августовская конференция 2012-2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ВербицкаяОВ_августовская конференция 2012-2</Template>
  <TotalTime>150</TotalTime>
  <Words>266</Words>
  <Application>Microsoft Office PowerPoint</Application>
  <PresentationFormat>Экран (4:3)</PresentationFormat>
  <Paragraphs>65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Georgia</vt:lpstr>
      <vt:lpstr>Arial</vt:lpstr>
      <vt:lpstr>Trebuchet MS</vt:lpstr>
      <vt:lpstr>Wingdings 2</vt:lpstr>
      <vt:lpstr>Calibri</vt:lpstr>
      <vt:lpstr>ВербицкаяОВ_августовская конференция 2012-2</vt:lpstr>
      <vt:lpstr>Тема урока: Создание интерактивных упражнений средствами Web-сервиса learningapps.org</vt:lpstr>
      <vt:lpstr>Цель урока: </vt:lpstr>
      <vt:lpstr>Задачи урока: </vt:lpstr>
      <vt:lpstr>Повторение</vt:lpstr>
      <vt:lpstr>Закрепление нового материала</vt:lpstr>
      <vt:lpstr>Достоинства Web-сервиса</vt:lpstr>
      <vt:lpstr>Достоинства Web-сервиса</vt:lpstr>
      <vt:lpstr>Виды интерактивных упражнений</vt:lpstr>
      <vt:lpstr>Слайд 9</vt:lpstr>
      <vt:lpstr>Слайд 10</vt:lpstr>
      <vt:lpstr>Пример упражнения -Пазлы</vt:lpstr>
      <vt:lpstr>Достоинства</vt:lpstr>
      <vt:lpstr>Достоинства</vt:lpstr>
      <vt:lpstr>Достоинства</vt:lpstr>
      <vt:lpstr>Недостатки</vt:lpstr>
      <vt:lpstr>Рефлексия «Букет настроения»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детской одаренности в информационно-образовательной среде школы»</dc:title>
  <dc:creator>User</dc:creator>
  <cp:lastModifiedBy>Admin</cp:lastModifiedBy>
  <cp:revision>22</cp:revision>
  <dcterms:created xsi:type="dcterms:W3CDTF">2012-08-23T18:04:21Z</dcterms:created>
  <dcterms:modified xsi:type="dcterms:W3CDTF">2015-10-26T15:47:28Z</dcterms:modified>
</cp:coreProperties>
</file>