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3" r:id="rId2"/>
    <p:sldId id="275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74" r:id="rId11"/>
    <p:sldId id="265" r:id="rId12"/>
    <p:sldId id="272" r:id="rId13"/>
    <p:sldId id="266" r:id="rId14"/>
    <p:sldId id="269" r:id="rId15"/>
    <p:sldId id="270" r:id="rId16"/>
    <p:sldId id="271" r:id="rId17"/>
    <p:sldId id="276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831" autoAdjust="0"/>
  </p:normalViewPr>
  <p:slideViewPr>
    <p:cSldViewPr>
      <p:cViewPr varScale="1">
        <p:scale>
          <a:sx n="37" d="100"/>
          <a:sy n="37" d="100"/>
        </p:scale>
        <p:origin x="-7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06CE7-CB36-435E-A2D1-A79F5750FB9E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99CE5-E356-47AA-8586-BAFB0A89F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3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Рефлексия. (Яблоня, яблоки, листья, цветы.)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Урок у нас заканчивается. За это время выросло удивительное дерево, благодаря которому каждый из вас может показать пользу или бесполезность нашего урока.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Если урок для вас прошел плодотворно, и вы остались довольны - прикрепите к дереву плоды – яблоки.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Если урок прошел хорошо, но могло быть и лучше – прикрепите цветы.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Если урок не отличается от прежних уроков, и ничего нового не принес – зеленые листочки.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А уж если совсем напрасно было потрачено время на уроке, то – желтый, чахлый лист.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99CE5-E356-47AA-8586-BAFB0A89F5E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88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156B2-F8AB-4429-8207-57754B9D761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E64E6-C60B-4FAB-B841-A5F9D46F4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156B2-F8AB-4429-8207-57754B9D761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E64E6-C60B-4FAB-B841-A5F9D46F4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156B2-F8AB-4429-8207-57754B9D761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E64E6-C60B-4FAB-B841-A5F9D46F4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156B2-F8AB-4429-8207-57754B9D761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E64E6-C60B-4FAB-B841-A5F9D46F4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156B2-F8AB-4429-8207-57754B9D761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E64E6-C60B-4FAB-B841-A5F9D46F4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156B2-F8AB-4429-8207-57754B9D761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E64E6-C60B-4FAB-B841-A5F9D46F4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156B2-F8AB-4429-8207-57754B9D761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E64E6-C60B-4FAB-B841-A5F9D46F4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156B2-F8AB-4429-8207-57754B9D761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E64E6-C60B-4FAB-B841-A5F9D46F4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156B2-F8AB-4429-8207-57754B9D761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E64E6-C60B-4FAB-B841-A5F9D46F4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156B2-F8AB-4429-8207-57754B9D761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E64E6-C60B-4FAB-B841-A5F9D46F4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156B2-F8AB-4429-8207-57754B9D761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AE64E6-C60B-4FAB-B841-A5F9D46F4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B4156B2-F8AB-4429-8207-57754B9D761D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7AE64E6-C60B-4FAB-B841-A5F9D46F4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82;&#1086;&#1085;&#1082;&#1091;&#1088;&#1089;\&#1092;&#1080;&#1079;&#1082;&#1091;&#1083;&#1100;&#1090;&#1084;&#1080;&#1085;&#1091;&#1090;&#1082;&#1072;.avi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slide" Target="slide18.xml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00800" cy="576064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Презентация к уроку математики в 5 классе «Решение задач с помощью уравнений».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Автор: Горбунова Ольга Викторовна, </a:t>
            </a:r>
            <a:br>
              <a:rPr lang="ru-RU" sz="2400" dirty="0" smtClean="0"/>
            </a:br>
            <a:r>
              <a:rPr lang="ru-RU" sz="2400" dirty="0" smtClean="0"/>
              <a:t>учитель математики и информатики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ГКС(К) ОУ «</a:t>
            </a:r>
            <a:r>
              <a:rPr lang="ru-RU" sz="2400" dirty="0" err="1" smtClean="0"/>
              <a:t>Шадринская</a:t>
            </a:r>
            <a:r>
              <a:rPr lang="ru-RU" sz="2400" dirty="0" smtClean="0"/>
              <a:t> школа-интернат №12»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51520" y="6237312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физкультминутк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928670"/>
            <a:ext cx="8128036" cy="457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Составьте уравнение по рисунку и решите его.</a:t>
            </a:r>
            <a:endParaRPr lang="ru-RU" dirty="0"/>
          </a:p>
        </p:txBody>
      </p:sp>
      <p:pic>
        <p:nvPicPr>
          <p:cNvPr id="1026" name="Picture 2" descr="http://www.meloman.kz/upload/images/45161_11711_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754" b="17331"/>
          <a:stretch>
            <a:fillRect/>
          </a:stretch>
        </p:blipFill>
        <p:spPr bwMode="auto">
          <a:xfrm>
            <a:off x="9144000" y="2071678"/>
            <a:ext cx="1571636" cy="847341"/>
          </a:xfrm>
          <a:prstGeom prst="rect">
            <a:avLst/>
          </a:prstGeom>
          <a:noFill/>
        </p:spPr>
      </p:pic>
      <p:pic>
        <p:nvPicPr>
          <p:cNvPr id="1028" name="Picture 4" descr="http://www.bookin.org.ru/book/201406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583" b="20241"/>
          <a:stretch>
            <a:fillRect/>
          </a:stretch>
        </p:blipFill>
        <p:spPr bwMode="auto">
          <a:xfrm flipH="1">
            <a:off x="-1714512" y="2214554"/>
            <a:ext cx="1714512" cy="785818"/>
          </a:xfrm>
          <a:prstGeom prst="rect">
            <a:avLst/>
          </a:prstGeom>
          <a:noFill/>
        </p:spPr>
      </p:pic>
      <p:pic>
        <p:nvPicPr>
          <p:cNvPr id="1030" name="Picture 6" descr="http://www.ofus.ru/i/id/1019832s.jpg"/>
          <p:cNvPicPr>
            <a:picLocks noChangeAspect="1" noChangeArrowheads="1"/>
          </p:cNvPicPr>
          <p:nvPr/>
        </p:nvPicPr>
        <p:blipFill>
          <a:blip r:embed="rId4" cstate="print"/>
          <a:srcRect l="33333" r="25000" b="16667"/>
          <a:stretch>
            <a:fillRect/>
          </a:stretch>
        </p:blipFill>
        <p:spPr bwMode="auto">
          <a:xfrm>
            <a:off x="1357290" y="3000372"/>
            <a:ext cx="357190" cy="714380"/>
          </a:xfrm>
          <a:prstGeom prst="rect">
            <a:avLst/>
          </a:prstGeom>
          <a:noFill/>
        </p:spPr>
      </p:pic>
      <p:pic>
        <p:nvPicPr>
          <p:cNvPr id="9" name="Picture 6" descr="http://www.ofus.ru/i/id/1019832s.jpg"/>
          <p:cNvPicPr>
            <a:picLocks noChangeAspect="1" noChangeArrowheads="1"/>
          </p:cNvPicPr>
          <p:nvPr/>
        </p:nvPicPr>
        <p:blipFill>
          <a:blip r:embed="rId4" cstate="print"/>
          <a:srcRect l="33333" r="25000" b="16667"/>
          <a:stretch>
            <a:fillRect/>
          </a:stretch>
        </p:blipFill>
        <p:spPr bwMode="auto">
          <a:xfrm flipH="1">
            <a:off x="8215338" y="2928934"/>
            <a:ext cx="357190" cy="714380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8251057" y="3750471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036613" y="3749677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893339" y="3536157"/>
            <a:ext cx="50006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143372" y="3429000"/>
            <a:ext cx="43577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357290" y="3428999"/>
            <a:ext cx="2786082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357290" y="4000504"/>
            <a:ext cx="721523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643174" y="2786058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км</a:t>
            </a:r>
            <a:endParaRPr lang="ru-RU" sz="3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2786058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 км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857620" y="4143380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82 км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428728" y="3643314"/>
            <a:ext cx="7143800" cy="2143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stCxn id="28" idx="1"/>
            <a:endCxn id="28" idx="3"/>
          </p:cNvCxnSpPr>
          <p:nvPr/>
        </p:nvCxnSpPr>
        <p:spPr>
          <a:xfrm rot="10800000" flipH="1">
            <a:off x="1428728" y="3750471"/>
            <a:ext cx="7143800" cy="1588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домой 17">
            <a:hlinkClick r:id="rId5" action="ppaction://hlinksldjump" highlightClick="1"/>
          </p:cNvPr>
          <p:cNvSpPr/>
          <p:nvPr/>
        </p:nvSpPr>
        <p:spPr>
          <a:xfrm>
            <a:off x="251520" y="6237312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59259E-6 L 0.33385 -0.0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Составьте уравнение по задаче.</a:t>
            </a: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1142984"/>
            <a:ext cx="75724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книге 50 страниц. После того, как Катя прочитала несколько страниц, ей осталось прочитать еще 17. Сколько страниц прочитала Катя?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500305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 двух машинах вместе 32 т груза. На одной машине 18 т. Сколько груза на второй машине?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500438"/>
            <a:ext cx="757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автобусе было несколько пассажиров. После того как на остановке вышло 8 человек, в автобусе осталось 37 пассажиров. Сколько пассажиров было в автобусе первоначально?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214950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4.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После того как скорость поезда уменьшилась на 12 км/ч, она стала равна 45 км/ч. Какой была скорость поезда до уменьшения?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251520" y="6237312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69518" cy="7858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Проверь себя!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000108"/>
            <a:ext cx="807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Щелкни на лишнее уравнение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решения задачи №1?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428728" y="2000240"/>
            <a:ext cx="2786082" cy="135732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50 –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= 17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929322" y="5072074"/>
            <a:ext cx="2786082" cy="135732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+ 17 = 50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286248" y="3429000"/>
            <a:ext cx="2786082" cy="135732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50 = 17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g-fotki.yandex.ru/get/5822/99663160.69/0_7283f_968b371f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786322"/>
            <a:ext cx="3214710" cy="1829463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251520" y="6237312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285728"/>
            <a:ext cx="807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Щелкни на лишнее уравнение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решения задачи №2?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429256" y="1214422"/>
            <a:ext cx="2786082" cy="135732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32 –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= 18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714876" y="2928934"/>
            <a:ext cx="2786082" cy="135732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+ 18 = 32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285852" y="1785926"/>
            <a:ext cx="2786082" cy="135732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32 = 18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promoserver.ru/s_images/13324154053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500570"/>
            <a:ext cx="5643602" cy="2017588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251520" y="6237312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500042"/>
            <a:ext cx="8215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Щелкни на лишнее уравнение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решения задачи №3?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929322" y="4000504"/>
            <a:ext cx="2786082" cy="135732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8 = 37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715008" y="1785926"/>
            <a:ext cx="2786082" cy="135732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= 8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000232" y="2357430"/>
            <a:ext cx="2786082" cy="135732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8 = 37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ugrainform.ru/upload/medialibrary/b42/x_471afc63.jpg"/>
          <p:cNvPicPr>
            <a:picLocks noChangeAspect="1" noChangeArrowheads="1"/>
          </p:cNvPicPr>
          <p:nvPr/>
        </p:nvPicPr>
        <p:blipFill>
          <a:blip r:embed="rId2"/>
          <a:srcRect t="18868" b="16981"/>
          <a:stretch>
            <a:fillRect/>
          </a:stretch>
        </p:blipFill>
        <p:spPr bwMode="auto">
          <a:xfrm>
            <a:off x="1357290" y="3929066"/>
            <a:ext cx="3786214" cy="2428892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251520" y="6237312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285728"/>
            <a:ext cx="807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Щелкни на лишнее уравнение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решения задачи №4?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500694" y="1214422"/>
            <a:ext cx="2786082" cy="135732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12 +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= 45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357290" y="3500438"/>
            <a:ext cx="2786082" cy="135732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12 = 45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357290" y="1500174"/>
            <a:ext cx="2786082" cy="135732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45 –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 12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hemodan.com.ua/news/user_files/news/57310bc631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786058"/>
            <a:ext cx="4238625" cy="3810000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251520" y="6237312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338654"/>
          </a:xfrm>
        </p:spPr>
        <p:txBody>
          <a:bodyPr/>
          <a:lstStyle/>
          <a:p>
            <a:pPr marL="82296" indent="0" algn="ctr">
              <a:buNone/>
            </a:pPr>
            <a:r>
              <a:rPr lang="ru-RU" dirty="0"/>
              <a:t>Решить уравнения, составленные к предыдущим задачам</a:t>
            </a:r>
            <a:r>
              <a:rPr lang="ru-RU" dirty="0" smtClean="0"/>
              <a:t>.</a:t>
            </a:r>
          </a:p>
          <a:p>
            <a:pPr marL="82296" indent="0" algn="ctr">
              <a:buNone/>
            </a:pPr>
            <a:endParaRPr lang="ru-RU" dirty="0" smtClean="0"/>
          </a:p>
          <a:p>
            <a:pPr marL="82296" indent="0" algn="ctr">
              <a:buNone/>
            </a:pPr>
            <a:r>
              <a:rPr lang="ru-RU" dirty="0" smtClean="0"/>
              <a:t>Дополнительно</a:t>
            </a:r>
            <a:r>
              <a:rPr lang="ru-RU" dirty="0" smtClean="0"/>
              <a:t>: Составить задачу, решаемую уравнением, проиллюстрировать ее и оформить решение. </a:t>
            </a:r>
          </a:p>
          <a:p>
            <a:pPr marL="82296" indent="0" algn="ctr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1520" y="6237312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rrapl.ro/wp-content/uploads/2012/05/mai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1794" y="500042"/>
            <a:ext cx="5601544" cy="6357958"/>
          </a:xfrm>
          <a:prstGeom prst="rect">
            <a:avLst/>
          </a:prstGeom>
          <a:noFill/>
        </p:spPr>
      </p:pic>
      <p:pic>
        <p:nvPicPr>
          <p:cNvPr id="1032" name="Picture 8" descr="http://www.escortapple.com/images/app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6000768"/>
            <a:ext cx="642942" cy="616699"/>
          </a:xfrm>
          <a:prstGeom prst="rect">
            <a:avLst/>
          </a:prstGeom>
          <a:noFill/>
        </p:spPr>
      </p:pic>
      <p:pic>
        <p:nvPicPr>
          <p:cNvPr id="39" name="Picture 8" descr="http://www.escortapple.com/images/app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429264"/>
            <a:ext cx="642942" cy="616699"/>
          </a:xfrm>
          <a:prstGeom prst="rect">
            <a:avLst/>
          </a:prstGeom>
          <a:noFill/>
        </p:spPr>
      </p:pic>
      <p:pic>
        <p:nvPicPr>
          <p:cNvPr id="40" name="Picture 8" descr="http://www.escortapple.com/images/app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857760"/>
            <a:ext cx="642942" cy="616699"/>
          </a:xfrm>
          <a:prstGeom prst="rect">
            <a:avLst/>
          </a:prstGeom>
          <a:noFill/>
        </p:spPr>
      </p:pic>
      <p:pic>
        <p:nvPicPr>
          <p:cNvPr id="41" name="Picture 8" descr="http://www.escortapple.com/images/app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286256"/>
            <a:ext cx="642942" cy="616699"/>
          </a:xfrm>
          <a:prstGeom prst="rect">
            <a:avLst/>
          </a:prstGeom>
          <a:noFill/>
        </p:spPr>
      </p:pic>
      <p:pic>
        <p:nvPicPr>
          <p:cNvPr id="42" name="Picture 8" descr="http://www.escortapple.com/images/app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714752"/>
            <a:ext cx="642942" cy="616699"/>
          </a:xfrm>
          <a:prstGeom prst="rect">
            <a:avLst/>
          </a:prstGeom>
          <a:noFill/>
        </p:spPr>
      </p:pic>
      <p:pic>
        <p:nvPicPr>
          <p:cNvPr id="43" name="Picture 8" descr="http://www.escortapple.com/images/app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143248"/>
            <a:ext cx="642942" cy="616699"/>
          </a:xfrm>
          <a:prstGeom prst="rect">
            <a:avLst/>
          </a:prstGeom>
          <a:noFill/>
        </p:spPr>
      </p:pic>
      <p:pic>
        <p:nvPicPr>
          <p:cNvPr id="44" name="Picture 8" descr="http://www.escortapple.com/images/app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571744"/>
            <a:ext cx="642942" cy="616699"/>
          </a:xfrm>
          <a:prstGeom prst="rect">
            <a:avLst/>
          </a:prstGeom>
          <a:noFill/>
        </p:spPr>
      </p:pic>
      <p:pic>
        <p:nvPicPr>
          <p:cNvPr id="45" name="Picture 8" descr="http://www.escortapple.com/images/app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000240"/>
            <a:ext cx="642942" cy="616699"/>
          </a:xfrm>
          <a:prstGeom prst="rect">
            <a:avLst/>
          </a:prstGeom>
          <a:noFill/>
        </p:spPr>
      </p:pic>
      <p:pic>
        <p:nvPicPr>
          <p:cNvPr id="46" name="Picture 8" descr="http://www.escortapple.com/images/app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428736"/>
            <a:ext cx="642942" cy="616699"/>
          </a:xfrm>
          <a:prstGeom prst="rect">
            <a:avLst/>
          </a:prstGeom>
          <a:noFill/>
        </p:spPr>
      </p:pic>
      <p:pic>
        <p:nvPicPr>
          <p:cNvPr id="47" name="Picture 8" descr="http://www.escortapple.com/images/app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857232"/>
            <a:ext cx="642942" cy="616699"/>
          </a:xfrm>
          <a:prstGeom prst="rect">
            <a:avLst/>
          </a:prstGeom>
          <a:noFill/>
        </p:spPr>
      </p:pic>
      <p:pic>
        <p:nvPicPr>
          <p:cNvPr id="48" name="Picture 8" descr="http://www.escortapple.com/images/app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85728"/>
            <a:ext cx="642942" cy="616699"/>
          </a:xfrm>
          <a:prstGeom prst="rect">
            <a:avLst/>
          </a:prstGeom>
          <a:noFill/>
        </p:spPr>
      </p:pic>
      <p:pic>
        <p:nvPicPr>
          <p:cNvPr id="1038" name="Picture 14" descr="http://stat20.privet.ru/lr/0c0c995c7ed942c9160a63ae732d53a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6000768"/>
            <a:ext cx="500066" cy="496989"/>
          </a:xfrm>
          <a:prstGeom prst="rect">
            <a:avLst/>
          </a:prstGeom>
          <a:noFill/>
        </p:spPr>
      </p:pic>
      <p:pic>
        <p:nvPicPr>
          <p:cNvPr id="50" name="Picture 14" descr="http://stat20.privet.ru/lr/0c0c995c7ed942c9160a63ae732d53a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5500702"/>
            <a:ext cx="500066" cy="496989"/>
          </a:xfrm>
          <a:prstGeom prst="rect">
            <a:avLst/>
          </a:prstGeom>
          <a:noFill/>
        </p:spPr>
      </p:pic>
      <p:pic>
        <p:nvPicPr>
          <p:cNvPr id="51" name="Picture 14" descr="http://stat20.privet.ru/lr/0c0c995c7ed942c9160a63ae732d53a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5000636"/>
            <a:ext cx="500066" cy="496989"/>
          </a:xfrm>
          <a:prstGeom prst="rect">
            <a:avLst/>
          </a:prstGeom>
          <a:noFill/>
        </p:spPr>
      </p:pic>
      <p:pic>
        <p:nvPicPr>
          <p:cNvPr id="52" name="Picture 14" descr="http://stat20.privet.ru/lr/0c0c995c7ed942c9160a63ae732d53a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500570"/>
            <a:ext cx="500066" cy="496989"/>
          </a:xfrm>
          <a:prstGeom prst="rect">
            <a:avLst/>
          </a:prstGeom>
          <a:noFill/>
        </p:spPr>
      </p:pic>
      <p:pic>
        <p:nvPicPr>
          <p:cNvPr id="53" name="Picture 14" descr="http://stat20.privet.ru/lr/0c0c995c7ed942c9160a63ae732d53a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000504"/>
            <a:ext cx="500066" cy="496989"/>
          </a:xfrm>
          <a:prstGeom prst="rect">
            <a:avLst/>
          </a:prstGeom>
          <a:noFill/>
        </p:spPr>
      </p:pic>
      <p:pic>
        <p:nvPicPr>
          <p:cNvPr id="54" name="Picture 14" descr="http://stat20.privet.ru/lr/0c0c995c7ed942c9160a63ae732d53a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500438"/>
            <a:ext cx="500066" cy="496989"/>
          </a:xfrm>
          <a:prstGeom prst="rect">
            <a:avLst/>
          </a:prstGeom>
          <a:noFill/>
        </p:spPr>
      </p:pic>
      <p:pic>
        <p:nvPicPr>
          <p:cNvPr id="55" name="Picture 14" descr="http://stat20.privet.ru/lr/0c0c995c7ed942c9160a63ae732d53a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000372"/>
            <a:ext cx="500066" cy="496989"/>
          </a:xfrm>
          <a:prstGeom prst="rect">
            <a:avLst/>
          </a:prstGeom>
          <a:noFill/>
        </p:spPr>
      </p:pic>
      <p:pic>
        <p:nvPicPr>
          <p:cNvPr id="56" name="Picture 14" descr="http://stat20.privet.ru/lr/0c0c995c7ed942c9160a63ae732d53a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500306"/>
            <a:ext cx="500066" cy="496989"/>
          </a:xfrm>
          <a:prstGeom prst="rect">
            <a:avLst/>
          </a:prstGeom>
          <a:noFill/>
        </p:spPr>
      </p:pic>
      <p:pic>
        <p:nvPicPr>
          <p:cNvPr id="1040" name="Picture 16" descr="http://www.endsenergy.com/images/green_lea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5929330"/>
            <a:ext cx="785818" cy="656288"/>
          </a:xfrm>
          <a:prstGeom prst="rect">
            <a:avLst/>
          </a:prstGeom>
          <a:noFill/>
        </p:spPr>
      </p:pic>
      <p:pic>
        <p:nvPicPr>
          <p:cNvPr id="59" name="Picture 16" descr="http://www.endsenergy.com/images/green_lea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6000768"/>
            <a:ext cx="785818" cy="656288"/>
          </a:xfrm>
          <a:prstGeom prst="rect">
            <a:avLst/>
          </a:prstGeom>
          <a:noFill/>
        </p:spPr>
      </p:pic>
      <p:pic>
        <p:nvPicPr>
          <p:cNvPr id="60" name="Picture 16" descr="http://www.endsenergy.com/images/green_lea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5929330"/>
            <a:ext cx="785818" cy="656288"/>
          </a:xfrm>
          <a:prstGeom prst="rect">
            <a:avLst/>
          </a:prstGeom>
          <a:noFill/>
        </p:spPr>
      </p:pic>
      <p:pic>
        <p:nvPicPr>
          <p:cNvPr id="61" name="Picture 16" descr="http://www.endsenergy.com/images/green_lea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5929330"/>
            <a:ext cx="785818" cy="656288"/>
          </a:xfrm>
          <a:prstGeom prst="rect">
            <a:avLst/>
          </a:prstGeom>
          <a:noFill/>
        </p:spPr>
      </p:pic>
      <p:pic>
        <p:nvPicPr>
          <p:cNvPr id="62" name="Picture 16" descr="http://www.endsenergy.com/images/green_lea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6000768"/>
            <a:ext cx="785818" cy="656288"/>
          </a:xfrm>
          <a:prstGeom prst="rect">
            <a:avLst/>
          </a:prstGeom>
          <a:noFill/>
        </p:spPr>
      </p:pic>
      <p:pic>
        <p:nvPicPr>
          <p:cNvPr id="63" name="Picture 16" descr="http://www.endsenergy.com/images/green_leaf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5929330"/>
            <a:ext cx="785818" cy="656288"/>
          </a:xfrm>
          <a:prstGeom prst="rect">
            <a:avLst/>
          </a:prstGeom>
          <a:noFill/>
        </p:spPr>
      </p:pic>
      <p:pic>
        <p:nvPicPr>
          <p:cNvPr id="1042" name="Picture 18" descr="http://img40.imageshack.us/img40/9053/mapleleafbrownshakehgcl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88105" flipV="1">
            <a:off x="7929586" y="5929330"/>
            <a:ext cx="714380" cy="714380"/>
          </a:xfrm>
          <a:prstGeom prst="rect">
            <a:avLst/>
          </a:prstGeom>
          <a:noFill/>
        </p:spPr>
      </p:pic>
      <p:pic>
        <p:nvPicPr>
          <p:cNvPr id="65" name="Picture 18" descr="http://img40.imageshack.us/img40/9053/mapleleafbrownshakehgcl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88105" flipV="1">
            <a:off x="5470724" y="6030714"/>
            <a:ext cx="714380" cy="714380"/>
          </a:xfrm>
          <a:prstGeom prst="rect">
            <a:avLst/>
          </a:prstGeom>
          <a:noFill/>
        </p:spPr>
      </p:pic>
      <p:pic>
        <p:nvPicPr>
          <p:cNvPr id="66" name="Picture 18" descr="http://img40.imageshack.us/img40/9053/mapleleafbrownshakehgcl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88105" flipV="1">
            <a:off x="4041964" y="6030715"/>
            <a:ext cx="714380" cy="714380"/>
          </a:xfrm>
          <a:prstGeom prst="rect">
            <a:avLst/>
          </a:prstGeom>
          <a:noFill/>
        </p:spPr>
      </p:pic>
      <p:pic>
        <p:nvPicPr>
          <p:cNvPr id="67" name="Picture 18" descr="http://img40.imageshack.us/img40/9053/mapleleafbrownshakehgcl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88105" flipV="1">
            <a:off x="6685170" y="6185112"/>
            <a:ext cx="714380" cy="714380"/>
          </a:xfrm>
          <a:prstGeom prst="rect">
            <a:avLst/>
          </a:prstGeom>
          <a:noFill/>
        </p:spPr>
      </p:pic>
      <p:pic>
        <p:nvPicPr>
          <p:cNvPr id="68" name="Picture 18" descr="http://img40.imageshack.us/img40/9053/mapleleafbrownshakehgcl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88105" flipV="1">
            <a:off x="2756080" y="5399294"/>
            <a:ext cx="714380" cy="714380"/>
          </a:xfrm>
          <a:prstGeom prst="rect">
            <a:avLst/>
          </a:prstGeom>
          <a:noFill/>
        </p:spPr>
      </p:pic>
      <p:sp>
        <p:nvSpPr>
          <p:cNvPr id="34" name="Управляющая кнопка: домой 33">
            <a:hlinkClick r:id="rId8" action="ppaction://hlinksldjump" highlightClick="1"/>
          </p:cNvPr>
          <p:cNvSpPr/>
          <p:nvPr/>
        </p:nvSpPr>
        <p:spPr>
          <a:xfrm>
            <a:off x="251520" y="6237312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26094 -0.3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52865 -0.68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0" y="-3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75712 -0.095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2.59259E-6 L 0.71076 -0.180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53663 -0.2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70972 -0.244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5 0.2166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39479 0.0689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58281 0.335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026 0.0886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80434 0.497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23785 -0.264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48994 -0.3800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49775 -0.5488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679 -0.297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31667 0.048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23004 -0.056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55296 -0.2675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-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65539 0.204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-0.01065 L 0.2566 -0.1708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31788 -0.7166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-3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51528 -0.2652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15538 -0.4437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2375 -0.6115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19358 -0.5277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31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0665 -0.47338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00555 -0.47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23837 -0.6333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412776"/>
            <a:ext cx="788436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Тема урока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lnSpc>
                <a:spcPct val="115000"/>
              </a:lnSpc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Устный счет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115000"/>
              </a:lnSpc>
              <a:buFontTx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Изучение нового материала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115000"/>
              </a:lnSpc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Первичное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закрепление знаний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115000"/>
              </a:lnSpc>
              <a:buFontTx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Двигательная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зарядка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115000"/>
              </a:lnSpc>
              <a:buFontTx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акрепление знаний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115000"/>
              </a:lnSpc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Контроль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и самопроверка знаний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115000"/>
              </a:lnSpc>
              <a:buFontTx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Постановка домашнего задания.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lnSpc>
                <a:spcPct val="115000"/>
              </a:lnSpc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Подведение итогов урока. Рефлексия.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9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000496" y="428604"/>
            <a:ext cx="571504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85984" y="185736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6512" y="42860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5008" y="42860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42860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42860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2860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4" y="42860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58016" y="42860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85984" y="257174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14480" y="257174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28992" y="114298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72000" y="114298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43504" y="114298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15008" y="114298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86512" y="114298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7488" y="114298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28992" y="400050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57488" y="400050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85984" y="400050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14480" y="400050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72000" y="328612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143504" y="328612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5008" y="328612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286512" y="328612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858016" y="114298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429520" y="114298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858016" y="328612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429520" y="328612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86512" y="400050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715008" y="400050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43504" y="400050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72000" y="400050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185736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43504" y="185736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15008" y="185736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1142984"/>
            <a:ext cx="571504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57488" y="185736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28992" y="185736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1857364"/>
            <a:ext cx="571504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571744"/>
            <a:ext cx="571504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28992" y="257174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2571744"/>
            <a:ext cx="571504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3286124"/>
            <a:ext cx="571504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4000504"/>
            <a:ext cx="571504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285852" y="5000636"/>
            <a:ext cx="7429552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Результат вычитания</a:t>
            </a:r>
            <a:endParaRPr lang="ru-RU" sz="3600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1285852" y="5000636"/>
            <a:ext cx="7429552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Равенство, содержащее букву, значение которой надо найти</a:t>
            </a:r>
            <a:endParaRPr lang="ru-RU" sz="3600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1285852" y="5000636"/>
            <a:ext cx="7429552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Прямоугольник, у которого все стороны равны</a:t>
            </a:r>
            <a:endParaRPr lang="ru-RU" sz="3600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1285852" y="5000636"/>
            <a:ext cx="7429552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Результат сложения</a:t>
            </a:r>
            <a:endParaRPr lang="ru-RU" sz="3600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1285852" y="5000636"/>
            <a:ext cx="7429552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Результат деления</a:t>
            </a:r>
            <a:endParaRPr lang="ru-RU" sz="3600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1285852" y="5000636"/>
            <a:ext cx="7429552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Компонент сложения</a:t>
            </a:r>
            <a:endParaRPr lang="ru-RU" sz="3600" dirty="0"/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79512" y="6237312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00"/>
                            </p:stCondLst>
                            <p:childTnLst>
                              <p:par>
                                <p:cTn id="2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500"/>
                            </p:stCondLst>
                            <p:childTnLst>
                              <p:par>
                                <p:cTn id="2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000"/>
                            </p:stCondLst>
                            <p:childTnLst>
                              <p:par>
                                <p:cTn id="2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500"/>
                            </p:stCondLst>
                            <p:childTnLst>
                              <p:par>
                                <p:cTn id="2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2" grpId="0" animBg="1"/>
      <p:bldP spid="114" grpId="0" animBg="1"/>
      <p:bldP spid="115" grpId="0" animBg="1"/>
      <p:bldP spid="1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214554"/>
            <a:ext cx="7406640" cy="1472184"/>
          </a:xfrm>
        </p:spPr>
        <p:txBody>
          <a:bodyPr/>
          <a:lstStyle/>
          <a:p>
            <a:pPr algn="ctr"/>
            <a:r>
              <a:rPr lang="ru-RU" b="1" dirty="0" smtClean="0"/>
              <a:t>Решение задач </a:t>
            </a:r>
            <a:br>
              <a:rPr lang="ru-RU" b="1" dirty="0" smtClean="0"/>
            </a:br>
            <a:r>
              <a:rPr lang="ru-RU" b="1" dirty="0" smtClean="0"/>
              <a:t>с помощью уравнений</a:t>
            </a:r>
            <a:endParaRPr lang="ru-RU" b="1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251520" y="6237312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11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Вычисли устно</a:t>
            </a:r>
            <a:endParaRPr lang="ru-RU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643702" y="1214422"/>
            <a:ext cx="1500198" cy="5286412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14546" y="1214422"/>
          <a:ext cx="5862119" cy="457202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99303"/>
                <a:gridCol w="1362816"/>
              </a:tblGrid>
              <a:tr h="653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latin typeface="Arial" pitchFamily="34" charset="0"/>
                          <a:cs typeface="Arial" pitchFamily="34" charset="0"/>
                        </a:rPr>
                        <a:t>156 – </a:t>
                      </a:r>
                      <a:r>
                        <a:rPr lang="ru-RU" sz="2800" b="0" dirty="0" err="1" smtClean="0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r>
                        <a:rPr lang="ru-RU" sz="2800" b="0" dirty="0" smtClean="0">
                          <a:latin typeface="Arial" pitchFamily="34" charset="0"/>
                          <a:cs typeface="Arial" pitchFamily="34" charset="0"/>
                        </a:rPr>
                        <a:t> = 87</a:t>
                      </a:r>
                      <a:endParaRPr lang="ru-RU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endParaRPr lang="ru-RU" sz="2800" b="0" dirty="0"/>
                    </a:p>
                  </a:txBody>
                  <a:tcPr/>
                </a:tc>
              </a:tr>
              <a:tr h="653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latin typeface="Arial" pitchFamily="34" charset="0"/>
                          <a:cs typeface="Arial" pitchFamily="34" charset="0"/>
                        </a:rPr>
                        <a:t>с · 1 = 352</a:t>
                      </a:r>
                      <a:endParaRPr lang="ru-RU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2800" b="0" dirty="0"/>
                    </a:p>
                  </a:txBody>
                  <a:tcPr/>
                </a:tc>
              </a:tr>
              <a:tr h="653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latin typeface="Arial" pitchFamily="34" charset="0"/>
                          <a:cs typeface="Arial" pitchFamily="34" charset="0"/>
                        </a:rPr>
                        <a:t>а + 37 = 66</a:t>
                      </a:r>
                      <a:endParaRPr lang="ru-RU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800" b="0" dirty="0"/>
                    </a:p>
                  </a:txBody>
                  <a:tcPr/>
                </a:tc>
              </a:tr>
              <a:tr h="653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latin typeface="Arial" pitchFamily="34" charset="0"/>
                          <a:cs typeface="Arial" pitchFamily="34" charset="0"/>
                        </a:rPr>
                        <a:t>25 · </a:t>
                      </a:r>
                      <a:r>
                        <a:rPr lang="en-US" sz="2800" b="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ru-RU" sz="2800" b="0" dirty="0" smtClean="0">
                          <a:latin typeface="Arial" pitchFamily="34" charset="0"/>
                          <a:cs typeface="Arial" pitchFamily="34" charset="0"/>
                        </a:rPr>
                        <a:t> = 100</a:t>
                      </a:r>
                      <a:endParaRPr lang="ru-RU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lang="ru-RU" sz="2800" b="0" dirty="0"/>
                    </a:p>
                  </a:txBody>
                  <a:tcPr/>
                </a:tc>
              </a:tr>
              <a:tr h="653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err="1" smtClean="0"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r>
                        <a:rPr lang="ru-RU" sz="2800" b="0" dirty="0" smtClean="0">
                          <a:latin typeface="Arial" pitchFamily="34" charset="0"/>
                          <a:cs typeface="Arial" pitchFamily="34" charset="0"/>
                        </a:rPr>
                        <a:t> : 7 = 35</a:t>
                      </a:r>
                      <a:endParaRPr lang="ru-RU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endParaRPr lang="ru-RU" sz="2800" b="0" dirty="0"/>
                    </a:p>
                  </a:txBody>
                  <a:tcPr/>
                </a:tc>
              </a:tr>
              <a:tr h="653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latin typeface="Arial" pitchFamily="34" charset="0"/>
                          <a:cs typeface="Arial" pitchFamily="34" charset="0"/>
                        </a:rPr>
                        <a:t>у + 0 = 101</a:t>
                      </a:r>
                      <a:endParaRPr lang="ru-RU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352</a:t>
                      </a:r>
                      <a:endParaRPr lang="ru-RU" sz="2800" b="0" dirty="0"/>
                    </a:p>
                  </a:txBody>
                  <a:tcPr/>
                </a:tc>
              </a:tr>
              <a:tr h="653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latin typeface="Arial" pitchFamily="34" charset="0"/>
                          <a:cs typeface="Arial" pitchFamily="34" charset="0"/>
                        </a:rPr>
                        <a:t>1000 : а = 125</a:t>
                      </a:r>
                      <a:endParaRPr lang="ru-RU" sz="2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shade val="30000"/>
                              <a:satMod val="1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</a:t>
                      </a:r>
                      <a:endParaRPr lang="ru-RU" sz="2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357290" y="1214422"/>
            <a:ext cx="714380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Ы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7290" y="1857364"/>
            <a:ext cx="714380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Ц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2500306"/>
            <a:ext cx="714380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7290" y="3214686"/>
            <a:ext cx="71438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Л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7290" y="3857628"/>
            <a:ext cx="71438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М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7290" y="4500570"/>
            <a:ext cx="714380" cy="57150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  <a:endParaRPr lang="ru-RU" sz="2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7290" y="5143512"/>
            <a:ext cx="714380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</a:t>
            </a:r>
            <a:endParaRPr lang="ru-RU" sz="28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251520" y="6237312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56E-17 L 0.61962 0.5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0" y="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5.55112E-17 L 0.61962 0.38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61962 -0.08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61962 -0.094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61962 -0.377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61962 -0.18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61962 -0.186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22585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В корзине было несколько грибов. После того как в нее положили еще 27 грибов, их стало 75. сколько грибов было в корзине?</a:t>
            </a:r>
            <a:endParaRPr lang="ru-RU" sz="2800" dirty="0"/>
          </a:p>
        </p:txBody>
      </p:sp>
      <p:pic>
        <p:nvPicPr>
          <p:cNvPr id="1028" name="Picture 4" descr="http://img-fotki.yandex.ru/get/6520/114259404.7e6/0_9ce65_4dd1dd4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000372"/>
            <a:ext cx="2643206" cy="2002229"/>
          </a:xfrm>
          <a:prstGeom prst="rect">
            <a:avLst/>
          </a:prstGeom>
          <a:noFill/>
        </p:spPr>
      </p:pic>
      <p:pic>
        <p:nvPicPr>
          <p:cNvPr id="1032" name="Picture 8" descr="http://img-fotki.yandex.ru/get/6107/154738079.7a/0_65d94_bbc276b5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429000"/>
            <a:ext cx="1987533" cy="1294381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6393008" y="2922125"/>
            <a:ext cx="2750992" cy="2151914"/>
            <a:chOff x="6393008" y="2922125"/>
            <a:chExt cx="2750992" cy="2151914"/>
          </a:xfrm>
        </p:grpSpPr>
        <p:pic>
          <p:nvPicPr>
            <p:cNvPr id="8" name="Picture 8" descr="http://img-fotki.yandex.ru/get/6107/154738079.7a/0_65d94_bbc276b5_X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148596">
              <a:off x="6393008" y="2922125"/>
              <a:ext cx="1987533" cy="1294381"/>
            </a:xfrm>
            <a:prstGeom prst="rect">
              <a:avLst/>
            </a:prstGeom>
            <a:noFill/>
          </p:spPr>
        </p:pic>
        <p:pic>
          <p:nvPicPr>
            <p:cNvPr id="7" name="Picture 4" descr="http://img-fotki.yandex.ru/get/6520/114259404.7e6/0_9ce65_4dd1dd43_X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00794" y="3071810"/>
              <a:ext cx="2643206" cy="2002229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785918" y="5072074"/>
            <a:ext cx="857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5072074"/>
            <a:ext cx="1357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 smtClean="0">
                <a:latin typeface="Arial" pitchFamily="34" charset="0"/>
                <a:cs typeface="Arial" pitchFamily="34" charset="0"/>
              </a:rPr>
              <a:t>27</a:t>
            </a:r>
            <a:endParaRPr lang="ru-RU" sz="60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5072074"/>
            <a:ext cx="857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 smtClean="0">
                <a:latin typeface="Arial" pitchFamily="34" charset="0"/>
                <a:cs typeface="Arial" pitchFamily="34" charset="0"/>
              </a:rPr>
              <a:t>+</a:t>
            </a:r>
            <a:endParaRPr lang="ru-RU" sz="60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2000240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стало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2000240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стало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15206" y="5072074"/>
            <a:ext cx="1357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 smtClean="0">
                <a:latin typeface="Arial" pitchFamily="34" charset="0"/>
                <a:cs typeface="Arial" pitchFamily="34" charset="0"/>
              </a:rPr>
              <a:t>75</a:t>
            </a:r>
            <a:endParaRPr lang="ru-RU" sz="60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5127981"/>
            <a:ext cx="857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 smtClean="0">
                <a:latin typeface="Arial" pitchFamily="34" charset="0"/>
                <a:cs typeface="Arial" pitchFamily="34" charset="0"/>
              </a:rPr>
              <a:t>=</a:t>
            </a:r>
            <a:endParaRPr lang="ru-RU" sz="60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57356" y="5072074"/>
            <a:ext cx="6858048" cy="1071570"/>
          </a:xfrm>
          <a:prstGeom prst="roundRect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4" action="ppaction://hlinksldjump" highlightClick="1"/>
          </p:cNvPr>
          <p:cNvSpPr/>
          <p:nvPr/>
        </p:nvSpPr>
        <p:spPr>
          <a:xfrm>
            <a:off x="251520" y="6237312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3279268" cy="797226"/>
          </a:xfrm>
        </p:spPr>
        <p:txBody>
          <a:bodyPr>
            <a:noAutofit/>
          </a:bodyPr>
          <a:lstStyle/>
          <a:p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+ 27 = 75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35608" y="1214422"/>
            <a:ext cx="3279268" cy="7972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= 75 – 27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35608" y="2214554"/>
            <a:ext cx="3279268" cy="7972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= 48.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3857628"/>
            <a:ext cx="7643866" cy="7972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Ответ: 48 грибов было в корзине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4" descr="http://img-fotki.yandex.ru/get/6520/114259404.7e6/0_9ce65_4dd1dd4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643446"/>
            <a:ext cx="2643206" cy="2002229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251520" y="6237312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4146"/>
            <a:ext cx="2710812" cy="711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№373 (б)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072074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Когда 9 метров отрезали, осталось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9.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bazastrojka.ru/files/0/25171071252226296.jpg"/>
          <p:cNvPicPr>
            <a:picLocks noChangeAspect="1" noChangeArrowheads="1"/>
          </p:cNvPicPr>
          <p:nvPr/>
        </p:nvPicPr>
        <p:blipFill>
          <a:blip r:embed="rId2" cstate="print"/>
          <a:srcRect r="37224" b="16298"/>
          <a:stretch>
            <a:fillRect/>
          </a:stretch>
        </p:blipFill>
        <p:spPr bwMode="auto">
          <a:xfrm>
            <a:off x="6929454" y="1571612"/>
            <a:ext cx="2000232" cy="2000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3571876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dirty="0"/>
          </a:p>
        </p:txBody>
      </p:sp>
      <p:pic>
        <p:nvPicPr>
          <p:cNvPr id="20488" name="Picture 8" descr="http://magiableska.com.ua/published/publicdata/YOZZMAGIA/attachments/SC/products_pictures/O_027_2012-06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785926"/>
            <a:ext cx="2286016" cy="164919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488" y="3455259"/>
            <a:ext cx="714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48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3571876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  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1000108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осталось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43670" y="1000108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осталось</a:t>
            </a:r>
            <a:endParaRPr lang="ru-RU" sz="3200" dirty="0"/>
          </a:p>
        </p:txBody>
      </p:sp>
      <p:pic>
        <p:nvPicPr>
          <p:cNvPr id="20490" name="Picture 10" descr="http://files.ub.ua/photos/photos/4/428396_922aprovolokaV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428736"/>
            <a:ext cx="2286016" cy="218695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572396" y="3568487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3568487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500570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Пусть в мотке было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метров проволоки. 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00166" y="5572141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 по условию осталось 25 метров проволоки. 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00166" y="6143644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Значит можно составить уравнение.</a:t>
            </a:r>
            <a:endParaRPr lang="ru-RU" sz="2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14612" y="3571876"/>
            <a:ext cx="5643602" cy="785818"/>
          </a:xfrm>
          <a:prstGeom prst="roundRect">
            <a:avLst/>
          </a:prstGeom>
          <a:noFill/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5" action="ppaction://hlinksldjump" highlightClick="1"/>
          </p:cNvPr>
          <p:cNvSpPr/>
          <p:nvPr/>
        </p:nvSpPr>
        <p:spPr>
          <a:xfrm>
            <a:off x="251520" y="6237312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3279268" cy="797226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- 9 = 25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35608" y="1214422"/>
            <a:ext cx="3279268" cy="7972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= 25 + 9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35608" y="2214554"/>
            <a:ext cx="3279268" cy="7972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= 34.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3857628"/>
            <a:ext cx="7643866" cy="7972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Ответ: в мотке было 34 метра</a:t>
            </a:r>
            <a:endParaRPr lang="ru-RU" sz="32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http://files.ub.ua/photos/photos/4/428396_922aprovolokaV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714884"/>
            <a:ext cx="2000264" cy="1913586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251520" y="6237312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1370</TotalTime>
  <Words>645</Words>
  <Application>Microsoft Office PowerPoint</Application>
  <PresentationFormat>Экран (4:3)</PresentationFormat>
  <Paragraphs>154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Презентация к уроку математики в 5 классе «Решение задач с помощью уравнений».   Автор: Горбунова Ольга Викторовна,  учитель математики и информатики   ГКС(К) ОУ «Шадринская школа-интернат №12»</vt:lpstr>
      <vt:lpstr>Содержание</vt:lpstr>
      <vt:lpstr>Слайд 3</vt:lpstr>
      <vt:lpstr>Решение задач  с помощью уравнений</vt:lpstr>
      <vt:lpstr>Вычисли устно</vt:lpstr>
      <vt:lpstr>В корзине было несколько грибов. После того как в нее положили еще 27 грибов, их стало 75. сколько грибов было в корзине?</vt:lpstr>
      <vt:lpstr>х + 27 = 75</vt:lpstr>
      <vt:lpstr>№373 (б)</vt:lpstr>
      <vt:lpstr>х - 9 = 25</vt:lpstr>
      <vt:lpstr>Слайд 10</vt:lpstr>
      <vt:lpstr>Составьте уравнение по рисунку и решите его.</vt:lpstr>
      <vt:lpstr>Составьте уравнение по задаче.</vt:lpstr>
      <vt:lpstr>Проверь себя!</vt:lpstr>
      <vt:lpstr>Слайд 14</vt:lpstr>
      <vt:lpstr>Слайд 15</vt:lpstr>
      <vt:lpstr>Слайд 16</vt:lpstr>
      <vt:lpstr>Домашнее задание.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рс-1</cp:lastModifiedBy>
  <cp:revision>145</cp:revision>
  <dcterms:created xsi:type="dcterms:W3CDTF">2013-11-04T06:14:19Z</dcterms:created>
  <dcterms:modified xsi:type="dcterms:W3CDTF">2015-10-13T06:45:39Z</dcterms:modified>
</cp:coreProperties>
</file>