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7" r:id="rId2"/>
    <p:sldId id="256" r:id="rId3"/>
    <p:sldId id="271" r:id="rId4"/>
    <p:sldId id="273" r:id="rId5"/>
    <p:sldId id="274" r:id="rId6"/>
    <p:sldId id="275" r:id="rId7"/>
    <p:sldId id="279" r:id="rId8"/>
    <p:sldId id="281" r:id="rId9"/>
    <p:sldId id="280" r:id="rId10"/>
    <p:sldId id="282" r:id="rId11"/>
    <p:sldId id="283" r:id="rId12"/>
    <p:sldId id="277" r:id="rId13"/>
    <p:sldId id="285" r:id="rId14"/>
    <p:sldId id="284" r:id="rId15"/>
    <p:sldId id="286" r:id="rId16"/>
    <p:sldId id="261" r:id="rId17"/>
    <p:sldId id="262" r:id="rId18"/>
    <p:sldId id="263" r:id="rId19"/>
    <p:sldId id="264" r:id="rId20"/>
    <p:sldId id="265" r:id="rId21"/>
    <p:sldId id="266" r:id="rId22"/>
    <p:sldId id="289" r:id="rId23"/>
    <p:sldId id="268" r:id="rId24"/>
    <p:sldId id="287" r:id="rId25"/>
    <p:sldId id="288" r:id="rId26"/>
    <p:sldId id="269" r:id="rId27"/>
    <p:sldId id="270" r:id="rId28"/>
    <p:sldId id="272" r:id="rId29"/>
    <p:sldId id="278" r:id="rId30"/>
    <p:sldId id="258" r:id="rId31"/>
    <p:sldId id="259" r:id="rId32"/>
    <p:sldId id="260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а" initials="М" lastIdx="0" clrIdx="0">
    <p:extLst>
      <p:ext uri="{19B8F6BF-5375-455C-9EA6-DF929625EA0E}">
        <p15:presenceInfo xmlns:p15="http://schemas.microsoft.com/office/powerpoint/2012/main" userId="Мам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9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2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40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83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3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86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7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00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47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3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1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12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19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5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1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81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47F3F3-1B4B-4814-835D-25A7E7933DB3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6D96E9-261E-4F04-A035-129EBF008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7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veselajashkola.ru/wp-content/uploads/2011/10/shkolnye_kartinki_150.pn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veselajashkola.ru/wp-content/uploads/2011/10/shkolnye_kartinki_150.pn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veselajashkola.ru/wp-content/uploads/2011/10/shkolnye_kartinki_150.pn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895061" y="848139"/>
            <a:ext cx="8004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>        МКОУ «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Мишкинская</a:t>
            </a:r>
            <a:r>
              <a:rPr lang="ru-RU" sz="2400" b="1" dirty="0" smtClean="0">
                <a:latin typeface="Monotype Corsiva" panose="03010101010201010101" pitchFamily="66" charset="0"/>
              </a:rPr>
              <a:t> средняя общеобразовательная школа»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5850" y="1519835"/>
            <a:ext cx="7779025" cy="1073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Творческий отчет школьного методического объединения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45363" y="3366052"/>
            <a:ext cx="35979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стории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5363" y="4518991"/>
            <a:ext cx="3597964" cy="1113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Иностранных языков</a:t>
            </a:r>
          </a:p>
          <a:p>
            <a:pPr algn="ctr"/>
            <a:r>
              <a:rPr lang="ru-RU" dirty="0" smtClean="0"/>
              <a:t>Английский</a:t>
            </a:r>
          </a:p>
          <a:p>
            <a:pPr algn="ctr"/>
            <a:r>
              <a:rPr lang="ru-RU" dirty="0" smtClean="0"/>
              <a:t>Немецкий</a:t>
            </a:r>
          </a:p>
          <a:p>
            <a:pPr algn="ctr"/>
            <a:r>
              <a:rPr lang="ru-RU" dirty="0" smtClean="0"/>
              <a:t>Французский </a:t>
            </a:r>
            <a:endParaRPr lang="ru-RU" dirty="0"/>
          </a:p>
        </p:txBody>
      </p:sp>
      <p:sp>
        <p:nvSpPr>
          <p:cNvPr id="6" name="AutoShape 2" descr="data:image/jpeg;base64,/9j/4AAQSkZJRgABAQAAAQABAAD/2wCEAAkGBwgHBgkIBwgKCgkLDRYPDQwMDRsUFRAWIB0iIiAdHx8kKDQsJCYxJx8fLT0tMTU3Ojo6Iys/RD84QzQ5OjcBCgoKDQwNGg8PGjclHyU3Nzc3Nzc3Nzc3Nzc3Nzc3Nzc3Nzc3Nzc3Nzc3Nzc3Nzc3Nzc3Nzc3Nzc3Nzc3Nzc3N//AABEIAKAATQMBIgACEQEDEQH/xAAcAAACAwEBAQEAAAAAAAAAAAACBgMEBQEACAf/xAA9EAACAQMCAgYHBQUJAAAAAAABAgMABBESIQUxBhMiQVFhFDJxgZHB8COhsdHhFSVCUnQHJDM0Q0SSsvH/xAAZAQACAwEAAAAAAAAAAAAAAAABBAACAwX/xAAgEQACAgICAwEBAAAAAAAAAAAAAQIRAzEEIRIiMkET/9oADAMBAAIRAxEAPwCRVrumpB7K8aeFSPTXio8aOgjYsDqBGCRvj5UG6aJR7TXNNSVzNEBGVr2mpKE1AglaAqKlzQE71CF0JtXurFTqNqErVbLUQ6Kr2rCQSYJOGPOp7qQQQO5OMA4OKyuFXCrOULZ1Lge0b1lOdTSLxjcWaemvaanxXMeVamZXK1zTVjFcxRshX00BTerekVwxjwqWSiyuKLAroSuhDVCxidIDLmFInVE0O8jOmRgY+vdWPC07TRrHPah2fSu2+QM8vZWp0glnN0tvCE6toD1hfIBy2w+41lwwTwzxzLHCzxyF1+0PPGPDwrn5reRsbxUoJDfprmiitmMlvEzYyyAnHLOKkI8qfT6FGiHQK9oFSnArm1GwEWmhPOpvdQkZNEJcC+VDKerjZ8ZwM4qwAKzukcph4RMIziSTEa4ONz+maylKlZdK2KV3fw3VxJKskOl+QbJ2Hq/n7zQrLBrBL25ydTbnOQNjR8Q66RrdLCEKkUWmQE9+U+Wr41SMfFerYLDEWIJGQp30y47/AObq6539GxzwoZuAcQSXTaO8ZkySgQ5zsSRy99bmg0q8GxBI8lxDAkkdwzIUUBjGeQHnj63pyKDPOm8GS1QvlhTK2jxr2hRU5WhKjwrezIj0jHKgwPCpsCgIxRITLSr09c44VHlgHuhuPEFaawKU+n47fBv6sfKssvwy8PpEFtZG+4tPFGJN2GTkkrt3Ct+ToqPRyyyTKcDDByQTk9w332xsOdYSTLb8YujcldLMAXAIwMc9tz+tMQvuHofS4+rSYx6Hk1ay6k7ZzucaRnHiaQhTQ3O7FyCJIpZ4bnWDlVCli2e1505jbYAADYAUopI093cyIAitozzyRqGKbM+db8bcjLPpBaq4T5UJNc1U3Qud91CcZruqgLCoQNWNKvT8gJwqSQ4jW6AY5wRyPyNNKaT/ABUt9P4BLweBiSOru42xjnnI+dVyL1YYfSKF3Gkk7zw3DKJAcZVskgED+HuOPjXOoUlNd2hXWdWYyOzqbl2fAj/jWtxKyguLdJZIwShdQB5k/lVOThtssauIvXZsgMRyMn5n41yFI6VEfD4o43VJ7kDrGRcLtn1R4eJb404Uv8Is47e5eIbqCrdrfB0x0waRTvE/WK8naPYrhFdxQH204KncedAw3r29CTvRIWFQeFYPThf3Iv8AUxc/bTChHhS90/P7hUADe5jGCPOs5v1ZeO0TXAY2PIbO2wHtqF0IgjyM9t9iPN6jlhEcKfZR4Jf1VIA3oGDKFPVLjUcYY7nLeXlXFOmWbUEX+w2wv/WOtk5pd4dC37R1lFA1pvv4Idqaio8K6HEdJiXJ2irvXMGrJQUPV055C1EGDQMN6sGPzoTH50bJROope6eD9xp/Ux/jTGuKWf7Q2xwBCNz6TGNjv31jJ9M0jslm/wAmu22pt/eaAgGGMc/tX9vN6qu8iWsQLTAZfIdVNB18hIHWMV1EgCNdt28vr31yaOkXbI/38AE8k+GlaYsHxpS4e0p4gMPLp1RjZVwBgflTRe3cdtGHkYDLqvxOPzp3jOkxTkK2iYg99e38RVPhV16XZiUjBLttnzq1JIkcbSMcKqlifIU0pWrF2qdHiN6EjeqVnxAXN48ewAgRufec/Xurl9xKK1nETMNWnVj3kfI0PNVYfF3RpAilvp+R+w49v91H86YFalr+0Fj+w41Uam9JQ48hmqvRZbJrk5so+WdTYqJh9lGRsesb8WquLmSS1RGiQhtbDSSPrnRrds4VTCAA5x2j/Mf1+IrmVQ+GjMplNudLiFSCB39XtWGZ7y6tyLieRurlCrknfAABPxP31opcStLLGqRhjCoG5z/hnfl7KXIbe/g9De6lkOtwHBY5G+2fbW+PqzGf4O/Q8mPhbpJ/ptk89vH8K0LqfruBzzxn1rZmB8Oya/OZF4lbLcyieZIxM2FViOzk70d7FxJmu+quJvRlQBVDkZGNwO499MRmkqMZQt2TLc3MMXXxTdUZJI9ycnRjOPuAqrJxnWkM95eKJ5I8sDnbc+HmTWDxi4cSW0VvKWxbp/F6rd9YxLOM7k53oJNokn2fQyvSj0/kk1WIhmKjRNqVRkns/wDtY0k92ofHFbsHuHXcvvrKu7yaWWMTXLy4DYDPqxle763oyyddE8a2MNpfRrw+JdZaRQdWD6vZ9lXbi46u26+KVSA5JzjbtfdSiWjWIMQ2ojI2Pa23o4uJEMqlMDJyoJ38udKOHZsp1s3bCdpuKMxLZNsvVrkA528PLNBxKa41rHcvMUMoLIAO4gc8eFV+A3ijieHDO3oqp9nt3rzz9cqr8duGjupYQSA0gwoQZBBqyXtRG/Uv300txaTaGnWLSw7QBB7+eKtXsVxFAiQTSqWjPNchdu891ZU9yUtTDFIgjMBBXCk4wRzFZPSHjbTstrBMPRY+epASzd+45juq0YttAckkYV1bTxIruxckYI0nsjuySO/uqCSBkcpKwQjbcGgack4ViF2JGdiRUixLPk5ZnyS3axz91NLXYuf/2Q=="/>
          <p:cNvSpPr>
            <a:spLocks noChangeAspect="1" noChangeArrowheads="1"/>
          </p:cNvSpPr>
          <p:nvPr/>
        </p:nvSpPr>
        <p:spPr bwMode="auto">
          <a:xfrm>
            <a:off x="155575" y="-731838"/>
            <a:ext cx="7334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data:image/jpeg;base64,/9j/4AAQSkZJRgABAQAAAQABAAD/2wCEAAkGBwgHBgkIBwgKCgkLDRYPDQwMDRsUFRAWIB0iIiAdHx8kKDQsJCYxJx8fLT0tMTU3Ojo6Iys/RD84QzQ5OjcBCgoKDQwNGg8PGjclHyU3Nzc3Nzc3Nzc3Nzc3Nzc3Nzc3Nzc3Nzc3Nzc3Nzc3Nzc3Nzc3Nzc3Nzc3Nzc3Nzc3N//AABEIAKAATQMBIgACEQEDEQH/xAAcAAACAwEBAQEAAAAAAAAAAAACBgMEBQEACAf/xAA9EAACAQMCAgYHBQUJAAAAAAABAgMABBESIQUxBhMiQVFhFDJxgZHB8COhsdHhFSVCUnQHJDM0Q0SSsvH/xAAZAQACAwEAAAAAAAAAAAAAAAABBAACAwX/xAAgEQACAgICAwEBAAAAAAAAAAAAAQIRAzEEIRIiMkET/9oADAMBAAIRAxEAPwCRVrumpB7K8aeFSPTXio8aOgjYsDqBGCRvj5UG6aJR7TXNNSVzNEBGVr2mpKE1AglaAqKlzQE71CF0JtXurFTqNqErVbLUQ6Kr2rCQSYJOGPOp7qQQQO5OMA4OKyuFXCrOULZ1Lge0b1lOdTSLxjcWaemvaanxXMeVamZXK1zTVjFcxRshX00BTerekVwxjwqWSiyuKLAroSuhDVCxidIDLmFInVE0O8jOmRgY+vdWPC07TRrHPah2fSu2+QM8vZWp0glnN0tvCE6toD1hfIBy2w+41lwwTwzxzLHCzxyF1+0PPGPDwrn5reRsbxUoJDfprmiitmMlvEzYyyAnHLOKkI8qfT6FGiHQK9oFSnArm1GwEWmhPOpvdQkZNEJcC+VDKerjZ8ZwM4qwAKzukcph4RMIziSTEa4ONz+maylKlZdK2KV3fw3VxJKskOl+QbJ2Hq/n7zQrLBrBL25ydTbnOQNjR8Q66RrdLCEKkUWmQE9+U+Wr41SMfFerYLDEWIJGQp30y47/AObq6539GxzwoZuAcQSXTaO8ZkySgQ5zsSRy99bmg0q8GxBI8lxDAkkdwzIUUBjGeQHnj63pyKDPOm8GS1QvlhTK2jxr2hRU5WhKjwrezIj0jHKgwPCpsCgIxRITLSr09c44VHlgHuhuPEFaawKU+n47fBv6sfKssvwy8PpEFtZG+4tPFGJN2GTkkrt3Ct+ToqPRyyyTKcDDByQTk9w332xsOdYSTLb8YujcldLMAXAIwMc9tz+tMQvuHofS4+rSYx6Hk1ay6k7ZzucaRnHiaQhTQ3O7FyCJIpZ4bnWDlVCli2e1505jbYAADYAUopI093cyIAitozzyRqGKbM+db8bcjLPpBaq4T5UJNc1U3Qud91CcZruqgLCoQNWNKvT8gJwqSQ4jW6AY5wRyPyNNKaT/ABUt9P4BLweBiSOru42xjnnI+dVyL1YYfSKF3Gkk7zw3DKJAcZVskgED+HuOPjXOoUlNd2hXWdWYyOzqbl2fAj/jWtxKyguLdJZIwShdQB5k/lVOThtssauIvXZsgMRyMn5n41yFI6VEfD4o43VJ7kDrGRcLtn1R4eJb404Uv8Is47e5eIbqCrdrfB0x0waRTvE/WK8naPYrhFdxQH204KncedAw3r29CTvRIWFQeFYPThf3Iv8AUxc/bTChHhS90/P7hUADe5jGCPOs5v1ZeO0TXAY2PIbO2wHtqF0IgjyM9t9iPN6jlhEcKfZR4Jf1VIA3oGDKFPVLjUcYY7nLeXlXFOmWbUEX+w2wv/WOtk5pd4dC37R1lFA1pvv4Idqaio8K6HEdJiXJ2irvXMGrJQUPV055C1EGDQMN6sGPzoTH50bJROope6eD9xp/Ux/jTGuKWf7Q2xwBCNz6TGNjv31jJ9M0jslm/wAmu22pt/eaAgGGMc/tX9vN6qu8iWsQLTAZfIdVNB18hIHWMV1EgCNdt28vr31yaOkXbI/38AE8k+GlaYsHxpS4e0p4gMPLp1RjZVwBgflTRe3cdtGHkYDLqvxOPzp3jOkxTkK2iYg99e38RVPhV16XZiUjBLttnzq1JIkcbSMcKqlifIU0pWrF2qdHiN6EjeqVnxAXN48ewAgRufec/Xurl9xKK1nETMNWnVj3kfI0PNVYfF3RpAilvp+R+w49v91H86YFalr+0Fj+w41Uam9JQ48hmqvRZbJrk5so+WdTYqJh9lGRsesb8WquLmSS1RGiQhtbDSSPrnRrds4VTCAA5x2j/Mf1+IrmVQ+GjMplNudLiFSCB39XtWGZ7y6tyLieRurlCrknfAABPxP31opcStLLGqRhjCoG5z/hnfl7KXIbe/g9De6lkOtwHBY5G+2fbW+PqzGf4O/Q8mPhbpJ/ptk89vH8K0LqfruBzzxn1rZmB8Oya/OZF4lbLcyieZIxM2FViOzk70d7FxJmu+quJvRlQBVDkZGNwO499MRmkqMZQt2TLc3MMXXxTdUZJI9ycnRjOPuAqrJxnWkM95eKJ5I8sDnbc+HmTWDxi4cSW0VvKWxbp/F6rd9YxLOM7k53oJNokn2fQyvSj0/kk1WIhmKjRNqVRkns/wDtY0k92ofHFbsHuHXcvvrKu7yaWWMTXLy4DYDPqxle763oyyddE8a2MNpfRrw+JdZaRQdWD6vZ9lXbi46u26+KVSA5JzjbtfdSiWjWIMQ2ojI2Pa23o4uJEMqlMDJyoJ38udKOHZsp1s3bCdpuKMxLZNsvVrkA528PLNBxKa41rHcvMUMoLIAO4gc8eFV+A3ijieHDO3oqp9nt3rzz9cqr8duGjupYQSA0gwoQZBBqyXtRG/Uv300txaTaGnWLSw7QBB7+eKtXsVxFAiQTSqWjPNchdu891ZU9yUtTDFIgjMBBXCk4wRzFZPSHjbTstrBMPRY+epASzd+45juq0YttAckkYV1bTxIruxckYI0nsjuySO/uqCSBkcpKwQjbcGgack4ViF2JGdiRUixLPk5ZnyS3axz91NLXYuf/2Q=="/>
          <p:cNvSpPr>
            <a:spLocks noChangeAspect="1" noChangeArrowheads="1"/>
          </p:cNvSpPr>
          <p:nvPr/>
        </p:nvSpPr>
        <p:spPr bwMode="auto">
          <a:xfrm>
            <a:off x="307975" y="-579437"/>
            <a:ext cx="1781976" cy="163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data:image/jpeg;base64,/9j/4AAQSkZJRgABAQAAAQABAAD/2wCEAAkGBwgHBgkIBwgKCgkLDRYPDQwMDRsUFRAWIB0iIiAdHx8kKDQsJCYxJx8fLT0tMTU3Ojo6Iys/RD84QzQ5OjcBCgoKDQwNGg8PGjclHyU3Nzc3Nzc3Nzc3Nzc3Nzc3Nzc3Nzc3Nzc3Nzc3Nzc3Nzc3Nzc3Nzc3Nzc3Nzc3Nzc3N//AABEIAKAATQMBIgACEQEDEQH/xAAcAAACAwEBAQEAAAAAAAAAAAACBgMEBQEACAf/xAA9EAACAQMCAgYHBQUJAAAAAAABAgMABBESIQUxBhMiQVFhFDJxgZHB8COhsdHhFSVCUnQHJDM0Q0SSsvH/xAAZAQACAwEAAAAAAAAAAAAAAAABBAACAwX/xAAgEQACAgICAwEBAAAAAAAAAAAAAQIRAzEEIRIiMkET/9oADAMBAAIRAxEAPwCRVrumpB7K8aeFSPTXio8aOgjYsDqBGCRvj5UG6aJR7TXNNSVzNEBGVr2mpKE1AglaAqKlzQE71CF0JtXurFTqNqErVbLUQ6Kr2rCQSYJOGPOp7qQQQO5OMA4OKyuFXCrOULZ1Lge0b1lOdTSLxjcWaemvaanxXMeVamZXK1zTVjFcxRshX00BTerekVwxjwqWSiyuKLAroSuhDVCxidIDLmFInVE0O8jOmRgY+vdWPC07TRrHPah2fSu2+QM8vZWp0glnN0tvCE6toD1hfIBy2w+41lwwTwzxzLHCzxyF1+0PPGPDwrn5reRsbxUoJDfprmiitmMlvEzYyyAnHLOKkI8qfT6FGiHQK9oFSnArm1GwEWmhPOpvdQkZNEJcC+VDKerjZ8ZwM4qwAKzukcph4RMIziSTEa4ONz+maylKlZdK2KV3fw3VxJKskOl+QbJ2Hq/n7zQrLBrBL25ydTbnOQNjR8Q66RrdLCEKkUWmQE9+U+Wr41SMfFerYLDEWIJGQp30y47/AObq6539GxzwoZuAcQSXTaO8ZkySgQ5zsSRy99bmg0q8GxBI8lxDAkkdwzIUUBjGeQHnj63pyKDPOm8GS1QvlhTK2jxr2hRU5WhKjwrezIj0jHKgwPCpsCgIxRITLSr09c44VHlgHuhuPEFaawKU+n47fBv6sfKssvwy8PpEFtZG+4tPFGJN2GTkkrt3Ct+ToqPRyyyTKcDDByQTk9w332xsOdYSTLb8YujcldLMAXAIwMc9tz+tMQvuHofS4+rSYx6Hk1ay6k7ZzucaRnHiaQhTQ3O7FyCJIpZ4bnWDlVCli2e1505jbYAADYAUopI093cyIAitozzyRqGKbM+db8bcjLPpBaq4T5UJNc1U3Qud91CcZruqgLCoQNWNKvT8gJwqSQ4jW6AY5wRyPyNNKaT/ABUt9P4BLweBiSOru42xjnnI+dVyL1YYfSKF3Gkk7zw3DKJAcZVskgED+HuOPjXOoUlNd2hXWdWYyOzqbl2fAj/jWtxKyguLdJZIwShdQB5k/lVOThtssauIvXZsgMRyMn5n41yFI6VEfD4o43VJ7kDrGRcLtn1R4eJb404Uv8Is47e5eIbqCrdrfB0x0waRTvE/WK8naPYrhFdxQH204KncedAw3r29CTvRIWFQeFYPThf3Iv8AUxc/bTChHhS90/P7hUADe5jGCPOs5v1ZeO0TXAY2PIbO2wHtqF0IgjyM9t9iPN6jlhEcKfZR4Jf1VIA3oGDKFPVLjUcYY7nLeXlXFOmWbUEX+w2wv/WOtk5pd4dC37R1lFA1pvv4Idqaio8K6HEdJiXJ2irvXMGrJQUPV055C1EGDQMN6sGPzoTH50bJROope6eD9xp/Ux/jTGuKWf7Q2xwBCNz6TGNjv31jJ9M0jslm/wAmu22pt/eaAgGGMc/tX9vN6qu8iWsQLTAZfIdVNB18hIHWMV1EgCNdt28vr31yaOkXbI/38AE8k+GlaYsHxpS4e0p4gMPLp1RjZVwBgflTRe3cdtGHkYDLqvxOPzp3jOkxTkK2iYg99e38RVPhV16XZiUjBLttnzq1JIkcbSMcKqlifIU0pWrF2qdHiN6EjeqVnxAXN48ewAgRufec/Xurl9xKK1nETMNWnVj3kfI0PNVYfF3RpAilvp+R+w49v91H86YFalr+0Fj+w41Uam9JQ48hmqvRZbJrk5so+WdTYqJh9lGRsesb8WquLmSS1RGiQhtbDSSPrnRrds4VTCAA5x2j/Mf1+IrmVQ+GjMplNudLiFSCB39XtWGZ7y6tyLieRurlCrknfAABPxP31opcStLLGqRhjCoG5z/hnfl7KXIbe/g9De6lkOtwHBY5G+2fbW+PqzGf4O/Q8mPhbpJ/ptk89vH8K0LqfruBzzxn1rZmB8Oya/OZF4lbLcyieZIxM2FViOzk70d7FxJmu+quJvRlQBVDkZGNwO499MRmkqMZQt2TLc3MMXXxTdUZJI9ycnRjOPuAqrJxnWkM95eKJ5I8sDnbc+HmTWDxi4cSW0VvKWxbp/F6rd9YxLOM7k53oJNokn2fQyvSj0/kk1WIhmKjRNqVRkns/wDtY0k92ofHFbsHuHXcvvrKu7yaWWMTXLy4DYDPqxle763oyyddE8a2MNpfRrw+JdZaRQdWD6vZ9lXbi46u26+KVSA5JzjbtfdSiWjWIMQ2ojI2Pa23o4uJEMqlMDJyoJ38udKOHZsp1s3bCdpuKMxLZNsvVrkA528PLNBxKa41rHcvMUMoLIAO4gc8eFV+A3ijieHDO3oqp9nt3rzz9cqr8duGjupYQSA0gwoQZBBqyXtRG/Uv300txaTaGnWLSw7QBB7+eKtXsVxFAiQTSqWjPNchdu891ZU9yUtTDFIgjMBBXCk4wRzFZPSHjbTstrBMPRY+epASzd+45juq0YttAckkYV1bTxIruxckYI0nsjuySO/uqCSBkcpKwQjbcGgack4ViF2JGdiRUixLPk5ZnyS3axz91NLXYuf/2Q=="/>
          <p:cNvSpPr>
            <a:spLocks noChangeAspect="1" noChangeArrowheads="1"/>
          </p:cNvSpPr>
          <p:nvPr/>
        </p:nvSpPr>
        <p:spPr bwMode="auto">
          <a:xfrm>
            <a:off x="307975" y="-579438"/>
            <a:ext cx="7334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tourblogger.ru/sites/default/files/u26483/big-ben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1396" y="4652211"/>
            <a:ext cx="226612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 descr="data:image/jpeg;base64,/9j/4AAQSkZJRgABAQAAAQABAAD/2wCEAAkGBxQQEBQUEhQUFRQVFBQUFRQVFBUUFRQUGBQWFhYUFRQYHCggGBolGxYVITEhJSkrLi8uFx8zODMsNygtLisBCgoKDg0OGhAQGywkHyYtLCwsLCwvLywsLCwsLywsLCwsLCwsLCwsLCwsLywsLCwsLCwsLCwsLCwsLCwsLCwsLP/AABEIAR4AsAMBIgACEQEDEQH/xAAbAAABBQEBAAAAAAAAAAAAAAABAgMEBQYAB//EAD4QAAIBAwMCAwYCCAUDBQAAAAECEQADIQQSMQVBBiJREzJhcYGRFEIHI1JikqGx0XKiweHwFYLSJDNDlPH/xAAZAQADAQEBAAAAAAAAAAAAAAAAAQIDBAX/xAAuEQACAgECBAIKAwEAAAAAAAAAAQIRAxIhBDFB8BNRFCIyYXGBkaGx0SPB4QX/2gAMAwEAAhEDEQA/APFgKIFKAoxXUSCKWlCKIoGS7Rp4Cotpql2zVxZLQl0qI6RVjtqPeSlNBFkSupcUIqCxNdFKrooARFdFKiuigBEUKXQNACDQpUUKAExQilxQp2IbIoRThFJigByjFECjFAAijFGKMUhnLUqy1RhS1NCdAWS0i8lDTvUkrIrpS1xMnsypdaTFSr9uKjxXM1RqJiuilRXRQAihFLihFACCKFLIoUAIihS4oUAIiuilRQoATFAilRQoAcoxRiuigDqMV1GKABRFGKMUALtNFWenaRVWKk6a7BrTHPSyZxtErV2cVXFavlXctVOotQTWmeFPUiMcr2I0UCKcigRWDNRsihFLIoRSARFAilxSSKAERXUqKEUAJihSiKEUAJihFLihFAC6MUaNAAijRiuoA6KMV0UYoA4ClLXClCgCy6ZqIMHipHVtLjcKqUMVpOmOL9sofejFdmF64vG/kYZFoetfMzW2ksKl37BViDyDFR3FcstkboaikxThFJIqLHQiKTFLoRTEIihFLihFACIoUsihQAmKFKoUAORXUYo0ACKNdFGKAOiiK6KUBQAAKUBXAUoCgAipmhvlGDLyKjKKdtrTTadodXszc9J0vtdbpL9n/wCS4FOQNrgHcD81msLeQyZ5nPz71uPAfV7WkL3b5ZlTayom2S4mGgkRAJGP2qzvX0tNedrG4WmJKq5UuM5DBSQMzHwg96WXIp5OW4Qg4xoomFJIqQy02wpUMZIpJFOGkmmSIIoUoigRQAiuilUIoARXRSqEUAORXUqK6KABFGKMUYoAAFECjFKAoAAFKArgKWBSsoKinEFJUU/bWobLSLzoGjN5XQKvlm5uIk+6RtA+e2l+KOnGy62iFBtIqMVAG5iNxcx67o+laP8ARgg3agsJ/Ux+Xue0j+lQ/HZH4+9EENtOMjKCuLHtxDt8zaXs0jCOtNMKsNZYg4qCwrvTMGMkUkinCKSRTIY2RQIpcUkimITSYpcUDQAmhFKihFADsVwFGKNIARRAoxRAosdAilAUQKUBSGAClgVwFLUVLZQVFP2hSFWpFoVEmUkei/oxIVNQxnhF4BkkPHyNVv6TB/60n1S2ex/LHI+VXX6O9MDpr7ESCyrEnspORHGeeeKq/wBJdoDUIRAm0pxjuRxGK4IzXjafj/RtW1mOY7liqy8kGpoaDTd5Zr0k7Rg0V7CkEU+602RVEjRFAinCKSRTENkUCKWRQimSIihFLoRQA7FGKMUQKkqgAUQKIFKilYxIFKApQFKApABRTiiuUU4q0mUFBUi0KaRak2hUSZaPQPBaEaVzC5cgkzMBVkGOxx6/Kof6RhuuWnlSDbI8vwdsH4jj6Va+GQE0EwhLm4I/OZ2qAPQYY/SoX6QiGSyw2R+sUFe4BUjcOxzXmxdZr87/AAu+9tnyPPLgpuakXRUdhXppmDGbi0yRUlhTTCrTIYwRSSKeIpBFOxDRFCKcIoRTsVDZFCKcigRQA7FGKXtoxUjERSgKUBRApDABSwKKilgUrGBVpxVrlWnVWk2UjlWpFpaQq0/bFQ2Uj0HpyBNBblFAYe+WXcxLtiD2gDEic81G8aJu0tp9gWW5BXzbkB80d/Kc545NL1eq06aZFwWVLe5mcjBt7iNpYQAT8OAJOQIfW9VYbR7Uw+62zAPv3YcbjDEKZk/l57yK86MZa735s1bVGJuio7LUu4KYZa9JGLIxFIYVIZaaYVaZNDBFIIp8rSCKdkjJFCKdIoRTChoihFOxQiiwoeiuApzbRC1FjobApW2l7aUFosdCFFOKKIWlqKVjSCq04q1yrTyLUtjORKndNsK9xVYE7sKJiXPug4OCYH1pi2lX3hrQ770kYto7mcAQIUk/4itZZJVFlJEK5be2W8imPzM+AJkhWgHv2/8A1zT6Vmh7iAW/NuCsFhcy+1V5GTESIGOKX122bbqFLL5BBBHmDKMtGJ5/3p7w104XlZDJBMHPPG0Z+Xb0E9qluGm9/r/otMr6GevqNx2zEmJ5icT9KjstWes0pRmUggqSMiDj4VCdK1TBoiMtNMKkutNMtWmIjkUginyKQRVWKhnbQinttDbRYqGdtdtp7bQ20WOh3bR20uKIFRY6EhaO2lAUsCiwoQFparSgKWBSsDlWn7a0EWn7a0mMVbWt34O0Y9g7FS287cQICwT2Mk7zj9w/Csho7a7/ADREOfMSBIRiJIyMgU5pfEBtWTbLebawO12CwWYwRGfniM8gVyZ3a0o0iuo31q6HvOV43EASDGfUfGatPBBA1ImTPlAHrzMR6Csbc1xJOU4xO4SxIJOD8TUjR9TK3QwKja6soUvyAwJySeJ+5olC8ejcWparNf430mzUseNwmPT8oHxwAfrWUdavNb11dVdtb/ZbQ0OSxDFSQJlQOJX/AIaqnTFVw8npSfMckQHWmmWpbLTDCulMzI5FIK0+RSSKqxDO2u207FdtosY1srtlPRR20rAbiiBWT099kIKkgjiuuapyfMzfc0GfiGsFLFZzTa0kAM7A8A5MCIH/ADNH/q9wgAszAHucngc8xgY7VO5WpGlFLFZY9Rcj32+4o2+pXI948fCiha0a63U2zbrI6HrD7gGYkcE4mMDtzgd61CXbqXEtvti7tZWEBGVjAYN6SDzERUuaTplxd7mk6N0s3CGI8oPMSCwgwQDPGZg9p5prq6732ISwVWL8FmMDaiSd0gZ7jzJ3gjY6a2NNpGODt8gGULuTOwHES0R8Ns15nc6utq4bW8m4xh7qAuQxPmCAEegBjOI7VxQz5PGdezX3878i5Rjp3LPUaWIygwQVc/rAJOGKtHm3HiIgdyZFvSuo3BQ6kQdhgCCshm3DEAY+XNT/APo6oytdullIYKiWzaYNjLKygjvgjvULV9IaxaN4X90bmVUDu4jsdvu4xuOK6vSH0e/wMtMS68NWlul0coW84YBZDD9pl3MRy0gkZDfOqXr/AE38LcKN81JjKyQD/L7imfCnWy2otuBlZFxQdo2EMTcAHAUyxA+nvGtb4/0iPZ9qpU7ENwwQJDAEkyOTiM5z3NYSzyeXdbf2aKNLY88Yg8Go70zZv3PZO6BAslJbzMICtgcZxyO1Ut2+zEsxziOPSPTFdcZRfJkNtF6ymJ7evYfWm5BGDiqR9W7DaXaJ4xB+cc/7n1orqWUQpkdpnHcwJ9au0TqLjcKO4DkgfWqT8XLDfkSJ44mm21Z3SvI4PHaKEw1Iv7jQMAtPpn6/KuS6MyQCDET/AHis17dxgMw+AJApS6ogTJk4PlUyJB5I5kc80MFkI97SlHK9wSPtVz0joKtdQ3y1uwWhriqWjyhiq9i0EY7VJv6OHUsrAgkuf25yMYC8xWu6x4iW29p9Ev4fbbKlP1dxSYClwMiTxPwFccuI5UzCUZIwfT+nWG1QS7cK2N3muASwScHb68feoOu0oS4yoSVBIG4Q0TyV7H4Vb6zQG5uuLBAjcdyAljnC8nvkCoGp6fdVVuurbHJhyDDEHMMea0jkumCTZO0HR7dzRXru64btplO1UJQWzgs79skAVA6Vpke6q3CwQzJRQz8GIWc5ip3TvZbGLs6gkSqnDekrwc1ueidJ0cpd0ty6l9LbOGO3zXc7VQAcmYijX06jPNbmkKMQcEdjg/WtFZt2nWwllrhuMpW6GHlB3eUW8zEetXWo09u7dZ7rqWZiWYhSWJ5Mx6k/arXSXLWla2+l3G6sl2YWysjHkO3GJxUObfMpJ2WGnvM5S0oBSxZ2tvAbdtA85AmCPh6mo3QvDty61k2QiXA9/deghykj9YxOA2WAgY9ZrT3+mvf0Ju3LjF3wSQoCrv8Ay7R3Mck1VafxAPwyafR+0e7ccoz7fyg8JPMzzXO6ctu/gazlcaZgvEGiYX3VTuCsVDQASATB+f171eeBejPddlW6LdzY2zPvE4KnPBEyIINbrxvYaxorN5PLcU2xcI8geSshwO0g1nLXim41pgoCuG3b1AGQZ4ipzSljcY1aNcXC+Jjco9B/RdIXRNbe4lpSEuqV9ncYu5Yja2YIVYMj6+tVGo6JcFwWmsXTZLsN1pDLYbaFBnGCRPatRb8WpqzYVXNvUbSDKrs3d9pMwTH9RUnSarUWw103HI3MYZFQRmNv3qV6mRtvvv3i9qFI826j4Tv6e025SEZwNxwoMe7nvJI+lVWu6MjWlbTi85VZvnZKq24xDDtEc16h4q6mLuicO9w3QfcYrtPxAArF9P8AFb2rJ04LC2T5gIlp96cZEdvlV+NJP1UY5LVGMs6IH81WXT+mWkuL+LZrdtlZlKAMxEEKQPQkR9Ks9a9o6c3fZ/rWchcAW1QRGCcn3v5elI6RrmPl2rBOWhTLBSJz8Hb+KtVndWxJWMafwyNTaH4b2ly+GYugWVW3ja27t8Z9aor+gNq4UeAwO0/AgwRNb28l20pewr2jcLK3K+0lpOQM8jFVOt6XcLLFkg7V3SrNLESW93yzRj4qMuo1ikNaHw3YcWrrPcNkBfxDBQDbYsQAknz8DNUer6codghJQHymMlZMEj1ivRNRrm/DJpdiizuBHk5MTO4jPf71T67pm0kqMeg7mp9L3SRCg09y913QQbLoxcuW/UuQQttZ8+IAcnAqo6Z057LXN1v8QTbNlS9tiLfYMnm7dqtLHibQ2rq7GvttBH6hQYMrBAkkzBJ/oKvOqX7zG37K3pjOfaXrjbhMmGWJPPIEzWdKqd/b/Dpt3aMVo9LqrFq9YSyxW8FDk2vNAOIPbg5/tUPWdJ1t6zbssLpt292xCAAu7JweP969FXoTHY2ouIiDJVLaWVIkGN7k3CMdgKF7puhtqfZvdusCDIZio9ZaRXRDlbVGWlnl6+CL3p273LQ+mTWr6J4eXTaa4SwXUblKH2tn2YUTO/n1qyF/TrJNy5ERtV93+ZsVUdYu2HQhDBxAJ3TBBknscdhSlkh5jWNlnpWK2nIt6IqdoYgswdZ4gSWO4Ayp7ZpY1dhrxtJb0e4IDDpeQmVE5JC8mOazCahLf57nAxvAUeu1cxme/wBuKT0u3aa6PZO3tGmZYTHJyY7CZE8U9aa6snS0zcanqgawbLApaxuVbdwLtDBiAewMcz3q28LDRLe3r5SY9ihRgEB7KfzHPNZLwZ0e5rEL6cbEJZN7hmDKrHIJJ53THx+FaDU+Cb6At7ayoA5VX3YqVcLlp2W+49ntZrvFdhbmkdTHmiCdsTM/mxxNeW2+k2rW2LjFSCCrISymP2l3A/eoGu05DMHvEkR+3HwwGFL6N057lzZau7SxCkjeZ5OfNxWGfPDItV0u/cdWFZMXIlabpVq2+5la8hDhQFKEOwgHcuZBIME9603TdU18FHtTB3L7RTAMBSJERgTOeOKijwXqrbBUuWmwWENcQgjEx9qptf1a9pkTS3Lf6u+btoCHQE7gWTduBEk49e1Wmm+TZzvbdFrc6xht2l065IUbS5IzlsiO2Kjra0ttVvMdIrFmGy5ZuKrTmBJOfT5VmNTrLDvJNwMNoKpecgbBtHJK4j1pGt9jctBVa5IJIV2V1MzJkAR/PmjxF1T+g9L8zW+JDpr1pAi2lKgyVBUkzysDA+BqH07qCqEtLb0zAeUb7agc4LEqBOTk+ppGi12nFgWnX8qruC2yQRzkif5jiuspZ3AowaOBAVh3iDhs/Oso5l2jZ475EuzbuXyAshVO5baeVQScwsd6m669evOC4O5MYC8IxWPd81M2bFncGL3kYBohhbjcCDIVQG5kT8PQUUR7R3W7tu40kg3Ug8zh0Jg/HaKzc8XkHhZEXVzRHVAPfUoJABK7QsY8q5wYNOXui6dwqnYNuCwDy8wZPlqmXq9y5Zdr9uAm7zWLu9iJJJUAEjPAjPOKrNL1XSXG8mpe2MStzyk/UjBmexok7ey29+/4ZNebGdNcs2sJgxAAhRHfy2wD2Hc8U8/WRbWPaez9AqqHb+Ebjx3NZDUatQmWK/uqM+vMekVW39YQJVQZAhp+PfNd2tvl+iHsaPW9VY5Ctz77nd/lB/rVNrOtuwhnZh2UGFH/AGjFUtzXkyJMRjPfv9MUytwDPemoPqZynZOfqRJ7imn1TnvA+FRSwY8/ShcaKtQSJsc9sy96kabUXLji2nv3YQkTIUkSAQcFoKmRwT61WPe+8GBHJjitz+iTRj8at+4m63bJdnMKtqQdpYkx70QPn6VtGG9kSke1eF+lHRaW1Z2zA3MwhcnsR3NO67XjIIviJ91CR8MifjWf6rrtzErdBJO4YLqPSDxTem1+qZGlrZEnnH1gLjJNcPGZ9EH0+Jvgg5vYy3WlLO0ezifzrtP84q18ID2bgxuxn2ABYfzqHqemm6SXUEzyoIqf0bQ3LTj2JCH95C4P1Brw45UkkmepKPM2un1g9oAEu+6wIdDuzBEE8D1+lYjx30h9Vo3O1R7Fg6bG3Eywlt0SkTPPbtV1eu6j2yi4yk7Lh3LbkAbTI2E5xUbw51az7U22YkMpQqZhpEQFr3eHyKW/fQ8rKmkeEvrnLMWHmnzds8SRzJgk/Ga4aomp/jrpB0etuqFhQzbFAJBtt7hDHkQfjkH0qjV/Tj7V2SgjFNlpa1zjvU231GOTVKjzXEevfjvWMsUWWmzX6Pr7AAb9w/ZbzD6A8fSrPT9YU8jafVfMP4Tn+dYGSADmOxpQ1jDg1g+H8jRZpRPVtPcNwSjJcA7oBuH/AG4I+lN6qwtwEPtb4XLW+Pqcj7151Y6uwIPDCMjBkd8VfaHxhcCxcAuLwN6mR28rjOIqPBkjVZ0+Y51c6YFUtWBctrlWN5bZ3sBvld5J4Akk8UOm2NEyXDetm0VWbareFz2jZ8s7oX51UFrJGNQT87Vz/Q1AvBwR7xUzBKlQY5gE/EV1xk3K2vz+zCVVV/gm3TYJn8I//wBhf9K1XTPCtm/a3ae07lhZndMoblx7ZAOQVBViW/d7VnNN0FjZS61p33P7quElI9exma9t6J1uzasWrdtEsAJsFpg7sHVQFTAG4zM8k/WauChlTSff1M5ycGtu/oeJdNs6M6sWXS9aIuFA5Ysd26FPs9sycGKHWNCjam5ZNq5bvTui4wG+YICrtG0kGYn4c1N/Sb1O3qtY9y3ZAICq10BlNwgAbipyCPd/7aT0HpSXNFeKgXdVcG0KQCLI94SWxuMTukbcfGt3GLWlc/MzWRr1pcjLa/pzLejYygFYycYG6QQTM1670Nks2LenuWbYdQX9kwbMrBNwCZeO54kisNobzWNNdOpNxriMotIVS4hwxO5zkCVHBHPftK8N9eOpvgE+xuBXcXDfbau1SSB7RbhmAcCpUdSq/oEpKW6LVuogklAbMEgAjH2IFX/QNNe1KkvebaOVtjZn/FJ/pWO1XiZXuMoe7dcFhDIhV4nG9Spgx6VUde8V6i2gt2rrWp3FvZMUJAjb5hkd+DmuDPglN6IujrxOo6mjVeK+qvp7xtWyFCAAlizMdwUknP7w4oeF+oXNbdNsuVbZ7SbZZSPcPfEfrD9hWR8S6pberuDcWG9XlmndPsmkySc7v7YqtTqbLbL2nZGGJVirQUQHIMzmlHhYyxJLnXOivFkpWep9atXrDBd90nuZCsBGYaDULoLvbug+Qz+2zE/xVlOj+JtQUAu3GvQ0TcZmaOQC8gkY7mpWk8W/rNof2bZBYoirx3MOTPyNPFgkvVbsnLK1ZeeOOjah7CMlkPaV7rvdteY2y+2AyjIQbTJGBJJjmvP+jdLZ7hTYzDaYE/mJGe2AJzxVx1XxRcS5ctq3tBuILC85tOPUImwEfMfSmuqO18Wk0huw6+e2SiLv3EADaFBEAcz8/T0NqpnInpW490jp1m9qjYFu44SPaXbTblVfKHfbHmALRg5ipPSblptV+F01u5cFxwq3JJAmB7YookATkkxHPFM+NNNZRbbeS3f2KHtqgtqygbSyqqhVIYERyR6wTU79GHiddHdcC3a3XFCLcKM7yWHkAUzBMY7wKvJjh7DXzIWSXto0f6QfC6WNPbuMGuOgFkoh8pYZ3k7vJI+BysV59+rEBtKR/ivAV7F418XaTUaQ2Ah1BuA7Qi3F89sbmdCU/JEnmBzXlydPH4U3YlCGeT+wqnEjvj+VYZmsdWjbF/I2l0GeoJp1eLNpLiQPM9wWzPcbd5+HerHp3sHsst63YULLWgHW4d7QGBlgyqYBwYwcTWTXTu6l7clA20nzYMTB+MEcUu2yL71y4D6C1uH87go1NO0vlv8AsLi9v0RtrogYAhSSA0YJHIB78j704Opuyw5L7R5NxJCTzA7dq3HVUu6iwli45Nq2ZRdwABIjnb6VRHw6mQFnHa6f/GplnxX6rKWGfVG+u9Oa1062jMoBFoe0AJILBQCEOOY796ToegXA25+oEG3rb1qRYJm+FUlv/dmAAcnuaf8AE9+02i9mLgMG0AFOSVIiPqBXnen8WG2rAbiTce7JYH9Y4G5uO+0faufgMiUXa3sviscnJU9qK/r2hNm+6G8bhDGWDGOT696Y03U79lDbtX7qKSCQjlJIEcrmPhMVFvareZmSSSSfU0yjzwZ7f3rpuV3yM1DanuT11btO5iw/ezMd80pG+C/wimkgCnA1Q2bRgkOY9Fzj3V4+1PjVkdx/Ap/0qGKIqGr5midE1da/qPqif+NIfVse4/gQf6VHoE1Kgl0G5MebUse/+VR/pTb5M4n/AAr/AGpBNdNUkISTHYfYULzmBBg+owc/L5fzpRamngiqRm4oTq7z3lAuXGYLMBjuicnJzzTnQ+mh9Ra85QB1YkZMBgSU/e9PlUNiQafs3gpB3FSMggdxWuqS3MHBVSPVej+Brdz8My625b339Q1tXtqzblVTdEhx7y2/Tg55p9Ogj8ELNu6r2gj7XNsSyFWAkTH5uM8VhrXiu4PYHYfI7NbO8gFmHs3MR3iPp8K9C8P66xb0qWi4XarJtMyokiDXL/08jeOOnnd/Y14GDUpXyo8c1etYnywgAA2rhZ7kAYzURrpPNapfD1rgqP47n96cHh21HH+Z4/rW3pGPqZx4aSLy6cx/pSCwEiREH1yYxMVXr1h1EA88yoP9fnSbfXrmR5cgj3BjHYzXJ4cjujKnY5bfaQGI9ce6o+EgREEfSsUba1csd0z35y2Z5nNNnTr6D7V041pszktTKn2Yp+yoqeLI9B9qO0DsKpyFpIsiukVLK0k/8xUhpGNwoqwp3f8AL7URc+A+wo3HQ0DQLU8bnwH2Fdv+X2FLcdDAYVxNSJPw+wo7v+QKBURiRSJFS2FACmGkg3FFNhgastv/ACBSti+g+wqlKiXBku71RX0dm1wVvK5OI2gv9fT7VMvag+1YqZE+vPxqoKg4gfYfH+5o2fL7uPlis5QXT3/ctWaTYWHfORimre5TDiPQwRI9RUZ/EeoIH6zgADyrwPpUfVdWu3Y9o+7bx5VETnECudY59a7+Ro3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data:image/jpeg;base64,/9j/4AAQSkZJRgABAQAAAQABAAD/2wCEAAkGBxQQEBQUEhQUFRQVFBQUFRQVFBUUFRQUGBQWFhYUFRQYHCggGBolGxYVITEhJSkrLi8uFx8zODMsNygtLisBCgoKDg0OGhAQGywkHyYtLCwsLCwvLywsLCwsLywsLCwsLCwsLCwsLCwsLywsLCwsLCwsLCwsLCwsLCwsLCwsLP/AABEIAR4AsAMBIgACEQEDEQH/xAAbAAABBQEBAAAAAAAAAAAAAAABAgMEBQYAB//EAD4QAAIBAwMCAwYCCAUDBQAAAAECEQADIQQSMQVBBiJREzJhcYGRFEIHI1JikqGx0XKiweHwFYLSJDNDlPH/xAAZAQADAQEBAAAAAAAAAAAAAAAAAQIDBAX/xAAuEQACAgECBAIKAwEAAAAAAAAAAQIRAxIhBDFB8BNRFCIyYXGBkaGx0SPB4QX/2gAMAwEAAhEDEQA/APFgKIFKAoxXUSCKWlCKIoGS7Rp4Cotpql2zVxZLQl0qI6RVjtqPeSlNBFkSupcUIqCxNdFKrooARFdFKiuigBEUKXQNACDQpUUKAExQilxQp2IbIoRThFJigByjFECjFAAijFGKMUhnLUqy1RhS1NCdAWS0i8lDTvUkrIrpS1xMnsypdaTFSr9uKjxXM1RqJiuilRXRQAihFLihFACCKFLIoUAIihS4oUAIiuilRQoATFAilRQoAcoxRiuigDqMV1GKABRFGKMUALtNFWenaRVWKk6a7BrTHPSyZxtErV2cVXFavlXctVOotQTWmeFPUiMcr2I0UCKcigRWDNRsihFLIoRSARFAilxSSKAERXUqKEUAJihSiKEUAJihFLihFAC6MUaNAAijRiuoA6KMV0UYoA4ClLXClCgCy6ZqIMHipHVtLjcKqUMVpOmOL9sofejFdmF64vG/kYZFoetfMzW2ksKl37BViDyDFR3FcstkboaikxThFJIqLHQiKTFLoRTEIihFLihFACIoUsihQAmKFKoUAORXUYo0ACKNdFGKAOiiK6KUBQAAKUBXAUoCgAipmhvlGDLyKjKKdtrTTadodXszc9J0vtdbpL9n/wCS4FOQNrgHcD81msLeQyZ5nPz71uPAfV7WkL3b5ZlTayom2S4mGgkRAJGP2qzvX0tNedrG4WmJKq5UuM5DBSQMzHwg96WXIp5OW4Qg4xoomFJIqQy02wpUMZIpJFOGkmmSIIoUoigRQAiuilUIoARXRSqEUAORXUqK6KABFGKMUYoAAFECjFKAoAAFKArgKWBSsoKinEFJUU/bWobLSLzoGjN5XQKvlm5uIk+6RtA+e2l+KOnGy62iFBtIqMVAG5iNxcx67o+laP8ARgg3agsJ/Ux+Xue0j+lQ/HZH4+9EENtOMjKCuLHtxDt8zaXs0jCOtNMKsNZYg4qCwrvTMGMkUkinCKSRTIY2RQIpcUkimITSYpcUDQAmhFKihFADsVwFGKNIARRAoxRAosdAilAUQKUBSGAClgVwFLUVLZQVFP2hSFWpFoVEmUkei/oxIVNQxnhF4BkkPHyNVv6TB/60n1S2ex/LHI+VXX6O9MDpr7ESCyrEnspORHGeeeKq/wBJdoDUIRAm0pxjuRxGK4IzXjafj/RtW1mOY7liqy8kGpoaDTd5Zr0k7Rg0V7CkEU+602RVEjRFAinCKSRTENkUCKWRQimSIihFLoRQA7FGKMUQKkqgAUQKIFKilYxIFKApQFKApABRTiiuUU4q0mUFBUi0KaRak2hUSZaPQPBaEaVzC5cgkzMBVkGOxx6/Kof6RhuuWnlSDbI8vwdsH4jj6Va+GQE0EwhLm4I/OZ2qAPQYY/SoX6QiGSyw2R+sUFe4BUjcOxzXmxdZr87/AAu+9tnyPPLgpuakXRUdhXppmDGbi0yRUlhTTCrTIYwRSSKeIpBFOxDRFCKcIoRTsVDZFCKcigRQA7FGKXtoxUjERSgKUBRApDABSwKKilgUrGBVpxVrlWnVWk2UjlWpFpaQq0/bFQ2Uj0HpyBNBblFAYe+WXcxLtiD2gDEic81G8aJu0tp9gWW5BXzbkB80d/Kc545NL1eq06aZFwWVLe5mcjBt7iNpYQAT8OAJOQIfW9VYbR7Uw+62zAPv3YcbjDEKZk/l57yK86MZa735s1bVGJuio7LUu4KYZa9JGLIxFIYVIZaaYVaZNDBFIIp8rSCKdkjJFCKdIoRTChoihFOxQiiwoeiuApzbRC1FjobApW2l7aUFosdCFFOKKIWlqKVjSCq04q1yrTyLUtjORKndNsK9xVYE7sKJiXPug4OCYH1pi2lX3hrQ770kYto7mcAQIUk/4itZZJVFlJEK5be2W8imPzM+AJkhWgHv2/8A1zT6Vmh7iAW/NuCsFhcy+1V5GTESIGOKX122bbqFLL5BBBHmDKMtGJ5/3p7w104XlZDJBMHPPG0Z+Xb0E9qluGm9/r/otMr6GevqNx2zEmJ5icT9KjstWes0pRmUggqSMiDj4VCdK1TBoiMtNMKkutNMtWmIjkUginyKQRVWKhnbQinttDbRYqGdtdtp7bQ20WOh3bR20uKIFRY6EhaO2lAUsCiwoQFparSgKWBSsDlWn7a0EWn7a0mMVbWt34O0Y9g7FS287cQICwT2Mk7zj9w/Csho7a7/ADREOfMSBIRiJIyMgU5pfEBtWTbLebawO12CwWYwRGfniM8gVyZ3a0o0iuo31q6HvOV43EASDGfUfGatPBBA1ImTPlAHrzMR6Csbc1xJOU4xO4SxIJOD8TUjR9TK3QwKja6soUvyAwJySeJ+5olC8ejcWparNf430mzUseNwmPT8oHxwAfrWUdavNb11dVdtb/ZbQ0OSxDFSQJlQOJX/AIaqnTFVw8npSfMckQHWmmWpbLTDCulMzI5FIK0+RSSKqxDO2u207FdtosY1srtlPRR20rAbiiBWT099kIKkgjiuuapyfMzfc0GfiGsFLFZzTa0kAM7A8A5MCIH/ADNH/q9wgAszAHucngc8xgY7VO5WpGlFLFZY9Rcj32+4o2+pXI948fCiha0a63U2zbrI6HrD7gGYkcE4mMDtzgd61CXbqXEtvti7tZWEBGVjAYN6SDzERUuaTplxd7mk6N0s3CGI8oPMSCwgwQDPGZg9p5prq6732ISwVWL8FmMDaiSd0gZ7jzJ3gjY6a2NNpGODt8gGULuTOwHES0R8Ns15nc6utq4bW8m4xh7qAuQxPmCAEegBjOI7VxQz5PGdezX3878i5Rjp3LPUaWIygwQVc/rAJOGKtHm3HiIgdyZFvSuo3BQ6kQdhgCCshm3DEAY+XNT/APo6oytdullIYKiWzaYNjLKygjvgjvULV9IaxaN4X90bmVUDu4jsdvu4xuOK6vSH0e/wMtMS68NWlul0coW84YBZDD9pl3MRy0gkZDfOqXr/AE38LcKN81JjKyQD/L7imfCnWy2otuBlZFxQdo2EMTcAHAUyxA+nvGtb4/0iPZ9qpU7ENwwQJDAEkyOTiM5z3NYSzyeXdbf2aKNLY88Yg8Go70zZv3PZO6BAslJbzMICtgcZxyO1Ut2+zEsxziOPSPTFdcZRfJkNtF6ymJ7evYfWm5BGDiqR9W7DaXaJ4xB+cc/7n1orqWUQpkdpnHcwJ9au0TqLjcKO4DkgfWqT8XLDfkSJ44mm21Z3SvI4PHaKEw1Iv7jQMAtPpn6/KuS6MyQCDET/AHis17dxgMw+AJApS6ogTJk4PlUyJB5I5kc80MFkI97SlHK9wSPtVz0joKtdQ3y1uwWhriqWjyhiq9i0EY7VJv6OHUsrAgkuf25yMYC8xWu6x4iW29p9Ev4fbbKlP1dxSYClwMiTxPwFccuI5UzCUZIwfT+nWG1QS7cK2N3muASwScHb68feoOu0oS4yoSVBIG4Q0TyV7H4Vb6zQG5uuLBAjcdyAljnC8nvkCoGp6fdVVuurbHJhyDDEHMMea0jkumCTZO0HR7dzRXru64btplO1UJQWzgs79skAVA6Vpke6q3CwQzJRQz8GIWc5ip3TvZbGLs6gkSqnDekrwc1ueidJ0cpd0ty6l9LbOGO3zXc7VQAcmYijX06jPNbmkKMQcEdjg/WtFZt2nWwllrhuMpW6GHlB3eUW8zEetXWo09u7dZ7rqWZiWYhSWJ5Mx6k/arXSXLWla2+l3G6sl2YWysjHkO3GJxUObfMpJ2WGnvM5S0oBSxZ2tvAbdtA85AmCPh6mo3QvDty61k2QiXA9/deghykj9YxOA2WAgY9ZrT3+mvf0Ju3LjF3wSQoCrv8Ay7R3Mck1VafxAPwyafR+0e7ccoz7fyg8JPMzzXO6ctu/gazlcaZgvEGiYX3VTuCsVDQASATB+f171eeBejPddlW6LdzY2zPvE4KnPBEyIINbrxvYaxorN5PLcU2xcI8geSshwO0g1nLXim41pgoCuG3b1AGQZ4ipzSljcY1aNcXC+Jjco9B/RdIXRNbe4lpSEuqV9ncYu5Yja2YIVYMj6+tVGo6JcFwWmsXTZLsN1pDLYbaFBnGCRPatRb8WpqzYVXNvUbSDKrs3d9pMwTH9RUnSarUWw103HI3MYZFQRmNv3qV6mRtvvv3i9qFI826j4Tv6e025SEZwNxwoMe7nvJI+lVWu6MjWlbTi85VZvnZKq24xDDtEc16h4q6mLuicO9w3QfcYrtPxAArF9P8AFb2rJ04LC2T5gIlp96cZEdvlV+NJP1UY5LVGMs6IH81WXT+mWkuL+LZrdtlZlKAMxEEKQPQkR9Ks9a9o6c3fZ/rWchcAW1QRGCcn3v5elI6RrmPl2rBOWhTLBSJz8Hb+KtVndWxJWMafwyNTaH4b2ly+GYugWVW3ja27t8Z9aor+gNq4UeAwO0/AgwRNb28l20pewr2jcLK3K+0lpOQM8jFVOt6XcLLFkg7V3SrNLESW93yzRj4qMuo1ikNaHw3YcWrrPcNkBfxDBQDbYsQAknz8DNUer6codghJQHymMlZMEj1ivRNRrm/DJpdiizuBHk5MTO4jPf71T67pm0kqMeg7mp9L3SRCg09y913QQbLoxcuW/UuQQttZ8+IAcnAqo6Z057LXN1v8QTbNlS9tiLfYMnm7dqtLHibQ2rq7GvttBH6hQYMrBAkkzBJ/oKvOqX7zG37K3pjOfaXrjbhMmGWJPPIEzWdKqd/b/Dpt3aMVo9LqrFq9YSyxW8FDk2vNAOIPbg5/tUPWdJ1t6zbssLpt292xCAAu7JweP969FXoTHY2ouIiDJVLaWVIkGN7k3CMdgKF7puhtqfZvdusCDIZio9ZaRXRDlbVGWlnl6+CL3p273LQ+mTWr6J4eXTaa4SwXUblKH2tn2YUTO/n1qyF/TrJNy5ERtV93+ZsVUdYu2HQhDBxAJ3TBBknscdhSlkh5jWNlnpWK2nIt6IqdoYgswdZ4gSWO4Ayp7ZpY1dhrxtJb0e4IDDpeQmVE5JC8mOazCahLf57nAxvAUeu1cxme/wBuKT0u3aa6PZO3tGmZYTHJyY7CZE8U9aa6snS0zcanqgawbLApaxuVbdwLtDBiAewMcz3q28LDRLe3r5SY9ihRgEB7KfzHPNZLwZ0e5rEL6cbEJZN7hmDKrHIJJ53THx+FaDU+Cb6At7ayoA5VX3YqVcLlp2W+49ntZrvFdhbmkdTHmiCdsTM/mxxNeW2+k2rW2LjFSCCrISymP2l3A/eoGu05DMHvEkR+3HwwGFL6N057lzZau7SxCkjeZ5OfNxWGfPDItV0u/cdWFZMXIlabpVq2+5la8hDhQFKEOwgHcuZBIME9603TdU18FHtTB3L7RTAMBSJERgTOeOKijwXqrbBUuWmwWENcQgjEx9qptf1a9pkTS3Lf6u+btoCHQE7gWTduBEk49e1Wmm+TZzvbdFrc6xht2l065IUbS5IzlsiO2Kjra0ttVvMdIrFmGy5ZuKrTmBJOfT5VmNTrLDvJNwMNoKpecgbBtHJK4j1pGt9jctBVa5IJIV2V1MzJkAR/PmjxF1T+g9L8zW+JDpr1pAi2lKgyVBUkzysDA+BqH07qCqEtLb0zAeUb7agc4LEqBOTk+ppGi12nFgWnX8qruC2yQRzkif5jiuspZ3AowaOBAVh3iDhs/Oso5l2jZ475EuzbuXyAshVO5baeVQScwsd6m669evOC4O5MYC8IxWPd81M2bFncGL3kYBohhbjcCDIVQG5kT8PQUUR7R3W7tu40kg3Ug8zh0Jg/HaKzc8XkHhZEXVzRHVAPfUoJABK7QsY8q5wYNOXui6dwqnYNuCwDy8wZPlqmXq9y5Zdr9uAm7zWLu9iJJJUAEjPAjPOKrNL1XSXG8mpe2MStzyk/UjBmexok7ey29+/4ZNebGdNcs2sJgxAAhRHfy2wD2Hc8U8/WRbWPaez9AqqHb+Ebjx3NZDUatQmWK/uqM+vMekVW39YQJVQZAhp+PfNd2tvl+iHsaPW9VY5Ctz77nd/lB/rVNrOtuwhnZh2UGFH/AGjFUtzXkyJMRjPfv9MUytwDPemoPqZynZOfqRJ7imn1TnvA+FRSwY8/ShcaKtQSJsc9sy96kabUXLji2nv3YQkTIUkSAQcFoKmRwT61WPe+8GBHJjitz+iTRj8at+4m63bJdnMKtqQdpYkx70QPn6VtGG9kSke1eF+lHRaW1Z2zA3MwhcnsR3NO67XjIIviJ91CR8MifjWf6rrtzErdBJO4YLqPSDxTem1+qZGlrZEnnH1gLjJNcPGZ9EH0+Jvgg5vYy3WlLO0ezifzrtP84q18ID2bgxuxn2ABYfzqHqemm6SXUEzyoIqf0bQ3LTj2JCH95C4P1Brw45UkkmepKPM2un1g9oAEu+6wIdDuzBEE8D1+lYjx30h9Vo3O1R7Fg6bG3Eywlt0SkTPPbtV1eu6j2yi4yk7Lh3LbkAbTI2E5xUbw51az7U22YkMpQqZhpEQFr3eHyKW/fQ8rKmkeEvrnLMWHmnzds8SRzJgk/Ga4aomp/jrpB0etuqFhQzbFAJBtt7hDHkQfjkH0qjV/Tj7V2SgjFNlpa1zjvU231GOTVKjzXEevfjvWMsUWWmzX6Pr7AAb9w/ZbzD6A8fSrPT9YU8jafVfMP4Tn+dYGSADmOxpQ1jDg1g+H8jRZpRPVtPcNwSjJcA7oBuH/AG4I+lN6qwtwEPtb4XLW+Pqcj7151Y6uwIPDCMjBkd8VfaHxhcCxcAuLwN6mR28rjOIqPBkjVZ0+Y51c6YFUtWBctrlWN5bZ3sBvld5J4Akk8UOm2NEyXDetm0VWbareFz2jZ8s7oX51UFrJGNQT87Vz/Q1AvBwR7xUzBKlQY5gE/EV1xk3K2vz+zCVVV/gm3TYJn8I//wBhf9K1XTPCtm/a3ae07lhZndMoblx7ZAOQVBViW/d7VnNN0FjZS61p33P7quElI9exma9t6J1uzasWrdtEsAJsFpg7sHVQFTAG4zM8k/WauChlTSff1M5ycGtu/oeJdNs6M6sWXS9aIuFA5Ysd26FPs9sycGKHWNCjam5ZNq5bvTui4wG+YICrtG0kGYn4c1N/Sb1O3qtY9y3ZAICq10BlNwgAbipyCPd/7aT0HpSXNFeKgXdVcG0KQCLI94SWxuMTukbcfGt3GLWlc/MzWRr1pcjLa/pzLejYygFYycYG6QQTM1670Nks2LenuWbYdQX9kwbMrBNwCZeO54kisNobzWNNdOpNxriMotIVS4hwxO5zkCVHBHPftK8N9eOpvgE+xuBXcXDfbau1SSB7RbhmAcCpUdSq/oEpKW6LVuogklAbMEgAjH2IFX/QNNe1KkvebaOVtjZn/FJ/pWO1XiZXuMoe7dcFhDIhV4nG9Spgx6VUde8V6i2gt2rrWp3FvZMUJAjb5hkd+DmuDPglN6IujrxOo6mjVeK+qvp7xtWyFCAAlizMdwUknP7w4oeF+oXNbdNsuVbZ7SbZZSPcPfEfrD9hWR8S6pberuDcWG9XlmndPsmkySc7v7YqtTqbLbL2nZGGJVirQUQHIMzmlHhYyxJLnXOivFkpWep9atXrDBd90nuZCsBGYaDULoLvbug+Qz+2zE/xVlOj+JtQUAu3GvQ0TcZmaOQC8gkY7mpWk8W/rNof2bZBYoirx3MOTPyNPFgkvVbsnLK1ZeeOOjah7CMlkPaV7rvdteY2y+2AyjIQbTJGBJJjmvP+jdLZ7hTYzDaYE/mJGe2AJzxVx1XxRcS5ctq3tBuILC85tOPUImwEfMfSmuqO18Wk0huw6+e2SiLv3EADaFBEAcz8/T0NqpnInpW490jp1m9qjYFu44SPaXbTblVfKHfbHmALRg5ipPSblptV+F01u5cFxwq3JJAmB7YookATkkxHPFM+NNNZRbbeS3f2KHtqgtqygbSyqqhVIYERyR6wTU79GHiddHdcC3a3XFCLcKM7yWHkAUzBMY7wKvJjh7DXzIWSXto0f6QfC6WNPbuMGuOgFkoh8pYZ3k7vJI+BysV59+rEBtKR/ivAV7F418XaTUaQ2Ah1BuA7Qi3F89sbmdCU/JEnmBzXlydPH4U3YlCGeT+wqnEjvj+VYZmsdWjbF/I2l0GeoJp1eLNpLiQPM9wWzPcbd5+HerHp3sHsst63YULLWgHW4d7QGBlgyqYBwYwcTWTXTu6l7clA20nzYMTB+MEcUu2yL71y4D6C1uH87go1NO0vlv8AsLi9v0RtrogYAhSSA0YJHIB78j704Opuyw5L7R5NxJCTzA7dq3HVUu6iwli45Nq2ZRdwABIjnb6VRHw6mQFnHa6f/GplnxX6rKWGfVG+u9Oa1062jMoBFoe0AJILBQCEOOY796ToegXA25+oEG3rb1qRYJm+FUlv/dmAAcnuaf8AE9+02i9mLgMG0AFOSVIiPqBXnen8WG2rAbiTce7JYH9Y4G5uO+0faufgMiUXa3sviscnJU9qK/r2hNm+6G8bhDGWDGOT696Y03U79lDbtX7qKSCQjlJIEcrmPhMVFvareZmSSSSfU0yjzwZ7f3rpuV3yM1DanuT11btO5iw/ezMd80pG+C/wimkgCnA1Q2bRgkOY9Fzj3V4+1PjVkdx/Ap/0qGKIqGr5midE1da/qPqif+NIfVse4/gQf6VHoE1Kgl0G5MebUse/+VR/pTb5M4n/AAr/AGpBNdNUkISTHYfYULzmBBg+owc/L5fzpRamngiqRm4oTq7z3lAuXGYLMBjuicnJzzTnQ+mh9Ra85QB1YkZMBgSU/e9PlUNiQafs3gpB3FSMggdxWuqS3MHBVSPVej+Brdz8My625b339Q1tXtqzblVTdEhx7y2/Tg55p9Ogj8ELNu6r2gj7XNsSyFWAkTH5uM8VhrXiu4PYHYfI7NbO8gFmHs3MR3iPp8K9C8P66xb0qWi4XarJtMyokiDXL/08jeOOnnd/Y14GDUpXyo8c1etYnywgAA2rhZ7kAYzURrpPNapfD1rgqP47n96cHh21HH+Z4/rW3pGPqZx4aSLy6cx/pSCwEiREH1yYxMVXr1h1EA88yoP9fnSbfXrmR5cgj3BjHYzXJ4cjujKnY5bfaQGI9ce6o+EgREEfSsUba1csd0z35y2Z5nNNnTr6D7V041pszktTKn2Yp+yoqeLI9B9qO0DsKpyFpIsiukVLK0k/8xUhpGNwoqwp3f8AL7URc+A+wo3HQ0DQLU8bnwH2Fdv+X2FLcdDAYVxNSJPw+wo7v+QKBURiRSJFS2FACmGkg3FFNhgastv/ACBSti+g+wqlKiXBku71RX0dm1wVvK5OI2gv9fT7VMvag+1YqZE+vPxqoKg4gfYfH+5o2fL7uPlis5QXT3/ctWaTYWHfORimre5TDiPQwRI9RUZ/EeoIH6zgADyrwPpUfVdWu3Y9o+7bx5VETnECudY59a7+Ro3E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encrypted-tbn2.gstatic.com/images?q=tbn:ANd9GcTE4bo6UmoGZXjuyswHjNvjZC9S8b6kcegB53Agnj-IJiQHSe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2" y="465221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947756"/>
            <a:ext cx="1573212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https://encrypted-tbn0.gstatic.com/images?q=tbn:ANd9GcSNrkZF09g5CiZZkRc2bADdtftm4cHQgLf0c8wy-0Q_pN9AxELS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2" y="2875524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333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51" y="954706"/>
            <a:ext cx="4731593" cy="315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7165" y="742122"/>
            <a:ext cx="5830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      Медведев Сергей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           Анатольевич-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    стаж работы 21 год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3181" y="4108174"/>
            <a:ext cx="3286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2004 –грамота </a:t>
            </a:r>
            <a:r>
              <a:rPr lang="ru-RU" sz="2400" dirty="0" err="1" smtClean="0">
                <a:latin typeface="Monotype Corsiva" panose="03010101010201010101" pitchFamily="66" charset="0"/>
              </a:rPr>
              <a:t>ГлавУО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2012- Благодарственное письмо областной Думы за успехи в воспитательной работе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11" descr="IMG0027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3265" y="2694265"/>
            <a:ext cx="2601015" cy="33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336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9" y="3226789"/>
            <a:ext cx="3631096" cy="242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4243" y="636104"/>
            <a:ext cx="6917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Monotype Corsiva" panose="03010101010201010101" pitchFamily="66" charset="0"/>
              </a:rPr>
              <a:t>Пушкалова</a:t>
            </a:r>
            <a:r>
              <a:rPr lang="ru-RU" sz="3600" dirty="0" smtClean="0">
                <a:latin typeface="Monotype Corsiva" panose="03010101010201010101" pitchFamily="66" charset="0"/>
              </a:rPr>
              <a:t> Юлия Алексеевна –</a:t>
            </a:r>
          </a:p>
          <a:p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smtClean="0">
                <a:latin typeface="Monotype Corsiva" panose="03010101010201010101" pitchFamily="66" charset="0"/>
              </a:rPr>
              <a:t>                  стаж 17 лет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   1 квалификационная категория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20" descr="RSCN2100"/>
          <p:cNvPicPr>
            <a:picLocks noChangeAspect="1" noChangeArrowheads="1"/>
          </p:cNvPicPr>
          <p:nvPr/>
        </p:nvPicPr>
        <p:blipFill>
          <a:blip r:embed="rId3" cstate="screen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6525" y="712836"/>
            <a:ext cx="3225484" cy="2117547"/>
          </a:xfrm>
          <a:prstGeom prst="rect">
            <a:avLst/>
          </a:prstGeom>
        </p:spPr>
      </p:pic>
      <p:pic>
        <p:nvPicPr>
          <p:cNvPr id="5" name="Picture 24" descr="P322113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3853" y="3154017"/>
            <a:ext cx="3324984" cy="2493738"/>
          </a:xfrm>
          <a:prstGeom prst="rect">
            <a:avLst/>
          </a:prstGeom>
        </p:spPr>
      </p:pic>
      <p:pic>
        <p:nvPicPr>
          <p:cNvPr id="6" name="Picture 19" descr="BKDC104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9715" y="3885216"/>
            <a:ext cx="2855912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07" y="3074504"/>
            <a:ext cx="5525484" cy="3051315"/>
          </a:xfrm>
          <a:prstGeom prst="rect">
            <a:avLst/>
          </a:prstGeom>
        </p:spPr>
      </p:pic>
      <p:pic>
        <p:nvPicPr>
          <p:cNvPr id="3" name="Picture 4" descr="SAM_338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24" y="2575961"/>
            <a:ext cx="4409967" cy="294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365" y="821635"/>
            <a:ext cx="10217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    Русина Татьяна Владиславовна- 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              стаж работы 19 лет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    2 квалификационная категория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830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32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04" y="2090838"/>
            <a:ext cx="4996069" cy="39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5235" y="768626"/>
            <a:ext cx="5844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Monotype Corsiva" panose="03010101010201010101" pitchFamily="66" charset="0"/>
              </a:rPr>
              <a:t>  </a:t>
            </a:r>
            <a:r>
              <a:rPr lang="ru-RU" sz="3600" b="1" dirty="0" smtClean="0">
                <a:latin typeface="Monotype Corsiva" panose="03010101010201010101" pitchFamily="66" charset="0"/>
              </a:rPr>
              <a:t>Павлова </a:t>
            </a:r>
            <a:r>
              <a:rPr lang="ru-RU" sz="3600" b="1" dirty="0">
                <a:latin typeface="Monotype Corsiva" panose="03010101010201010101" pitchFamily="66" charset="0"/>
              </a:rPr>
              <a:t>Е</a:t>
            </a:r>
            <a:r>
              <a:rPr lang="ru-RU" sz="3600" b="1" dirty="0" smtClean="0">
                <a:latin typeface="Monotype Corsiva" panose="03010101010201010101" pitchFamily="66" charset="0"/>
              </a:rPr>
              <a:t>лена Николаевна – </a:t>
            </a:r>
          </a:p>
          <a:p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latin typeface="Monotype Corsiva" panose="03010101010201010101" pitchFamily="66" charset="0"/>
              </a:rPr>
              <a:t>   стаж работы 15 лет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334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24" y="2984251"/>
            <a:ext cx="4159062" cy="30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911" y="848139"/>
            <a:ext cx="4749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Селезнева Екатерина     </a:t>
            </a:r>
          </a:p>
          <a:p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latin typeface="Monotype Corsiva" panose="03010101010201010101" pitchFamily="66" charset="0"/>
              </a:rPr>
              <a:t>    Александровна- </a:t>
            </a:r>
          </a:p>
          <a:p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latin typeface="Monotype Corsiva" panose="03010101010201010101" pitchFamily="66" charset="0"/>
              </a:rPr>
              <a:t>  стаж работы 1 год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7" y="2984251"/>
            <a:ext cx="4028661" cy="3021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5112" y="848139"/>
            <a:ext cx="4399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     </a:t>
            </a:r>
            <a:r>
              <a:rPr lang="ru-RU" sz="3600" b="1" dirty="0" err="1" smtClean="0">
                <a:latin typeface="Monotype Corsiva" panose="03010101010201010101" pitchFamily="66" charset="0"/>
              </a:rPr>
              <a:t>Рявкина</a:t>
            </a:r>
            <a:r>
              <a:rPr lang="ru-RU" sz="3600" b="1" dirty="0" smtClean="0">
                <a:latin typeface="Monotype Corsiva" panose="03010101010201010101" pitchFamily="66" charset="0"/>
              </a:rPr>
              <a:t> Ирина  </a:t>
            </a:r>
          </a:p>
          <a:p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latin typeface="Monotype Corsiva" panose="03010101010201010101" pitchFamily="66" charset="0"/>
              </a:rPr>
              <a:t>        Андреевна-         </a:t>
            </a:r>
          </a:p>
          <a:p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latin typeface="Monotype Corsiva" panose="03010101010201010101" pitchFamily="66" charset="0"/>
              </a:rPr>
              <a:t>    стаж работы 1год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428" y="2167605"/>
            <a:ext cx="2650434" cy="3782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2914" y="755374"/>
            <a:ext cx="731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Ветлугина Наталья </a:t>
            </a: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Алексеевна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3113" y="2524539"/>
            <a:ext cx="2358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   Наши новобранцы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233670"/>
              </p:ext>
            </p:extLst>
          </p:nvPr>
        </p:nvGraphicFramePr>
        <p:xfrm>
          <a:off x="212037" y="185528"/>
          <a:ext cx="11781180" cy="672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608"/>
                <a:gridCol w="2484145"/>
                <a:gridCol w="3165916"/>
                <a:gridCol w="1241675"/>
                <a:gridCol w="1241675"/>
                <a:gridCol w="1427249"/>
                <a:gridCol w="1682912"/>
              </a:tblGrid>
              <a:tr h="39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   Ф.И.О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Тема курсов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Сроки прохождения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часов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Место прохождения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Формы повышения квалификации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</a:tr>
              <a:tr h="1195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Красногорцева Б.Л.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«Использование электронных образовательных ресурсов в условиях реализации ФГОС»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«Презентация опыта работы победителей конкурса ПНПО»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15.01.2013-15.03.2013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12.10.2012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72ч.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2ч.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ГАОУ ДПО ИРОСТ г.Курган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Мишкинский МОУО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ДК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Вебинар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</a:tr>
              <a:tr h="59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Горшкова И.И.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 Эффективное  использование в учебном процессе электронных образовательных ресурсов-средство  внедрения  ФГОС»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15.01.2013-20.03.2013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72ч.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ГАОУ ДПО ИРОСТ г.Курган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ДК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</a:tr>
              <a:tr h="39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Пушкалова Ю.А.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 Интерпретации и фальсификации в историческом  учении»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25.03.2013-5.04.2013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72ч.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ФГБОУ ВПО КГУ г.Курган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ТК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</a:tr>
              <a:tr h="1195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Медведев С.А.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 Проектирование содержания исторического образования в современных   условиях»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 Проектная деятельность в информационной образовательной среде 21в.»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Октябрь 2012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Сентябрь-октябрь 2012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72ч.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72ч.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ГАОУ ДПО ИРОСТ г.Курган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Программа        « Обучение для будущего»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ТК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  ДК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</a:tr>
              <a:tr h="59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Русина Т.В.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 Проектная деятельность в информационной образовательной среде 21в.»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Сентябрь-октябрь 2012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72ч.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Программа         « Обучение для будущего»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   ДК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</a:tr>
              <a:tr h="39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Селезнева Е.А.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 Использование воспитательных  технологий в деятельности»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Январь 2013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2ч.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Мишкинский МОУО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Вебинар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</a:tr>
              <a:tr h="1593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Яковлева В.В.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 Формирование УДД на уроках русского языка в 5 кл.»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«Преподавание иностранного языка в начальной школе»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 ВШК в условиях реализации ФГОС»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«Преподавание основных образовательных программ ООО в условиях ФГОС»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Февраль 2013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Октябрь 2012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27.11.2012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2ч.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2ч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2ч.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2ч.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Мишкинский МОУО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Мишкинский МОУО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Мишкинский МОУО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Мишкинский МОУО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Вебинар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Вебинар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Вебинар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вебинар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2" marR="337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8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630153"/>
              </p:ext>
            </p:extLst>
          </p:nvPr>
        </p:nvGraphicFramePr>
        <p:xfrm>
          <a:off x="689113" y="959735"/>
          <a:ext cx="10866784" cy="5613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284"/>
                <a:gridCol w="2156831"/>
                <a:gridCol w="2030567"/>
                <a:gridCol w="3312006"/>
                <a:gridCol w="1459443"/>
                <a:gridCol w="1411653"/>
              </a:tblGrid>
              <a:tr h="413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Ф.И.О. учителя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Название мероприятия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 выступления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Уровень( ШМО, РМО, МИМЦ)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 выступления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Monotype Corsiva" panose="03010101010201010101" pitchFamily="66" charset="0"/>
                        </a:rPr>
                        <a:t>Пушкалова</a:t>
                      </a:r>
                      <a:r>
                        <a:rPr lang="ru-RU" sz="1400" dirty="0">
                          <a:effectLst/>
                          <a:latin typeface="Monotype Corsiva" panose="03010101010201010101" pitchFamily="66" charset="0"/>
                        </a:rPr>
                        <a:t> Ю.А.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otype Corsiva" panose="03010101010201010101" pitchFamily="66" charset="0"/>
                        </a:rPr>
                        <a:t>Заседание РМО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otype Corsiva" panose="03010101010201010101" pitchFamily="66" charset="0"/>
                        </a:rPr>
                        <a:t>Курсы «Интерпретации и фальсификации в историческом учении»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otype Corsiva" panose="03010101010201010101" pitchFamily="66" charset="0"/>
                        </a:rPr>
                        <a:t>«Современные образовательные технологии как средства формирования ключевых компетенций»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otype Corsiva" panose="03010101010201010101" pitchFamily="66" charset="0"/>
                        </a:rPr>
                        <a:t>« Роль проектно-исследовательской деятельности в изучении родного края»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otype Corsiva" panose="03010101010201010101" pitchFamily="66" charset="0"/>
                        </a:rPr>
                        <a:t>Районный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otype Corsiva" panose="03010101010201010101" pitchFamily="66" charset="0"/>
                        </a:rPr>
                        <a:t>Областной 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otype Corsiva" panose="03010101010201010101" pitchFamily="66" charset="0"/>
                        </a:rPr>
                        <a:t>Открытый урок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otype Corsiva" panose="03010101010201010101" pitchFamily="66" charset="0"/>
                        </a:rPr>
                        <a:t>« В гаванях афинского порта Пирей»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otype Corsiva" panose="03010101010201010101" pitchFamily="66" charset="0"/>
                        </a:rPr>
                        <a:t>Выступление на курсах 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0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Яковлева В.В.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Заседание РМО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 Современный урок в свете реализации ФГОС. Требования к современному уроку»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Районный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Выступление</a:t>
                      </a:r>
                      <a:r>
                        <a:rPr lang="ru-RU" sz="14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РМО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0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Горшкова</a:t>
                      </a:r>
                      <a:r>
                        <a:rPr lang="ru-RU" sz="14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И.И.</a:t>
                      </a:r>
                      <a:endParaRPr lang="ru-RU" sz="1400" dirty="0" smtClean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Заседание</a:t>
                      </a:r>
                      <a:r>
                        <a:rPr lang="ru-RU" sz="14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РМО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 ЭОР и ЦОР на уроках английского языка».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Районный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Выступление на РМО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Медведев С.А,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Районный семинар для директор и завучей 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Профильное обучение 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Районный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Открытый урок «Место искусства в духовной культуре»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Красногорцева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Б.Л.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Заседание РМО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Системно-</a:t>
                      </a:r>
                      <a:r>
                        <a:rPr lang="ru-RU" sz="140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деятельностный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подход 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Районный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Открытый урок</a:t>
                      </a:r>
                      <a:r>
                        <a:rPr lang="ru-RU" sz="14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«Древнейший Рим»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2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Ветлугина Н.А.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Заседание</a:t>
                      </a:r>
                      <a:r>
                        <a:rPr lang="ru-RU" sz="14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РМО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Системно –</a:t>
                      </a:r>
                      <a:r>
                        <a:rPr lang="ru-RU" sz="140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деятельностный</a:t>
                      </a:r>
                      <a:r>
                        <a:rPr lang="ru-RU" sz="14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подход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Районный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Открытый урок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5292" y="651959"/>
            <a:ext cx="118459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об обобщении и распространении своего педагогического опыта  2012-2014гг.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353851"/>
              </p:ext>
            </p:extLst>
          </p:nvPr>
        </p:nvGraphicFramePr>
        <p:xfrm>
          <a:off x="901149" y="1549288"/>
          <a:ext cx="10522225" cy="2572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284"/>
                <a:gridCol w="1940812"/>
                <a:gridCol w="1735489"/>
                <a:gridCol w="1430033"/>
                <a:gridCol w="3283674"/>
                <a:gridCol w="1645933"/>
              </a:tblGrid>
              <a:tr h="60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Ф.И.О.учителя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Название конкурса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Тема работы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Результат участия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6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Monotype Corsiva" panose="03010101010201010101" pitchFamily="66" charset="0"/>
                        </a:rPr>
                        <a:t>Пушкалова</a:t>
                      </a: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 Ю.А.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« Современный урок»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Региональный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муниципальный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Урок по теме «История политических репрессий и сопротивление несвободе в СССР»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Урок по теме «История политических репрессий и сопротивление несвободе в СССР»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Диплом 2 степени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Диплом</a:t>
                      </a:r>
                      <a:r>
                        <a:rPr lang="ru-RU" sz="1600" baseline="0" dirty="0" smtClean="0"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 участника</a:t>
                      </a:r>
                      <a:endParaRPr lang="ru-RU" sz="16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603512" y="662972"/>
            <a:ext cx="13437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об участии в профессиональных конкурсах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08773"/>
              </p:ext>
            </p:extLst>
          </p:nvPr>
        </p:nvGraphicFramePr>
        <p:xfrm>
          <a:off x="781879" y="1476108"/>
          <a:ext cx="10654747" cy="4221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601"/>
                <a:gridCol w="2043722"/>
                <a:gridCol w="2043722"/>
                <a:gridCol w="1221907"/>
                <a:gridCol w="1533332"/>
                <a:gridCol w="1532611"/>
                <a:gridCol w="1792852"/>
              </a:tblGrid>
              <a:tr h="328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ФИО ученика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Название конкурса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Форма работы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уровень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Результат участия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ФИО учителя                  ( предмет</a:t>
                      </a:r>
                      <a:r>
                        <a:rPr lang="ru-RU" sz="1200">
                          <a:effectLst/>
                        </a:rPr>
                        <a:t>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</a:tr>
              <a:tr h="6070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anose="03010101010201010101" pitchFamily="66" charset="0"/>
                        </a:rPr>
                        <a:t>Терентьева Надежда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anose="03010101010201010101" pitchFamily="66" charset="0"/>
                        </a:rPr>
                        <a:t>« Роль экологического образования в становлении профессионала»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anose="03010101010201010101" pitchFamily="66" charset="0"/>
                        </a:rPr>
                        <a:t>Исследовательская работа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anose="03010101010201010101" pitchFamily="66" charset="0"/>
                        </a:rPr>
                        <a:t>Региональный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anose="03010101010201010101" pitchFamily="66" charset="0"/>
                        </a:rPr>
                        <a:t>Диплом участника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Monotype Corsiva" panose="03010101010201010101" pitchFamily="66" charset="0"/>
                        </a:rPr>
                        <a:t>Пушкалова</a:t>
                      </a:r>
                      <a:r>
                        <a:rPr lang="ru-RU" sz="1200" dirty="0">
                          <a:effectLst/>
                          <a:latin typeface="Monotype Corsiva" panose="03010101010201010101" pitchFamily="66" charset="0"/>
                        </a:rPr>
                        <a:t> Ю.А.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anose="03010101010201010101" pitchFamily="66" charset="0"/>
                        </a:rPr>
                        <a:t>Обществознание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</a:tr>
              <a:tr h="35629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anose="03010101010201010101" pitchFamily="66" charset="0"/>
                        </a:rPr>
                        <a:t>Свердлова Алена</a:t>
                      </a:r>
                      <a:endParaRPr lang="ru-RU" sz="12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anose="03010101010201010101" pitchFamily="66" charset="0"/>
                        </a:rPr>
                        <a:t>Областная олимпиада по истории</a:t>
                      </a:r>
                      <a:endParaRPr lang="ru-RU" sz="12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anose="03010101010201010101" pitchFamily="66" charset="0"/>
                        </a:rPr>
                        <a:t>Участие</a:t>
                      </a:r>
                      <a:endParaRPr lang="ru-RU" sz="12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anose="03010101010201010101" pitchFamily="66" charset="0"/>
                        </a:rPr>
                        <a:t>Областной</a:t>
                      </a:r>
                      <a:endParaRPr lang="ru-RU" sz="12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anose="03010101010201010101" pitchFamily="66" charset="0"/>
                        </a:rPr>
                        <a:t>Сертификат участника</a:t>
                      </a:r>
                      <a:endParaRPr lang="ru-RU" sz="12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Monotype Corsiva" panose="03010101010201010101" pitchFamily="66" charset="0"/>
                        </a:rPr>
                        <a:t>Красногорцева</a:t>
                      </a:r>
                      <a:r>
                        <a:rPr lang="ru-RU" sz="1200" dirty="0">
                          <a:effectLst/>
                          <a:latin typeface="Monotype Corsiva" panose="03010101010201010101" pitchFamily="66" charset="0"/>
                        </a:rPr>
                        <a:t> Б.Л.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anose="03010101010201010101" pitchFamily="66" charset="0"/>
                        </a:rPr>
                        <a:t>История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</a:tr>
              <a:tr h="35629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anose="03010101010201010101" pitchFamily="66" charset="0"/>
                        </a:rPr>
                        <a:t>Таирова Ольга</a:t>
                      </a:r>
                      <a:endParaRPr lang="ru-RU" sz="12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anose="03010101010201010101" pitchFamily="66" charset="0"/>
                        </a:rPr>
                        <a:t>Областная олимпиада по праву</a:t>
                      </a:r>
                      <a:endParaRPr lang="ru-RU" sz="12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anose="03010101010201010101" pitchFamily="66" charset="0"/>
                        </a:rPr>
                        <a:t>Участие</a:t>
                      </a:r>
                      <a:endParaRPr lang="ru-RU" sz="12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anose="03010101010201010101" pitchFamily="66" charset="0"/>
                        </a:rPr>
                        <a:t>Областной</a:t>
                      </a:r>
                      <a:endParaRPr lang="ru-RU" sz="12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anose="03010101010201010101" pitchFamily="66" charset="0"/>
                        </a:rPr>
                        <a:t>Сертификат участника</a:t>
                      </a:r>
                      <a:endParaRPr lang="ru-RU" sz="12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Monotype Corsiva" panose="03010101010201010101" pitchFamily="66" charset="0"/>
                        </a:rPr>
                        <a:t>Красногорцева</a:t>
                      </a:r>
                      <a:r>
                        <a:rPr lang="ru-RU" sz="1200" dirty="0">
                          <a:effectLst/>
                          <a:latin typeface="Monotype Corsiva" panose="03010101010201010101" pitchFamily="66" charset="0"/>
                        </a:rPr>
                        <a:t> Б.Л. право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</a:tr>
              <a:tr h="12140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anose="03010101010201010101" pitchFamily="66" charset="0"/>
                        </a:rPr>
                        <a:t>Таирова Ольга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anose="03010101010201010101" pitchFamily="66" charset="0"/>
                        </a:rPr>
                        <a:t>Межрегиональная олимпиада по управлению , проводимая ФГБОУ ВПО « Российская академия народного хозяйства и госслужбы при Президенте РФ»</a:t>
                      </a:r>
                      <a:endParaRPr lang="ru-RU" sz="12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anose="03010101010201010101" pitchFamily="66" charset="0"/>
                        </a:rPr>
                        <a:t>тестирование</a:t>
                      </a:r>
                      <a:endParaRPr lang="ru-RU" sz="12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anose="03010101010201010101" pitchFamily="66" charset="0"/>
                        </a:rPr>
                        <a:t>межрегиональный</a:t>
                      </a:r>
                      <a:endParaRPr lang="ru-RU" sz="12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otype Corsiva" panose="03010101010201010101" pitchFamily="66" charset="0"/>
                        </a:rPr>
                        <a:t>2 место по обществознанию, 1 тур</a:t>
                      </a:r>
                      <a:endParaRPr lang="ru-RU" sz="12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Monotype Corsiva" panose="03010101010201010101" pitchFamily="66" charset="0"/>
                        </a:rPr>
                        <a:t>Красногорцева</a:t>
                      </a:r>
                      <a:r>
                        <a:rPr lang="ru-RU" sz="1200" dirty="0">
                          <a:effectLst/>
                          <a:latin typeface="Monotype Corsiva" panose="03010101010201010101" pitchFamily="66" charset="0"/>
                        </a:rPr>
                        <a:t> Б.Л. </a:t>
                      </a:r>
                      <a:r>
                        <a:rPr lang="ru-RU" sz="1200" dirty="0" smtClean="0">
                          <a:effectLst/>
                          <a:latin typeface="Monotype Corsiva" panose="03010101010201010101" pitchFamily="66" charset="0"/>
                        </a:rPr>
                        <a:t>Обществознание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</a:tr>
              <a:tr h="12140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Таирова</a:t>
                      </a:r>
                      <a:r>
                        <a:rPr lang="ru-RU" sz="12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Ольга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Областная олимпиада по избирательному праву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место,</a:t>
                      </a:r>
                      <a:r>
                        <a:rPr lang="ru-RU" sz="120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2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оощрительная премия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Красногорцева</a:t>
                      </a:r>
                      <a:r>
                        <a:rPr lang="ru-RU" sz="12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Б.Л.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72209" y="862272"/>
            <a:ext cx="9356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Информация об участии детей в конкурсах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latin typeface="Monotype Corsiva" panose="03010101010201010101" pitchFamily="66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2012-2013гг</a:t>
            </a:r>
          </a:p>
        </p:txBody>
      </p:sp>
    </p:spTree>
    <p:extLst>
      <p:ext uri="{BB962C8B-B14F-4D97-AF65-F5344CB8AC3E}">
        <p14:creationId xmlns:p14="http://schemas.microsoft.com/office/powerpoint/2010/main" val="14175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191" y="2025334"/>
            <a:ext cx="1524731" cy="1605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057564" y="4187481"/>
            <a:ext cx="1738124" cy="1760868"/>
          </a:xfrm>
          <a:prstGeom prst="rect">
            <a:avLst/>
          </a:prstGeom>
        </p:spPr>
      </p:pic>
      <p:pic>
        <p:nvPicPr>
          <p:cNvPr id="9" name="Picture 11" descr="IMG0027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69"/>
          <a:stretch/>
        </p:blipFill>
        <p:spPr>
          <a:xfrm>
            <a:off x="3370960" y="4179730"/>
            <a:ext cx="1609296" cy="1831041"/>
          </a:xfrm>
          <a:prstGeom prst="rect">
            <a:avLst/>
          </a:prstGeom>
        </p:spPr>
      </p:pic>
      <p:pic>
        <p:nvPicPr>
          <p:cNvPr id="10" name="Picture 7" descr="DSC_0090_cr"/>
          <p:cNvPicPr>
            <a:picLocks noChangeAspect="1" noChangeArrowheads="1"/>
          </p:cNvPicPr>
          <p:nvPr/>
        </p:nvPicPr>
        <p:blipFill rotWithShape="1"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135" y="4198850"/>
            <a:ext cx="1337762" cy="1768568"/>
          </a:xfrm>
          <a:prstGeom prst="rect">
            <a:avLst/>
          </a:prstGeom>
        </p:spPr>
      </p:pic>
      <p:pic>
        <p:nvPicPr>
          <p:cNvPr id="11" name="Picture 12" descr="BKDC104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6330" y="2083425"/>
            <a:ext cx="1339448" cy="1689535"/>
          </a:xfrm>
          <a:prstGeom prst="rect">
            <a:avLst/>
          </a:prstGeom>
        </p:spPr>
      </p:pic>
      <p:pic>
        <p:nvPicPr>
          <p:cNvPr id="12" name="Picture 5" descr="C:\Users\андрей\Desktop\Новая папка\Рисунок4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96330" y="4179730"/>
            <a:ext cx="1540296" cy="188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21 11-19 ����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9602" y="4198850"/>
            <a:ext cx="1233668" cy="173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SAM_3278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1974" y="2025334"/>
            <a:ext cx="1460478" cy="180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AM_328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5499651" y="2101884"/>
            <a:ext cx="1244505" cy="17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8783" y="2025334"/>
            <a:ext cx="1446633" cy="1805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7061" y="595568"/>
            <a:ext cx="6085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Monotype Corsiva" panose="03010101010201010101" pitchFamily="66" charset="0"/>
              </a:rPr>
              <a:t>   </a:t>
            </a:r>
            <a:r>
              <a:rPr lang="en-US" sz="5400" dirty="0" smtClean="0">
                <a:latin typeface="Monotype Corsiva" panose="03010101010201010101" pitchFamily="66" charset="0"/>
              </a:rPr>
              <a:t>     </a:t>
            </a:r>
            <a:r>
              <a:rPr lang="ru-RU" sz="5400" dirty="0" smtClean="0">
                <a:latin typeface="Monotype Corsiva" panose="03010101010201010101" pitchFamily="66" charset="0"/>
              </a:rPr>
              <a:t> </a:t>
            </a:r>
            <a:r>
              <a:rPr lang="ru-RU" sz="5400" b="1" dirty="0" smtClean="0">
                <a:latin typeface="Monotype Corsiva" panose="03010101010201010101" pitchFamily="66" charset="0"/>
              </a:rPr>
              <a:t>А вот и мы</a:t>
            </a:r>
            <a:r>
              <a:rPr lang="ru-RU" sz="5400" dirty="0" smtClean="0">
                <a:latin typeface="Monotype Corsiva" panose="03010101010201010101" pitchFamily="66" charset="0"/>
              </a:rPr>
              <a:t>!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42375"/>
              </p:ext>
            </p:extLst>
          </p:nvPr>
        </p:nvGraphicFramePr>
        <p:xfrm>
          <a:off x="715617" y="1517167"/>
          <a:ext cx="10893287" cy="4534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2744"/>
                <a:gridCol w="2193245"/>
                <a:gridCol w="2193245"/>
                <a:gridCol w="1879397"/>
                <a:gridCol w="1044682"/>
                <a:gridCol w="1148563"/>
                <a:gridCol w="1101411"/>
              </a:tblGrid>
              <a:tr h="988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Название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педагогов использующих данную СОТ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Кол-во педагогов, использующих технологию эпизодически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педагогов, использующих технологию системно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Школьном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муниципальном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Региональном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</a:tr>
              <a:tr h="25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Проектная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</a:tr>
              <a:tr h="506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Развивающее обучение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</a:tr>
              <a:tr h="506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Исследовательские методы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</a:tr>
              <a:tr h="25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Проблемное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</a:tr>
              <a:tr h="25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Дебаты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</a:tr>
              <a:tr h="759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Использование обучающих игр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</a:tr>
              <a:tr h="25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</a:tr>
              <a:tr h="506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Здоровьесберегающие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</a:tr>
              <a:tr h="25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Портфолио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2" marR="63642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636104" y="811515"/>
            <a:ext cx="134765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Использование современных образовательных технологий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696" y="728870"/>
            <a:ext cx="56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Результаты  школьных олимпиад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26641"/>
              </p:ext>
            </p:extLst>
          </p:nvPr>
        </p:nvGraphicFramePr>
        <p:xfrm>
          <a:off x="728871" y="1272208"/>
          <a:ext cx="10774016" cy="453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477"/>
                <a:gridCol w="3617843"/>
                <a:gridCol w="3071192"/>
                <a:gridCol w="2693504"/>
              </a:tblGrid>
              <a:tr h="755375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Призовые места</a:t>
                      </a:r>
                      <a:endParaRPr lang="ru-RU" dirty="0"/>
                    </a:p>
                  </a:txBody>
                  <a:tcPr/>
                </a:tc>
              </a:tr>
              <a:tr h="755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755375"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755375"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755375"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755375"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Немецкий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3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790" y="781878"/>
            <a:ext cx="730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Результаты районных олимпиад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17695"/>
              </p:ext>
            </p:extLst>
          </p:nvPr>
        </p:nvGraphicFramePr>
        <p:xfrm>
          <a:off x="795129" y="1192697"/>
          <a:ext cx="10668001" cy="481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730"/>
                <a:gridCol w="1945652"/>
                <a:gridCol w="698063"/>
                <a:gridCol w="3042356"/>
                <a:gridCol w="2133600"/>
                <a:gridCol w="2133600"/>
              </a:tblGrid>
              <a:tr h="681698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 учителя</a:t>
                      </a:r>
                      <a:endParaRPr lang="ru-RU" dirty="0"/>
                    </a:p>
                  </a:txBody>
                  <a:tcPr/>
                </a:tc>
              </a:tr>
              <a:tr h="449473"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Свердлова</a:t>
                      </a:r>
                      <a:r>
                        <a:rPr lang="ru-RU" baseline="0" dirty="0" smtClean="0"/>
                        <a:t> Алена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Красногорцева</a:t>
                      </a:r>
                      <a:r>
                        <a:rPr lang="ru-RU" dirty="0" smtClean="0"/>
                        <a:t> Б.Л.</a:t>
                      </a:r>
                      <a:endParaRPr lang="ru-RU" dirty="0"/>
                    </a:p>
                  </a:txBody>
                  <a:tcPr/>
                </a:tc>
              </a:tr>
              <a:tr h="493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Наумов Владимир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Красногорцева</a:t>
                      </a:r>
                      <a:r>
                        <a:rPr lang="ru-RU" baseline="0" dirty="0" smtClean="0"/>
                        <a:t> Б.Л.</a:t>
                      </a:r>
                      <a:endParaRPr lang="ru-RU" dirty="0"/>
                    </a:p>
                  </a:txBody>
                  <a:tcPr/>
                </a:tc>
              </a:tr>
              <a:tr h="465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Шибанов Сергей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Красногорцева</a:t>
                      </a:r>
                      <a:r>
                        <a:rPr lang="ru-RU" baseline="0" dirty="0" smtClean="0"/>
                        <a:t> Б.Л.</a:t>
                      </a:r>
                      <a:endParaRPr lang="ru-RU" dirty="0"/>
                    </a:p>
                  </a:txBody>
                  <a:tcPr/>
                </a:tc>
              </a:tr>
              <a:tr h="3895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Таирова Ольга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Красногорцева</a:t>
                      </a:r>
                      <a:r>
                        <a:rPr lang="ru-RU" dirty="0" smtClean="0"/>
                        <a:t> Б.Л.</a:t>
                      </a:r>
                      <a:endParaRPr lang="ru-RU" dirty="0"/>
                    </a:p>
                  </a:txBody>
                  <a:tcPr/>
                </a:tc>
              </a:tr>
              <a:tr h="389542"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Айбек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Уулы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Сыймык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Красногорцева</a:t>
                      </a:r>
                      <a:r>
                        <a:rPr lang="ru-RU" dirty="0" smtClean="0"/>
                        <a:t> Б.Л.</a:t>
                      </a:r>
                      <a:endParaRPr lang="ru-RU" dirty="0"/>
                    </a:p>
                  </a:txBody>
                  <a:tcPr/>
                </a:tc>
              </a:tr>
              <a:tr h="3895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Таирова Анастасия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Красногорцева</a:t>
                      </a:r>
                      <a:r>
                        <a:rPr lang="ru-RU" baseline="0" dirty="0" smtClean="0"/>
                        <a:t> Б.Л</a:t>
                      </a:r>
                      <a:endParaRPr lang="ru-RU" dirty="0"/>
                    </a:p>
                  </a:txBody>
                  <a:tcPr/>
                </a:tc>
              </a:tr>
              <a:tr h="3895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Андреева Полина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Пушкалова</a:t>
                      </a:r>
                      <a:r>
                        <a:rPr lang="ru-RU" dirty="0" smtClean="0"/>
                        <a:t> Ю.А.</a:t>
                      </a:r>
                      <a:endParaRPr lang="ru-RU" dirty="0"/>
                    </a:p>
                  </a:txBody>
                  <a:tcPr/>
                </a:tc>
              </a:tr>
              <a:tr h="3895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Мещерякова</a:t>
                      </a:r>
                      <a:r>
                        <a:rPr lang="ru-RU" baseline="0" dirty="0" smtClean="0"/>
                        <a:t> Наталья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Медведев С.А.</a:t>
                      </a:r>
                      <a:endParaRPr lang="ru-RU" dirty="0"/>
                    </a:p>
                  </a:txBody>
                  <a:tcPr/>
                </a:tc>
              </a:tr>
              <a:tr h="3895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Кокорин Александр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Горшкова И.И.</a:t>
                      </a:r>
                      <a:endParaRPr lang="ru-RU" dirty="0"/>
                    </a:p>
                  </a:txBody>
                  <a:tcPr/>
                </a:tc>
              </a:tr>
              <a:tr h="3895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Немецкий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Хрюкин</a:t>
                      </a:r>
                      <a:r>
                        <a:rPr lang="ru-RU" baseline="0" dirty="0" smtClean="0"/>
                        <a:t> Дмитрий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Яковлева В.В.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0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8173" y="795129"/>
            <a:ext cx="7036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Результаты игры « Золотое Руно»   2011 .                   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latin typeface="Monotype Corsiva" panose="03010101010201010101" pitchFamily="66" charset="0"/>
              </a:rPr>
              <a:t>     </a:t>
            </a:r>
            <a:r>
              <a:rPr lang="ru-RU" sz="2800" b="1" dirty="0">
                <a:latin typeface="Monotype Corsiva" panose="03010101010201010101" pitchFamily="66" charset="0"/>
              </a:rPr>
              <a:t>В</a:t>
            </a:r>
            <a:r>
              <a:rPr lang="ru-RU" sz="2800" b="1" dirty="0" smtClean="0">
                <a:latin typeface="Monotype Corsiva" panose="03010101010201010101" pitchFamily="66" charset="0"/>
              </a:rPr>
              <a:t>сего  принимало участие в школе -13учащихся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9213"/>
              </p:ext>
            </p:extLst>
          </p:nvPr>
        </p:nvGraphicFramePr>
        <p:xfrm>
          <a:off x="848138" y="2101795"/>
          <a:ext cx="1059497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149"/>
                <a:gridCol w="2385391"/>
                <a:gridCol w="1709531"/>
                <a:gridCol w="1696278"/>
                <a:gridCol w="1722783"/>
                <a:gridCol w="2179842"/>
              </a:tblGrid>
              <a:tr h="57647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в школе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в районе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в регионе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 учителя</a:t>
                      </a:r>
                      <a:endParaRPr lang="ru-RU" dirty="0"/>
                    </a:p>
                  </a:txBody>
                  <a:tcPr/>
                </a:tc>
              </a:tr>
              <a:tr h="300825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Рогулин Дмитрий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Медведев С.А.</a:t>
                      </a:r>
                      <a:endParaRPr lang="ru-RU" dirty="0"/>
                    </a:p>
                  </a:txBody>
                  <a:tcPr/>
                </a:tc>
              </a:tr>
              <a:tr h="222637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Маракуева</a:t>
                      </a:r>
                      <a:r>
                        <a:rPr lang="ru-RU" dirty="0" smtClean="0"/>
                        <a:t> Анастасия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Пушкалова</a:t>
                      </a:r>
                      <a:r>
                        <a:rPr lang="ru-RU" dirty="0" smtClean="0"/>
                        <a:t> Ю.А</a:t>
                      </a:r>
                      <a:endParaRPr lang="ru-RU" dirty="0"/>
                    </a:p>
                  </a:txBody>
                  <a:tcPr/>
                </a:tc>
              </a:tr>
              <a:tr h="356334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Просекова</a:t>
                      </a:r>
                      <a:r>
                        <a:rPr lang="ru-RU" dirty="0" smtClean="0"/>
                        <a:t> Марина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Медведев С.А</a:t>
                      </a:r>
                      <a:endParaRPr lang="ru-RU" dirty="0"/>
                    </a:p>
                  </a:txBody>
                  <a:tcPr/>
                </a:tc>
              </a:tr>
              <a:tr h="356334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Таирова Ольга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Красногорцева</a:t>
                      </a:r>
                      <a:r>
                        <a:rPr lang="ru-RU" dirty="0" smtClean="0"/>
                        <a:t> Б.Л</a:t>
                      </a:r>
                      <a:endParaRPr lang="ru-RU" dirty="0"/>
                    </a:p>
                  </a:txBody>
                  <a:tcPr/>
                </a:tc>
              </a:tr>
              <a:tr h="356334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Варлаков</a:t>
                      </a:r>
                      <a:r>
                        <a:rPr lang="ru-RU" dirty="0" smtClean="0"/>
                        <a:t> Александр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Красногорцева</a:t>
                      </a:r>
                      <a:r>
                        <a:rPr lang="ru-RU" dirty="0" smtClean="0"/>
                        <a:t> Б.Л</a:t>
                      </a:r>
                      <a:endParaRPr lang="ru-RU" dirty="0"/>
                    </a:p>
                  </a:txBody>
                  <a:tcPr/>
                </a:tc>
              </a:tr>
              <a:tr h="356334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Яковлева Виктория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Красногорцева</a:t>
                      </a:r>
                      <a:r>
                        <a:rPr lang="ru-RU" baseline="0" dirty="0" smtClean="0"/>
                        <a:t> Б.Л.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http://runodog.ru/design/top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6062" y="207428"/>
            <a:ext cx="2431636" cy="190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7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nodog.ru/design/top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471" y="0"/>
            <a:ext cx="2431636" cy="190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58736"/>
              </p:ext>
            </p:extLst>
          </p:nvPr>
        </p:nvGraphicFramePr>
        <p:xfrm>
          <a:off x="619471" y="1903792"/>
          <a:ext cx="10594974" cy="409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149"/>
                <a:gridCol w="2385391"/>
                <a:gridCol w="1709531"/>
                <a:gridCol w="1696278"/>
                <a:gridCol w="1722783"/>
                <a:gridCol w="2179842"/>
              </a:tblGrid>
              <a:tr h="57647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в школе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в районе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в регионе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 учителя</a:t>
                      </a:r>
                      <a:endParaRPr lang="ru-RU" dirty="0"/>
                    </a:p>
                  </a:txBody>
                  <a:tcPr/>
                </a:tc>
              </a:tr>
              <a:tr h="57647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Айбек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Уулы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Сыймык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Красногорцева</a:t>
                      </a:r>
                      <a:r>
                        <a:rPr lang="ru-RU" dirty="0" smtClean="0"/>
                        <a:t> Б.Л.</a:t>
                      </a:r>
                      <a:endParaRPr lang="ru-RU" dirty="0"/>
                    </a:p>
                  </a:txBody>
                  <a:tcPr/>
                </a:tc>
              </a:tr>
              <a:tr h="57647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Гутис</a:t>
                      </a:r>
                      <a:r>
                        <a:rPr lang="ru-RU" dirty="0" smtClean="0"/>
                        <a:t> Анна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Русина Т.В.</a:t>
                      </a:r>
                      <a:endParaRPr lang="ru-RU" dirty="0"/>
                    </a:p>
                  </a:txBody>
                  <a:tcPr/>
                </a:tc>
              </a:tr>
              <a:tr h="57647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Клопова</a:t>
                      </a:r>
                      <a:r>
                        <a:rPr lang="ru-RU" dirty="0" smtClean="0"/>
                        <a:t> Елена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Медведев С.А.</a:t>
                      </a:r>
                      <a:endParaRPr lang="ru-RU" dirty="0"/>
                    </a:p>
                  </a:txBody>
                  <a:tcPr/>
                </a:tc>
              </a:tr>
              <a:tr h="57647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Свердлова Алена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Красногорцева</a:t>
                      </a:r>
                      <a:r>
                        <a:rPr lang="ru-RU" dirty="0" smtClean="0"/>
                        <a:t> Б.Л.</a:t>
                      </a:r>
                      <a:endParaRPr lang="ru-RU" dirty="0"/>
                    </a:p>
                  </a:txBody>
                  <a:tcPr/>
                </a:tc>
              </a:tr>
              <a:tr h="57647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Таирова Ольга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Красногорцева</a:t>
                      </a:r>
                      <a:r>
                        <a:rPr lang="ru-RU" dirty="0" smtClean="0"/>
                        <a:t> Б.Л.</a:t>
                      </a:r>
                      <a:endParaRPr lang="ru-RU" dirty="0"/>
                    </a:p>
                  </a:txBody>
                  <a:tcPr/>
                </a:tc>
              </a:tr>
              <a:tr h="5764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60035" y="702365"/>
            <a:ext cx="7328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Результаты игры «Золотое Руно» 2012 .               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latin typeface="Monotype Corsiva" panose="03010101010201010101" pitchFamily="66" charset="0"/>
              </a:rPr>
              <a:t>  Всего принимало участие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nodog.ru/design/top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706" y="92765"/>
            <a:ext cx="2431636" cy="190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617591"/>
              </p:ext>
            </p:extLst>
          </p:nvPr>
        </p:nvGraphicFramePr>
        <p:xfrm>
          <a:off x="662609" y="1900362"/>
          <a:ext cx="10919791" cy="3434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776"/>
                <a:gridCol w="2458522"/>
                <a:gridCol w="1754545"/>
                <a:gridCol w="1755678"/>
                <a:gridCol w="1775599"/>
                <a:gridCol w="2246671"/>
              </a:tblGrid>
              <a:tr h="795131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в школе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в районе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в регионе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 учителя</a:t>
                      </a:r>
                      <a:endParaRPr lang="ru-RU" dirty="0"/>
                    </a:p>
                  </a:txBody>
                  <a:tcPr/>
                </a:tc>
              </a:tr>
              <a:tr h="44527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Петровская</a:t>
                      </a:r>
                      <a:r>
                        <a:rPr lang="ru-RU" baseline="0" dirty="0" smtClean="0"/>
                        <a:t> Екатерина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Григорьева Е.С.</a:t>
                      </a:r>
                      <a:endParaRPr lang="ru-RU" dirty="0"/>
                    </a:p>
                  </a:txBody>
                  <a:tcPr/>
                </a:tc>
              </a:tr>
              <a:tr h="326003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Медведева Наталья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Пушкалова</a:t>
                      </a:r>
                      <a:r>
                        <a:rPr lang="ru-RU" dirty="0" smtClean="0"/>
                        <a:t> Ю.А.</a:t>
                      </a:r>
                      <a:endParaRPr lang="ru-RU" dirty="0"/>
                    </a:p>
                  </a:txBody>
                  <a:tcPr/>
                </a:tc>
              </a:tr>
              <a:tr h="326002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Петухова Полина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Русина Т.В.</a:t>
                      </a:r>
                      <a:endParaRPr lang="ru-RU" dirty="0"/>
                    </a:p>
                  </a:txBody>
                  <a:tcPr/>
                </a:tc>
              </a:tr>
              <a:tr h="299498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Варлакова</a:t>
                      </a:r>
                      <a:r>
                        <a:rPr lang="ru-RU" dirty="0" smtClean="0"/>
                        <a:t> Анастасия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Медведев С.А.</a:t>
                      </a:r>
                      <a:endParaRPr lang="ru-RU" dirty="0"/>
                    </a:p>
                  </a:txBody>
                  <a:tcPr/>
                </a:tc>
              </a:tr>
              <a:tr h="33925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Одинцова Мария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Медведев С.А</a:t>
                      </a:r>
                      <a:endParaRPr lang="ru-RU" dirty="0"/>
                    </a:p>
                  </a:txBody>
                  <a:tcPr/>
                </a:tc>
              </a:tr>
              <a:tr h="269565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Свердлова Алена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Красногорцева</a:t>
                      </a:r>
                      <a:r>
                        <a:rPr lang="ru-RU" baseline="0" dirty="0" smtClean="0"/>
                        <a:t> Б.Л.</a:t>
                      </a:r>
                      <a:endParaRPr lang="ru-RU" dirty="0"/>
                    </a:p>
                  </a:txBody>
                  <a:tcPr/>
                </a:tc>
              </a:tr>
              <a:tr h="269565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Таирова Ольга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Красногорцева</a:t>
                      </a:r>
                      <a:r>
                        <a:rPr lang="ru-RU" dirty="0" smtClean="0"/>
                        <a:t> Б.Л.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85323" y="715617"/>
            <a:ext cx="5976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Результаты игры « Золотое Руно»-2013. Всего принимало участие -53 учащихся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1" y="649357"/>
            <a:ext cx="591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Результаты- ГИА- обществознание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40388"/>
              </p:ext>
            </p:extLst>
          </p:nvPr>
        </p:nvGraphicFramePr>
        <p:xfrm>
          <a:off x="609599" y="2229741"/>
          <a:ext cx="11025813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267"/>
                <a:gridCol w="740317"/>
                <a:gridCol w="733247"/>
                <a:gridCol w="857013"/>
                <a:gridCol w="636105"/>
                <a:gridCol w="702365"/>
                <a:gridCol w="940904"/>
                <a:gridCol w="752028"/>
                <a:gridCol w="798414"/>
                <a:gridCol w="728932"/>
                <a:gridCol w="1057692"/>
                <a:gridCol w="993115"/>
                <a:gridCol w="798414"/>
              </a:tblGrid>
              <a:tr h="596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МКОУ «</a:t>
                      </a:r>
                      <a:r>
                        <a:rPr lang="ru-RU" sz="1200" dirty="0" err="1">
                          <a:effectLst/>
                        </a:rPr>
                        <a:t>Мишкинская</a:t>
                      </a:r>
                      <a:r>
                        <a:rPr lang="ru-RU" sz="1200" dirty="0">
                          <a:effectLst/>
                        </a:rPr>
                        <a:t> СОШ»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131569"/>
              </p:ext>
            </p:extLst>
          </p:nvPr>
        </p:nvGraphicFramePr>
        <p:xfrm>
          <a:off x="622852" y="1550504"/>
          <a:ext cx="10933045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65"/>
                <a:gridCol w="680851"/>
                <a:gridCol w="762864"/>
                <a:gridCol w="848912"/>
                <a:gridCol w="577777"/>
                <a:gridCol w="762864"/>
                <a:gridCol w="965237"/>
                <a:gridCol w="560491"/>
                <a:gridCol w="663826"/>
                <a:gridCol w="1043249"/>
                <a:gridCol w="1043249"/>
                <a:gridCol w="948896"/>
                <a:gridCol w="762864"/>
              </a:tblGrid>
              <a:tr h="35868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участвующих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успеваем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Изменения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Ср.балл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Рейтинг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</a:tr>
              <a:tr h="179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25" marR="66025" marT="0" marB="0"/>
                </a:tc>
              </a:tr>
            </a:tbl>
          </a:graphicData>
        </a:graphic>
      </p:graphicFrame>
      <p:pic>
        <p:nvPicPr>
          <p:cNvPr id="5" name="Picture 67" descr="школьные картинки к презентаци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82" y="4018722"/>
            <a:ext cx="1828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948" y="914400"/>
            <a:ext cx="528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               Результаты ЕГЭ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04387"/>
              </p:ext>
            </p:extLst>
          </p:nvPr>
        </p:nvGraphicFramePr>
        <p:xfrm>
          <a:off x="742124" y="3074505"/>
          <a:ext cx="10919790" cy="2917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298"/>
                <a:gridCol w="458765"/>
                <a:gridCol w="458765"/>
                <a:gridCol w="458765"/>
                <a:gridCol w="458765"/>
                <a:gridCol w="458765"/>
                <a:gridCol w="550648"/>
                <a:gridCol w="550648"/>
                <a:gridCol w="458765"/>
                <a:gridCol w="550648"/>
                <a:gridCol w="550648"/>
                <a:gridCol w="641885"/>
                <a:gridCol w="642532"/>
                <a:gridCol w="642532"/>
                <a:gridCol w="642532"/>
                <a:gridCol w="642532"/>
                <a:gridCol w="550648"/>
                <a:gridCol w="550648"/>
                <a:gridCol w="550001"/>
              </a:tblGrid>
              <a:tr h="83357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 человек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сдававших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несдавших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Средний балл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Максимальный  балл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Минимальный  балл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3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</a:tr>
              <a:tr h="1250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МОУ «Мишкинская СОШ»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40,8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33,3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60,75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4401" y="1314858"/>
            <a:ext cx="1257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  (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минимум 32 балла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)- 2013г.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сдавали - 12 человек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 – 84 балла Таирова Ольга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МКОУ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Мишкинская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 – 67 баллов Андреев Максим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МКОУ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Мишкинская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место – 61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балл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Вылеткова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Елена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МКОУ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Мишкинская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61 балл Шибанов Сергей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МКОУ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Мишкинская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5" name="Picture 67" descr="школьные картинки к презентаци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113" y="771939"/>
            <a:ext cx="1828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6275"/>
              </p:ext>
            </p:extLst>
          </p:nvPr>
        </p:nvGraphicFramePr>
        <p:xfrm>
          <a:off x="742121" y="3140765"/>
          <a:ext cx="10694506" cy="2729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039"/>
                <a:gridCol w="456991"/>
                <a:gridCol w="456991"/>
                <a:gridCol w="456991"/>
                <a:gridCol w="456991"/>
                <a:gridCol w="456991"/>
                <a:gridCol w="548519"/>
                <a:gridCol w="548519"/>
                <a:gridCol w="456991"/>
                <a:gridCol w="548519"/>
                <a:gridCol w="548519"/>
                <a:gridCol w="639402"/>
                <a:gridCol w="640046"/>
                <a:gridCol w="640046"/>
                <a:gridCol w="548519"/>
                <a:gridCol w="548519"/>
                <a:gridCol w="548519"/>
                <a:gridCol w="548519"/>
                <a:gridCol w="547875"/>
              </a:tblGrid>
              <a:tr h="77998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 человек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сдававших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несдавших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Средний балл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Максимальный  балл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Минимальный  балл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</a:tr>
              <a:tr h="116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МОУ «Мишкинская СОШ»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66,7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86" marR="64186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48139" y="578555"/>
            <a:ext cx="910273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ЕГЭ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Обществознание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минимум 39 баллов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сдавали - </a:t>
            </a:r>
            <a:r>
              <a:rPr lang="ru-RU" sz="14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 – 78 баллов Шведова Татьяна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МКОУ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Мишкинская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 – 75 баллов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Вылеткова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Елена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МКОУ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Мишкинская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75 баллов Наумов Владимир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МКОУ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Мишкинская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75 баллов Пантелеев Владимир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МКОУ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Мишкинская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75 баллов Таирова Ольга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МКОУ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Мишкинская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место – 72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балла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Филичкина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Екатерина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МКОУ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Мишкинская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СОШ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67" descr="школьные картинки к презентаци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078" y="749439"/>
            <a:ext cx="1828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696" y="861391"/>
            <a:ext cx="6652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Декада истории и иностранного языка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8626" y="1616765"/>
            <a:ext cx="10840279" cy="359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 декады</a:t>
            </a:r>
          </a:p>
          <a:p>
            <a:pPr marL="342900" indent="-342900" algn="ctr">
              <a:buAutoNum type="arabicParenR"/>
            </a:pPr>
            <a:r>
              <a:rPr lang="ru-RU" dirty="0" smtClean="0"/>
              <a:t>12.03. Олимпийские игры . (Интеллектуальные состязания). История -5 класс.(Отв. </a:t>
            </a:r>
            <a:r>
              <a:rPr lang="ru-RU" dirty="0" err="1" smtClean="0"/>
              <a:t>Красногорцева</a:t>
            </a:r>
            <a:r>
              <a:rPr lang="ru-RU" dirty="0" smtClean="0"/>
              <a:t> Б.Л.)                                            2) 13.03.вечер иностранных языков. 8-11классы.( Ответственные </a:t>
            </a:r>
            <a:r>
              <a:rPr lang="ru-RU" dirty="0"/>
              <a:t>С</a:t>
            </a:r>
            <a:r>
              <a:rPr lang="ru-RU" dirty="0" smtClean="0"/>
              <a:t>елезнева Е.А., Медведев С.А.)</a:t>
            </a:r>
          </a:p>
          <a:p>
            <a:pPr algn="ctr"/>
            <a:r>
              <a:rPr lang="ru-RU" dirty="0" smtClean="0"/>
              <a:t>3)Классный час. Гербы. 8б. (Отв. </a:t>
            </a:r>
            <a:r>
              <a:rPr lang="ru-RU" dirty="0" err="1" smtClean="0"/>
              <a:t>Русинв</a:t>
            </a:r>
            <a:r>
              <a:rPr lang="ru-RU" dirty="0" smtClean="0"/>
              <a:t> Т.В.)</a:t>
            </a:r>
          </a:p>
          <a:p>
            <a:pPr algn="ctr"/>
            <a:r>
              <a:rPr lang="ru-RU" dirty="0" smtClean="0"/>
              <a:t>4)12.03.-19.03. Конкурс газет по </a:t>
            </a:r>
            <a:r>
              <a:rPr lang="ru-RU" dirty="0" err="1" smtClean="0"/>
              <a:t>историии</a:t>
            </a:r>
            <a:r>
              <a:rPr lang="ru-RU" dirty="0" smtClean="0"/>
              <a:t> 6-7кл. ( отв. </a:t>
            </a:r>
            <a:r>
              <a:rPr lang="ru-RU" dirty="0" err="1" smtClean="0"/>
              <a:t>Пушкалова</a:t>
            </a:r>
            <a:r>
              <a:rPr lang="ru-RU" dirty="0" smtClean="0"/>
              <a:t> Ю.А.)</a:t>
            </a:r>
          </a:p>
          <a:p>
            <a:pPr algn="ctr"/>
            <a:r>
              <a:rPr lang="ru-RU" dirty="0" smtClean="0"/>
              <a:t>5) 19.03. Открытые уроки для ШМО И РМО </a:t>
            </a:r>
            <a:r>
              <a:rPr lang="ru-RU" dirty="0" err="1" smtClean="0"/>
              <a:t>Красногорцева</a:t>
            </a:r>
            <a:r>
              <a:rPr lang="ru-RU" dirty="0" smtClean="0"/>
              <a:t> Б.Л.(5кл), Ветлугина Н.А. (4кл.)</a:t>
            </a:r>
          </a:p>
          <a:p>
            <a:pPr algn="ctr"/>
            <a:r>
              <a:rPr lang="ru-RU" dirty="0"/>
              <a:t>6</a:t>
            </a:r>
            <a:r>
              <a:rPr lang="ru-RU" dirty="0" smtClean="0"/>
              <a:t>) 20.03. Конкурс чтецов стихотворений на иностранном языке. 4-5кл. ( Отв. Горшкова И.И. </a:t>
            </a:r>
            <a:r>
              <a:rPr lang="ru-RU" dirty="0" err="1" smtClean="0"/>
              <a:t>Красногорцева</a:t>
            </a:r>
            <a:r>
              <a:rPr lang="ru-RU" dirty="0" smtClean="0"/>
              <a:t> Б.Л.)</a:t>
            </a:r>
          </a:p>
          <a:p>
            <a:pPr algn="ctr"/>
            <a:r>
              <a:rPr lang="ru-RU" dirty="0"/>
              <a:t>7</a:t>
            </a:r>
            <a:r>
              <a:rPr lang="ru-RU" dirty="0" smtClean="0"/>
              <a:t>)21.03. Сказки на иностранном языке . 6-7кл. для начальной школы( Отв. </a:t>
            </a:r>
            <a:r>
              <a:rPr lang="ru-RU" dirty="0" err="1" smtClean="0"/>
              <a:t>Рявкина</a:t>
            </a:r>
            <a:r>
              <a:rPr lang="ru-RU" dirty="0" smtClean="0"/>
              <a:t> </a:t>
            </a:r>
            <a:r>
              <a:rPr lang="ru-RU" dirty="0" err="1" smtClean="0"/>
              <a:t>И.А.,Селезнева</a:t>
            </a:r>
            <a:r>
              <a:rPr lang="ru-RU" dirty="0" smtClean="0"/>
              <a:t> Е.А. )</a:t>
            </a:r>
          </a:p>
          <a:p>
            <a:pPr algn="ctr"/>
            <a:r>
              <a:rPr lang="ru-RU" dirty="0"/>
              <a:t>8</a:t>
            </a:r>
            <a:r>
              <a:rPr lang="ru-RU" dirty="0" smtClean="0"/>
              <a:t>) Проведение конкурса рисунков « Выборы глазами детей»</a:t>
            </a:r>
          </a:p>
          <a:p>
            <a:pPr algn="ctr"/>
            <a:r>
              <a:rPr lang="ru-RU" dirty="0"/>
              <a:t>9</a:t>
            </a:r>
            <a:r>
              <a:rPr lang="ru-RU" dirty="0" smtClean="0"/>
              <a:t>) Встреча с воинами локальных конфликтов. 9.10кл. Районная библиотека.</a:t>
            </a:r>
          </a:p>
          <a:p>
            <a:pPr algn="ctr"/>
            <a:r>
              <a:rPr lang="ru-RU" dirty="0" smtClean="0"/>
              <a:t>10)Участие в выборах в комитет  по молодежной политике. 9а( </a:t>
            </a:r>
            <a:r>
              <a:rPr lang="ru-RU" dirty="0" err="1" smtClean="0"/>
              <a:t>Пушкалова</a:t>
            </a:r>
            <a:r>
              <a:rPr lang="ru-RU" dirty="0" smtClean="0"/>
              <a:t> Ю.А.)</a:t>
            </a:r>
          </a:p>
        </p:txBody>
      </p:sp>
    </p:spTree>
    <p:extLst>
      <p:ext uri="{BB962C8B-B14F-4D97-AF65-F5344CB8AC3E}">
        <p14:creationId xmlns:p14="http://schemas.microsoft.com/office/powerpoint/2010/main" val="41591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895059" y="735609"/>
            <a:ext cx="8123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Разрешите представиться- учителя истории и иностранных языков</a:t>
            </a:r>
          </a:p>
          <a:p>
            <a:endParaRPr lang="ru-RU" sz="3600" b="1" dirty="0">
              <a:latin typeface="Monotype Corsiva" panose="03010101010201010101" pitchFamily="66" charset="0"/>
            </a:endParaRP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Общий трудовой стаж- 165 лет</a:t>
            </a:r>
          </a:p>
          <a:p>
            <a:endParaRPr lang="ru-RU" sz="3600" b="1" dirty="0" smtClean="0">
              <a:latin typeface="Monotype Corsiva" panose="03010101010201010101" pitchFamily="66" charset="0"/>
            </a:endParaRP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Наше ШМО самое молодое – 4 учителя в возрасте до 30 лет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14330" y="5259924"/>
            <a:ext cx="883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Наш девиз: « От сентября до мая детей мы обучаем!»</a:t>
            </a:r>
            <a:endParaRPr 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5" y="848041"/>
            <a:ext cx="3179928" cy="215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0" y="3171767"/>
            <a:ext cx="3290692" cy="246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060" y="764274"/>
            <a:ext cx="2930582" cy="202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022" y="854740"/>
            <a:ext cx="3299282" cy="209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8441537" y="2931502"/>
            <a:ext cx="3073850" cy="219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5193" y="3850771"/>
            <a:ext cx="4666545" cy="230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68347" y="3154018"/>
            <a:ext cx="307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       5 классы-    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latin typeface="Comic Sans MS" panose="030F0702030302020204" pitchFamily="66" charset="0"/>
              </a:rPr>
              <a:t>  олимпийские игры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7847" y="866140"/>
            <a:ext cx="2902227" cy="2332383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1" r="-843"/>
          <a:stretch/>
        </p:blipFill>
        <p:spPr>
          <a:xfrm>
            <a:off x="713333" y="696035"/>
            <a:ext cx="3223550" cy="2599947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0278" y="788205"/>
            <a:ext cx="2799405" cy="2307659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9598" y="2032947"/>
            <a:ext cx="1796164" cy="2866599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51" y="4114304"/>
            <a:ext cx="2716593" cy="2037445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screen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585" y="2347415"/>
            <a:ext cx="1794177" cy="2183643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screen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036" y="4282888"/>
            <a:ext cx="2429300" cy="1899547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screen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0066" y="3725590"/>
            <a:ext cx="3631096" cy="2504662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5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04"/>
          <a:stretch/>
        </p:blipFill>
        <p:spPr>
          <a:xfrm>
            <a:off x="7959808" y="832514"/>
            <a:ext cx="3541344" cy="2026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362" y="3766783"/>
            <a:ext cx="3608934" cy="2374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375" y="996287"/>
            <a:ext cx="3418681" cy="30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3828" y="3068810"/>
            <a:ext cx="3304948" cy="3058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91455" y="1734698"/>
            <a:ext cx="2531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8б –классный час  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latin typeface="Monotype Corsiva" panose="03010101010201010101" pitchFamily="66" charset="0"/>
              </a:rPr>
              <a:t>«Гербы России.»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4974" y="576470"/>
            <a:ext cx="2915478" cy="2358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426" y="3167271"/>
            <a:ext cx="3498574" cy="2769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5774" y="1033670"/>
            <a:ext cx="3273288" cy="2657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3871294"/>
            <a:ext cx="3756991" cy="2224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258957"/>
            <a:ext cx="2782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Конкурс газет   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latin typeface="Monotype Corsiva" panose="03010101010201010101" pitchFamily="66" charset="0"/>
              </a:rPr>
              <a:t>  по истории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9700" y="3871294"/>
            <a:ext cx="2328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Классный час:    « Олимпийские игры»- 9а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74" y="3379305"/>
            <a:ext cx="4121426" cy="2845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731" y="662609"/>
            <a:ext cx="3962400" cy="2372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6669" y="3604591"/>
            <a:ext cx="3775826" cy="2438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350" y="662609"/>
            <a:ext cx="3132771" cy="2554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113" y="1822174"/>
            <a:ext cx="3816626" cy="1895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982816" y="4002158"/>
            <a:ext cx="2517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Встреча с воинами локальных конфликтов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48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3366052" y="927652"/>
            <a:ext cx="5128591" cy="42539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3518452" y="1080052"/>
            <a:ext cx="5128591" cy="42539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5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7009" y="978598"/>
            <a:ext cx="8984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Monotype Corsiva" panose="03010101010201010101" pitchFamily="66" charset="0"/>
              </a:rPr>
              <a:t>Методическое объединение работает над   </a:t>
            </a:r>
          </a:p>
          <a:p>
            <a:r>
              <a:rPr lang="ru-RU" sz="4400" b="1" dirty="0">
                <a:latin typeface="Monotype Corsiva" panose="03010101010201010101" pitchFamily="66" charset="0"/>
              </a:rPr>
              <a:t> </a:t>
            </a:r>
            <a:r>
              <a:rPr lang="ru-RU" sz="4400" b="1" dirty="0" smtClean="0">
                <a:latin typeface="Monotype Corsiva" panose="03010101010201010101" pitchFamily="66" charset="0"/>
              </a:rPr>
              <a:t>                        темой: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484244" y="2637181"/>
            <a:ext cx="9170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«Современный урок в свете реализации ФГОС»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113" y="675861"/>
            <a:ext cx="10813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Monotype Corsiva" panose="03010101010201010101" pitchFamily="66" charset="0"/>
              </a:rPr>
              <a:t>                                </a:t>
            </a:r>
          </a:p>
          <a:p>
            <a:r>
              <a:rPr lang="ru-RU" sz="4800" b="1" dirty="0" smtClean="0">
                <a:latin typeface="Monotype Corsiva" panose="03010101010201010101" pitchFamily="66" charset="0"/>
              </a:rPr>
              <a:t>   </a:t>
            </a:r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Цели:</a:t>
            </a:r>
          </a:p>
          <a:p>
            <a:r>
              <a:rPr 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1) Подготовка к внедрению ФГОС </a:t>
            </a:r>
          </a:p>
          <a:p>
            <a:r>
              <a:rPr 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2)Изучение  новых образовательных  </a:t>
            </a:r>
          </a:p>
          <a:p>
            <a:r>
              <a:rPr 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технологий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922" y="490331"/>
            <a:ext cx="91042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Задачи:</a:t>
            </a:r>
          </a:p>
          <a:p>
            <a:pPr marL="342900" indent="-342900">
              <a:buAutoNum type="arabicParenR"/>
            </a:pP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Изучение ФГОС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2) Внедрение передовых технологий: ИКТ , проектной, дебатов, критического мышления, исследовательские методы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3) Осуществление профильного  и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предпрофильного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обучения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4) Усиление  внимания на внеклассную работу по предметам: подготовка учащихся к олимпиадам, конкурсам.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435" y="660193"/>
            <a:ext cx="8203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Яковлева </a:t>
            </a:r>
            <a:r>
              <a:rPr lang="ru-RU" sz="3600" b="1" dirty="0">
                <a:latin typeface="Monotype Corsiva" panose="03010101010201010101" pitchFamily="66" charset="0"/>
              </a:rPr>
              <a:t>В</a:t>
            </a:r>
            <a:r>
              <a:rPr lang="ru-RU" sz="3600" b="1" dirty="0" smtClean="0">
                <a:latin typeface="Monotype Corsiva" panose="03010101010201010101" pitchFamily="66" charset="0"/>
              </a:rPr>
              <a:t>алентина Владимировна                     </a:t>
            </a:r>
          </a:p>
          <a:p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latin typeface="Monotype Corsiva" panose="03010101010201010101" pitchFamily="66" charset="0"/>
              </a:rPr>
              <a:t>              стаж  работы-31год</a:t>
            </a:r>
          </a:p>
          <a:p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latin typeface="Monotype Corsiva" panose="03010101010201010101" pitchFamily="66" charset="0"/>
              </a:rPr>
              <a:t>       1 квалификационная категория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Znak poch obch ob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45" y="2761422"/>
            <a:ext cx="1428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2616" y="5088834"/>
            <a:ext cx="390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2000г.- Почетный работник общего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образования</a:t>
            </a:r>
            <a:endParaRPr lang="ru-RU" dirty="0"/>
          </a:p>
        </p:txBody>
      </p:sp>
      <p:pic>
        <p:nvPicPr>
          <p:cNvPr id="2050" name="Picture 2" descr="C:\Users\Педагог\Desktop\фип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8607" y="2750492"/>
            <a:ext cx="3533775" cy="261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03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295" y="689114"/>
            <a:ext cx="7699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               Горшкова Ирина Ивановна </a:t>
            </a: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                     стаж работы-27лет</a:t>
            </a: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             1 квалификационная категория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09" y="2628970"/>
            <a:ext cx="2014330" cy="2650433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4234" y="5464933"/>
            <a:ext cx="461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2011г.- грамота Министерства образования</a:t>
            </a:r>
            <a:endParaRPr lang="ru-RU" dirty="0"/>
          </a:p>
        </p:txBody>
      </p:sp>
      <p:pic>
        <p:nvPicPr>
          <p:cNvPr id="1026" name="Picture 2" descr="C:\Users\Педагог\Desktop\фип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137" y="2647191"/>
            <a:ext cx="3714750" cy="2647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8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AM_331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56034" y="848138"/>
            <a:ext cx="1431235" cy="16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6740" y="471080"/>
            <a:ext cx="9093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       </a:t>
            </a:r>
            <a:r>
              <a:rPr lang="ru-RU" sz="3600" b="1" dirty="0" err="1" smtClean="0">
                <a:latin typeface="Monotype Corsiva" panose="03010101010201010101" pitchFamily="66" charset="0"/>
              </a:rPr>
              <a:t>Красногорцева</a:t>
            </a:r>
            <a:r>
              <a:rPr lang="ru-RU" sz="3600" b="1" dirty="0" smtClean="0">
                <a:latin typeface="Monotype Corsiva" panose="03010101010201010101" pitchFamily="66" charset="0"/>
              </a:rPr>
              <a:t> Белла Леонидовна- </a:t>
            </a:r>
          </a:p>
          <a:p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latin typeface="Monotype Corsiva" panose="03010101010201010101" pitchFamily="66" charset="0"/>
              </a:rPr>
              <a:t>                  стаж работы 26 лет</a:t>
            </a:r>
          </a:p>
          <a:p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latin typeface="Monotype Corsiva" panose="03010101010201010101" pitchFamily="66" charset="0"/>
              </a:rPr>
              <a:t>высшая квалификационная категория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68" y="2504659"/>
            <a:ext cx="1842051" cy="24384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Znak poch obch ob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008" y="3622813"/>
            <a:ext cx="1428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8766" y="5110297"/>
            <a:ext cx="3644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ru-RU" sz="2000" dirty="0" smtClean="0">
                <a:latin typeface="Monotype Corsiva" panose="03010101010201010101" pitchFamily="66" charset="0"/>
              </a:rPr>
              <a:t>008г.- грамота Министерства   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</a:rPr>
              <a:t>         образования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2209" y="2716696"/>
            <a:ext cx="2358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anose="03010101010201010101" pitchFamily="66" charset="0"/>
              </a:rPr>
              <a:t>2012г. – Почетный  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</a:rPr>
              <a:t> работник общего  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</a:rPr>
              <a:t>    образования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Педагог\Desktop\фип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3643" y="2700169"/>
            <a:ext cx="3827046" cy="249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6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794</TotalTime>
  <Words>1818</Words>
  <Application>Microsoft Office PowerPoint</Application>
  <PresentationFormat>Широкоэкранный</PresentationFormat>
  <Paragraphs>735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Comic Sans MS</vt:lpstr>
      <vt:lpstr>Garamond</vt:lpstr>
      <vt:lpstr>Monotype Corsiva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78</cp:revision>
  <dcterms:created xsi:type="dcterms:W3CDTF">2014-03-13T17:34:47Z</dcterms:created>
  <dcterms:modified xsi:type="dcterms:W3CDTF">2014-05-01T19:48:56Z</dcterms:modified>
</cp:coreProperties>
</file>