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0" r:id="rId3"/>
    <p:sldId id="277" r:id="rId4"/>
    <p:sldId id="256" r:id="rId5"/>
    <p:sldId id="273" r:id="rId6"/>
    <p:sldId id="263" r:id="rId7"/>
    <p:sldId id="264" r:id="rId8"/>
    <p:sldId id="287" r:id="rId9"/>
    <p:sldId id="276" r:id="rId10"/>
    <p:sldId id="274" r:id="rId11"/>
    <p:sldId id="289" r:id="rId12"/>
    <p:sldId id="283" r:id="rId13"/>
    <p:sldId id="271" r:id="rId14"/>
    <p:sldId id="275" r:id="rId15"/>
    <p:sldId id="278" r:id="rId16"/>
    <p:sldId id="257" r:id="rId17"/>
    <p:sldId id="258" r:id="rId18"/>
    <p:sldId id="259" r:id="rId19"/>
    <p:sldId id="260" r:id="rId20"/>
    <p:sldId id="261" r:id="rId21"/>
    <p:sldId id="262" r:id="rId22"/>
    <p:sldId id="265" r:id="rId23"/>
    <p:sldId id="266" r:id="rId24"/>
    <p:sldId id="284" r:id="rId25"/>
    <p:sldId id="285" r:id="rId26"/>
    <p:sldId id="279" r:id="rId27"/>
    <p:sldId id="281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838200"/>
            <a:ext cx="63246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741613" y="1752600"/>
            <a:ext cx="5484812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077200" y="6415088"/>
            <a:ext cx="739775" cy="423862"/>
          </a:xfrm>
        </p:spPr>
        <p:txBody>
          <a:bodyPr/>
          <a:lstStyle>
            <a:lvl1pPr>
              <a:defRPr/>
            </a:lvl1pPr>
          </a:lstStyle>
          <a:p>
            <a:fld id="{98025476-5AE8-41E3-805F-A994388F8BA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6415088"/>
            <a:ext cx="4419600" cy="441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>
          <a:xfrm>
            <a:off x="1905000" y="6415088"/>
            <a:ext cx="1593850" cy="441325"/>
          </a:xfrm>
        </p:spPr>
        <p:txBody>
          <a:bodyPr/>
          <a:lstStyle>
            <a:lvl1pPr>
              <a:defRPr/>
            </a:lvl1pPr>
          </a:lstStyle>
          <a:p>
            <a:fld id="{4E41168A-FC4F-430A-8D50-C9B4C62A4914}" type="datetime1">
              <a:rPr lang="ru-RU"/>
              <a:pPr/>
              <a:t>26.10.2014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ull dir="u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/>
          <a:lstStyle/>
          <a:p>
            <a:r>
              <a:rPr lang="ru-RU" b="1" dirty="0" smtClean="0"/>
              <a:t>Как мы будем работать на уроке:</a:t>
            </a:r>
            <a:endParaRPr lang="ru-RU" dirty="0" smtClean="0"/>
          </a:p>
          <a:p>
            <a:pPr>
              <a:buNone/>
            </a:pPr>
            <a:r>
              <a:rPr lang="ru-RU" b="1" cap="all" dirty="0" smtClean="0"/>
              <a:t> </a:t>
            </a:r>
            <a:endParaRPr lang="ru-RU" dirty="0" smtClean="0"/>
          </a:p>
          <a:p>
            <a:r>
              <a:rPr lang="ru-RU" b="1" cap="all" dirty="0" smtClean="0"/>
              <a:t>читать – вдумчиво</a:t>
            </a:r>
            <a:endParaRPr lang="ru-RU" dirty="0" smtClean="0"/>
          </a:p>
          <a:p>
            <a:r>
              <a:rPr lang="ru-RU" b="1" cap="all" dirty="0" smtClean="0"/>
              <a:t>писать – грамотно</a:t>
            </a:r>
            <a:endParaRPr lang="ru-RU" dirty="0" smtClean="0"/>
          </a:p>
          <a:p>
            <a:r>
              <a:rPr lang="ru-RU" b="1" cap="all" dirty="0" smtClean="0"/>
              <a:t>слушать – внимательно</a:t>
            </a:r>
            <a:endParaRPr lang="ru-RU" dirty="0" smtClean="0"/>
          </a:p>
          <a:p>
            <a:r>
              <a:rPr lang="ru-RU" b="1" cap="all" dirty="0" smtClean="0"/>
              <a:t>говорить – внятно, доступно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501008"/>
            <a:ext cx="2481256" cy="28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6048672"/>
          </a:xfrm>
        </p:spPr>
        <p:txBody>
          <a:bodyPr/>
          <a:lstStyle/>
          <a:p>
            <a:r>
              <a:rPr lang="ru-RU" dirty="0" smtClean="0"/>
              <a:t>Прочитайте  текст: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570398"/>
            <a:ext cx="79928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Односоставные предложения понятны и без второго главного члена. Отсутствие его усиливает смысловое значение того главного члена, который есть в предложении.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Кроме того, определенно-личные и неопределенно-личные предложения более лаконичны, в них больше подчеркивается действие, чем деятель. А выразительная емкость назывных предложений делает их незаменимым средством, когда надо немногословно обрисовать картину, создать впечатление стремительности действия.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Предложение не является односоставным и назывным, если есть второстепенный член с обстоятельственным значением, а будет неполным  двусоставным предложением с опущенным сказуемым.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Предложение является именительным представления (одним из видов назывного), если во-первых, именительный представления предполагает продолжение, развитие той темы, которая уже названа; , предложение, следующее за именительным представления, связано с ним цепной связью, в роли сцепляющего слова выступает местоимение (а еще могут выступать и повторяющиеся или однокоренные слова, другие языковые средства); </a:t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именительным представления может сочетаться риторический вопрос или восклицание; </a:t>
            </a:r>
            <a:b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конце именительного представления могут стоять различные знаки препинания - многоточие, восклицательный знак, сочетание этих знаков, точка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848364 w 21600"/>
              <a:gd name="T1" fmla="*/ 0 h 21600"/>
              <a:gd name="T2" fmla="*/ 637866 w 21600"/>
              <a:gd name="T3" fmla="*/ 0 h 21600"/>
              <a:gd name="T4" fmla="*/ 0 w 21600"/>
              <a:gd name="T5" fmla="*/ 755494 h 21600"/>
              <a:gd name="T6" fmla="*/ 0 w 21600"/>
              <a:gd name="T7" fmla="*/ 1004810 h 21600"/>
              <a:gd name="T8" fmla="*/ 0 w 21600"/>
              <a:gd name="T9" fmla="*/ 1254125 h 21600"/>
              <a:gd name="T10" fmla="*/ 439036 w 21600"/>
              <a:gd name="T11" fmla="*/ 1039995 h 21600"/>
              <a:gd name="T12" fmla="*/ 878071 w 21600"/>
              <a:gd name="T13" fmla="*/ 519997 h 21600"/>
              <a:gd name="T14" fmla="*/ 1058862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939943 w 21600"/>
              <a:gd name="T1" fmla="*/ 0 h 21600"/>
              <a:gd name="T2" fmla="*/ 706722 w 21600"/>
              <a:gd name="T3" fmla="*/ 0 h 21600"/>
              <a:gd name="T4" fmla="*/ 0 w 21600"/>
              <a:gd name="T5" fmla="*/ 806179 h 21600"/>
              <a:gd name="T6" fmla="*/ 0 w 21600"/>
              <a:gd name="T7" fmla="*/ 1072221 h 21600"/>
              <a:gd name="T8" fmla="*/ 0 w 21600"/>
              <a:gd name="T9" fmla="*/ 1338262 h 21600"/>
              <a:gd name="T10" fmla="*/ 486428 w 21600"/>
              <a:gd name="T11" fmla="*/ 1109766 h 21600"/>
              <a:gd name="T12" fmla="*/ 972856 w 21600"/>
              <a:gd name="T13" fmla="*/ 554883 h 21600"/>
              <a:gd name="T14" fmla="*/ 1173163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НАЗЫВНЫЕ ПРЕДЛОЖЕНИЯ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3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Назывные предложения - это односоставные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предложения, у которых главный член - подлежащее,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выраженное существительным или местоимением.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 предложения часто используются в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художественной литературе и публицистике. Они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обычно кратки, но семантически емки 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выразительны. Называя предметы и явления,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констатируя их наличие, указывая место, время 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т.д., назывные предложения сразу же вводят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читателя в обстановку действия, способствуют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стремительному развитию сюжета. Иначе они называются номинативными. Разновидностью номинативных предложений является именительный представления.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581129"/>
            <a:ext cx="1152128" cy="131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Задание. Является ли данное предложение односоставным? Свой ответ аргументируйте. Устно объясните значение указанного слова. 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551836"/>
            <a:ext cx="70567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Бриллианты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 лунном свете,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Бриллианты в небесах,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Бриллианты на деревьях,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Бриллианты на снегах...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(А. Фет «Знаю я, что ты, малютка...»)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293096"/>
            <a:ext cx="1408947" cy="160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Задание. Является ли данное предложение именительным представления? Объясните значение указанного слова.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492896"/>
            <a:ext cx="8183880" cy="2225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u="sng" dirty="0" smtClean="0"/>
              <a:t>  Иней</a:t>
            </a:r>
            <a:r>
              <a:rPr lang="ru-RU" sz="3200" b="1" dirty="0" smtClean="0"/>
              <a:t>... Он сверкал, переливался на солнце, словно алмаз из заветной шкатулки Деда Мороза. </a:t>
            </a:r>
            <a:endParaRPr lang="ru-RU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005064"/>
            <a:ext cx="15841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24482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Задание. Является ли это предложение именительным представления? </a:t>
            </a:r>
            <a:br>
              <a:rPr lang="ru-RU" dirty="0" smtClean="0"/>
            </a:br>
            <a:r>
              <a:rPr lang="ru-RU" dirty="0" smtClean="0"/>
              <a:t>Устно объясните значение выделенного слова.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924944"/>
            <a:ext cx="8183880" cy="2880320"/>
          </a:xfrm>
        </p:spPr>
        <p:txBody>
          <a:bodyPr/>
          <a:lstStyle/>
          <a:p>
            <a:pPr>
              <a:buNone/>
            </a:pPr>
            <a:r>
              <a:rPr lang="ru-RU" sz="3200" u="sng" dirty="0" smtClean="0"/>
              <a:t>  </a:t>
            </a:r>
            <a:r>
              <a:rPr lang="ru-RU" sz="3200" b="1" u="sng" dirty="0" smtClean="0"/>
              <a:t>Мелколесье. </a:t>
            </a:r>
            <a:r>
              <a:rPr lang="ru-RU" sz="3200" b="1" dirty="0" smtClean="0"/>
              <a:t>Степь да дали. </a:t>
            </a:r>
            <a:br>
              <a:rPr lang="ru-RU" sz="3200" b="1" dirty="0" smtClean="0"/>
            </a:br>
            <a:r>
              <a:rPr lang="ru-RU" sz="3200" b="1" dirty="0" smtClean="0"/>
              <a:t>Свет луны во все концы. </a:t>
            </a:r>
            <a:br>
              <a:rPr lang="ru-RU" sz="3200" b="1" dirty="0" smtClean="0"/>
            </a:br>
            <a:r>
              <a:rPr lang="ru-RU" sz="3200" b="1" dirty="0" smtClean="0"/>
              <a:t>Вот опять вдруг зарыдали </a:t>
            </a:r>
            <a:br>
              <a:rPr lang="ru-RU" sz="3200" b="1" dirty="0" smtClean="0"/>
            </a:br>
            <a:r>
              <a:rPr lang="ru-RU" sz="3200" b="1" dirty="0" smtClean="0"/>
              <a:t>Разливные бубенцы.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С. Есенин</a:t>
            </a:r>
            <a:endParaRPr lang="ru-RU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221088"/>
            <a:ext cx="1440160" cy="164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Выберите правильный вариант </a:t>
            </a:r>
            <a:r>
              <a:rPr lang="ru-RU" smtClean="0"/>
              <a:t>характеристики предложения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Мне пришлось наблюдать работу хороших актёров, игравших второстепенные роли.</a:t>
            </a:r>
          </a:p>
          <a:p>
            <a:pPr marL="514350" indent="-514350">
              <a:buNone/>
            </a:pPr>
            <a:r>
              <a:rPr lang="ru-RU" dirty="0" smtClean="0"/>
              <a:t>А) двусоставное,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Б) односоставное, О/Л,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В) односоставное, ОБ/Л,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Г) односоставное, Б, распространённое</a:t>
            </a:r>
            <a:endParaRPr lang="ru-RU" dirty="0"/>
          </a:p>
        </p:txBody>
      </p:sp>
      <p:sp>
        <p:nvSpPr>
          <p:cNvPr id="4" name="10-конечная звезда 3"/>
          <p:cNvSpPr/>
          <p:nvPr/>
        </p:nvSpPr>
        <p:spPr>
          <a:xfrm>
            <a:off x="7500958" y="642918"/>
            <a:ext cx="914400" cy="9144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Г</a:t>
            </a:r>
            <a:endParaRPr lang="ru-RU" sz="3200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Выберите правильный вариант </a:t>
            </a:r>
            <a:r>
              <a:rPr lang="ru-RU" smtClean="0"/>
              <a:t>характеристики предложения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2. Но вернёмся к дождям.</a:t>
            </a:r>
          </a:p>
          <a:p>
            <a:pPr marL="514350" indent="-514350">
              <a:buNone/>
            </a:pPr>
            <a:r>
              <a:rPr lang="ru-RU" dirty="0" smtClean="0"/>
              <a:t>А) двусоставное,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Б) односоставное, О/Л,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В) односоставное, ОБ/Л,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Г) односоставное, Б, распространённое</a:t>
            </a:r>
            <a:endParaRPr lang="ru-RU" dirty="0"/>
          </a:p>
        </p:txBody>
      </p:sp>
      <p:sp>
        <p:nvSpPr>
          <p:cNvPr id="4" name="10-конечная звезда 3"/>
          <p:cNvSpPr/>
          <p:nvPr/>
        </p:nvSpPr>
        <p:spPr>
          <a:xfrm>
            <a:off x="7500958" y="642918"/>
            <a:ext cx="914400" cy="9144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</a:t>
            </a:r>
            <a:endParaRPr lang="ru-RU" sz="3200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Выберите правильный вариант </a:t>
            </a:r>
            <a:r>
              <a:rPr lang="ru-RU" smtClean="0"/>
              <a:t>характеристики предложения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3. Об этом человеке говорят с уважением.</a:t>
            </a:r>
          </a:p>
          <a:p>
            <a:pPr marL="514350" indent="-514350">
              <a:buNone/>
            </a:pPr>
            <a:r>
              <a:rPr lang="ru-RU" dirty="0" smtClean="0"/>
              <a:t>А) двусоставное,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Б) односоставное, О/Л,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В) односоставное, ОБ/Л,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Г) односоставное, Б, распространённое</a:t>
            </a:r>
            <a:endParaRPr lang="ru-RU" dirty="0"/>
          </a:p>
        </p:txBody>
      </p:sp>
      <p:sp>
        <p:nvSpPr>
          <p:cNvPr id="4" name="10-конечная звезда 3"/>
          <p:cNvSpPr/>
          <p:nvPr/>
        </p:nvSpPr>
        <p:spPr>
          <a:xfrm>
            <a:off x="7500958" y="642918"/>
            <a:ext cx="914400" cy="9144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</a:t>
            </a:r>
            <a:endParaRPr lang="ru-RU" sz="3200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Выберите правильный вариант </a:t>
            </a:r>
            <a:r>
              <a:rPr lang="ru-RU" smtClean="0"/>
              <a:t>характеристики предложения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4. Тишина, сумрак.</a:t>
            </a:r>
          </a:p>
          <a:p>
            <a:pPr marL="514350" indent="-514350">
              <a:buNone/>
            </a:pPr>
            <a:r>
              <a:rPr lang="ru-RU" dirty="0" smtClean="0"/>
              <a:t>А) двусоставное,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Б) односоставное, О/Л,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В) односоставное, ОБ/Л,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Г) односоставное, Н, нераспространённое</a:t>
            </a:r>
            <a:endParaRPr lang="ru-RU" dirty="0"/>
          </a:p>
        </p:txBody>
      </p:sp>
      <p:sp>
        <p:nvSpPr>
          <p:cNvPr id="4" name="10-конечная звезда 3"/>
          <p:cNvSpPr/>
          <p:nvPr/>
        </p:nvSpPr>
        <p:spPr>
          <a:xfrm>
            <a:off x="7500958" y="642918"/>
            <a:ext cx="914400" cy="9144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Г</a:t>
            </a:r>
            <a:endParaRPr lang="ru-RU" sz="3200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09120"/>
            <a:ext cx="8183880" cy="165618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Можем ли мы решить, какой из главных членов предложения главнее? Любое ли предложение содержит и подлежащие, и сказуемое? Если один из главных членов отсутствует, не мешает ли это пониманию смысла предложения?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388843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Выберите правильный вариант </a:t>
            </a:r>
            <a:r>
              <a:rPr lang="ru-RU" smtClean="0"/>
              <a:t>характеристики предложения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5. В той стороне всегда садилось солнце.</a:t>
            </a:r>
          </a:p>
          <a:p>
            <a:pPr marL="514350" indent="-514350">
              <a:buNone/>
            </a:pPr>
            <a:r>
              <a:rPr lang="ru-RU" dirty="0" smtClean="0"/>
              <a:t>А) двусоставное,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Б) односоставное, О/Л,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В) односоставное, ОБ/Л,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Г) односоставное, Н, нераспространённое</a:t>
            </a:r>
            <a:endParaRPr lang="ru-RU" dirty="0"/>
          </a:p>
        </p:txBody>
      </p:sp>
      <p:sp>
        <p:nvSpPr>
          <p:cNvPr id="4" name="10-конечная звезда 3"/>
          <p:cNvSpPr/>
          <p:nvPr/>
        </p:nvSpPr>
        <p:spPr>
          <a:xfrm>
            <a:off x="3714744" y="3571876"/>
            <a:ext cx="914400" cy="9144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</a:t>
            </a:r>
            <a:endParaRPr lang="ru-RU" sz="3200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Выберите правильный вариант </a:t>
            </a:r>
            <a:r>
              <a:rPr lang="ru-RU" smtClean="0"/>
              <a:t>характеристики предложения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6. Слезами горю не поможешь.</a:t>
            </a:r>
          </a:p>
          <a:p>
            <a:pPr marL="514350" indent="-514350">
              <a:buNone/>
            </a:pPr>
            <a:r>
              <a:rPr lang="ru-RU" dirty="0" smtClean="0"/>
              <a:t>А) двусоставное,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Б) односоставное, О/Л,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В) односоставное, ОБ/Л, распространённое</a:t>
            </a:r>
          </a:p>
          <a:p>
            <a:pPr marL="514350" indent="-514350">
              <a:buNone/>
            </a:pPr>
            <a:r>
              <a:rPr lang="ru-RU" dirty="0" smtClean="0"/>
              <a:t>Г) односоставное, Н, нераспространённое</a:t>
            </a:r>
            <a:endParaRPr lang="ru-RU" dirty="0"/>
          </a:p>
        </p:txBody>
      </p:sp>
      <p:sp>
        <p:nvSpPr>
          <p:cNvPr id="4" name="10-конечная звезда 3"/>
          <p:cNvSpPr/>
          <p:nvPr/>
        </p:nvSpPr>
        <p:spPr>
          <a:xfrm>
            <a:off x="3714744" y="3571876"/>
            <a:ext cx="914400" cy="9144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</a:t>
            </a:r>
            <a:endParaRPr lang="ru-RU" sz="3200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Найдите неопределённо-личное 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(12) А сколько всего мы храним недостойного среди сокровищ нашей души! (13) Как-то давно мне подарили зимой превосходный непромокаемый плащ серого цвета. (14) Весна пришла солнечная, а потом стало жарко, и плащом я ни разу не пользовался. (15) Лето было жаркое, осень сухая.</a:t>
            </a:r>
            <a:endParaRPr lang="ru-RU" dirty="0"/>
          </a:p>
        </p:txBody>
      </p:sp>
      <p:sp>
        <p:nvSpPr>
          <p:cNvPr id="4" name="10-конечная звезда 3"/>
          <p:cNvSpPr/>
          <p:nvPr/>
        </p:nvSpPr>
        <p:spPr>
          <a:xfrm>
            <a:off x="7358082" y="3714752"/>
            <a:ext cx="914400" cy="9144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13</a:t>
            </a:r>
            <a:endParaRPr lang="ru-RU" sz="2400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Найдите определённо-личное 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(8) Что такое совесть? (9) Существуют разные определения совести. (10) Приведём некоторые из них. (11) «Совесть – это чувство ответственности за своё поведение перед людьми, обществом». (12) «Совесть – это голос Бога в нашей душе».</a:t>
            </a:r>
            <a:endParaRPr lang="ru-RU" dirty="0"/>
          </a:p>
        </p:txBody>
      </p:sp>
      <p:sp>
        <p:nvSpPr>
          <p:cNvPr id="5" name="10-конечная звезда 4"/>
          <p:cNvSpPr/>
          <p:nvPr/>
        </p:nvSpPr>
        <p:spPr>
          <a:xfrm>
            <a:off x="5286380" y="3643314"/>
            <a:ext cx="914400" cy="9144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8E72C9CD-78B0-4F86-950D-401F991B5CDD}" type="datetime1">
              <a:rPr lang="ru-RU"/>
              <a:pPr/>
              <a:t>26.10.2014</a:t>
            </a:fld>
            <a:endParaRPr lang="ru-RU"/>
          </a:p>
        </p:txBody>
      </p:sp>
      <p:sp>
        <p:nvSpPr>
          <p:cNvPr id="27727" name="Rectangle 79"/>
          <p:cNvSpPr>
            <a:spLocks noGrp="1" noChangeArrowheads="1"/>
          </p:cNvSpPr>
          <p:nvPr>
            <p:ph type="title"/>
          </p:nvPr>
        </p:nvSpPr>
        <p:spPr>
          <a:xfrm>
            <a:off x="502920" y="476672"/>
            <a:ext cx="8183880" cy="30243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Работа со словарем!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Обобщенно-личные предложения.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 Подберите из сборника пословиц (или словаря афоризмов) пословицы (или афоризмы), которые, выражены неопределённо - личными и определённо-личными предложениями  </a:t>
            </a:r>
            <a:endParaRPr lang="ru-RU" sz="2400" b="1" dirty="0"/>
          </a:p>
        </p:txBody>
      </p:sp>
      <p:sp>
        <p:nvSpPr>
          <p:cNvPr id="27743" name="Rectangle 95"/>
          <p:cNvSpPr>
            <a:spLocks noGrp="1" noChangeArrowheads="1"/>
          </p:cNvSpPr>
          <p:nvPr>
            <p:ph type="body" idx="1"/>
          </p:nvPr>
        </p:nvSpPr>
        <p:spPr>
          <a:xfrm>
            <a:off x="395536" y="3573016"/>
            <a:ext cx="8352928" cy="2376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ru-RU" b="1" dirty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</p:txBody>
      </p:sp>
      <p:pic>
        <p:nvPicPr>
          <p:cNvPr id="27761" name="Picture 113" descr="im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645024"/>
            <a:ext cx="949325" cy="1120775"/>
          </a:xfrm>
          <a:prstGeom prst="rect">
            <a:avLst/>
          </a:prstGeom>
          <a:noFill/>
        </p:spPr>
      </p:pic>
      <p:pic>
        <p:nvPicPr>
          <p:cNvPr id="27762" name="Picture 114" descr="im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645024"/>
            <a:ext cx="1074737" cy="1222375"/>
          </a:xfrm>
          <a:prstGeom prst="rect">
            <a:avLst/>
          </a:prstGeom>
          <a:noFill/>
        </p:spPr>
      </p:pic>
      <p:pic>
        <p:nvPicPr>
          <p:cNvPr id="27763" name="Picture 115" descr="img2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581128"/>
            <a:ext cx="993775" cy="11779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05789710-176F-497A-B086-3F0C07E48B49}" type="datetime1">
              <a:rPr lang="ru-RU"/>
              <a:pPr/>
              <a:t>26.10.2014</a:t>
            </a:fld>
            <a:endParaRPr lang="ru-RU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76672"/>
            <a:ext cx="6969968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Виды односоставных предложений</a:t>
            </a:r>
          </a:p>
        </p:txBody>
      </p:sp>
      <p:graphicFrame>
        <p:nvGraphicFramePr>
          <p:cNvPr id="65540" name="Organization Chart 4"/>
          <p:cNvGraphicFramePr>
            <a:graphicFrameLocks/>
          </p:cNvGraphicFramePr>
          <p:nvPr>
            <p:ph idx="1"/>
          </p:nvPr>
        </p:nvGraphicFramePr>
        <p:xfrm>
          <a:off x="1187450" y="1412875"/>
          <a:ext cx="7038975" cy="475297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440160"/>
          </a:xfrm>
        </p:spPr>
        <p:txBody>
          <a:bodyPr/>
          <a:lstStyle/>
          <a:p>
            <a:r>
              <a:rPr lang="ru-RU" u="sng" dirty="0" smtClean="0"/>
              <a:t>Прием «Письмо по кругу».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060849"/>
            <a:ext cx="367240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5558368"/>
          </a:xfrm>
        </p:spPr>
        <p:txBody>
          <a:bodyPr>
            <a:normAutofit/>
          </a:bodyPr>
          <a:lstStyle/>
          <a:p>
            <a:r>
              <a:rPr lang="ru-RU" u="sng" dirty="0" smtClean="0"/>
              <a:t>Домашнее задание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Приём «Написание эссе».</a:t>
            </a:r>
            <a:br>
              <a:rPr lang="ru-RU" dirty="0" smtClean="0"/>
            </a:br>
            <a:r>
              <a:rPr lang="ru-RU" dirty="0" smtClean="0"/>
              <a:t>Написать эссе «Зачем нужны односоставные предложения?</a:t>
            </a:r>
            <a:br>
              <a:rPr lang="ru-RU" dirty="0" smtClean="0"/>
            </a:br>
            <a:r>
              <a:rPr lang="ru-RU" dirty="0" smtClean="0"/>
              <a:t>Текст № 20 из сборника </a:t>
            </a:r>
            <a:r>
              <a:rPr lang="ru-RU" dirty="0" err="1" smtClean="0"/>
              <a:t>Цыбулько</a:t>
            </a:r>
            <a:r>
              <a:rPr lang="ru-RU" dirty="0" smtClean="0"/>
              <a:t> (аргументировать </a:t>
            </a:r>
            <a:r>
              <a:rPr lang="ru-RU" smtClean="0"/>
              <a:t>свое мнение)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680A5437-9F9F-4DCA-BB60-D06B6F615F3E}" type="datetime1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476672"/>
            <a:ext cx="8183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МОЛОДЦЫ! СПАСИБО ЗА РАБОТУ!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1484784"/>
            <a:ext cx="5400600" cy="4458816"/>
          </a:xfr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476672"/>
            <a:ext cx="8183880" cy="15121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Ответить на эти вопросы нам поможет Константин </a:t>
            </a:r>
            <a:r>
              <a:rPr lang="ru-RU" sz="2800" dirty="0"/>
              <a:t>Дмитриевич Бальмонт и его стихотворение «</a:t>
            </a:r>
            <a:r>
              <a:rPr lang="ru-RU" sz="2800" dirty="0" err="1"/>
              <a:t>Безглагольность</a:t>
            </a:r>
            <a:r>
              <a:rPr lang="ru-RU" sz="2800" dirty="0"/>
              <a:t>»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7904" y="1988840"/>
            <a:ext cx="4978896" cy="388843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endParaRPr lang="ru-RU" dirty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latin typeface="Times New Roman" pitchFamily="18" charset="0"/>
              </a:rPr>
              <a:t>Неподвижный камыш. Не трепещет осока.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latin typeface="Times New Roman" pitchFamily="18" charset="0"/>
              </a:rPr>
              <a:t>Глубокая тишь. </a:t>
            </a:r>
            <a:r>
              <a:rPr lang="ru-RU" sz="3200" b="1" dirty="0" err="1">
                <a:latin typeface="Times New Roman" pitchFamily="18" charset="0"/>
              </a:rPr>
              <a:t>Безглагольность</a:t>
            </a:r>
            <a:r>
              <a:rPr lang="ru-RU" sz="3200" b="1" dirty="0">
                <a:latin typeface="Times New Roman" pitchFamily="18" charset="0"/>
              </a:rPr>
              <a:t> покоя.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latin typeface="Times New Roman" pitchFamily="18" charset="0"/>
              </a:rPr>
              <a:t>Луга убегают далеко-далеко.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latin typeface="Times New Roman" pitchFamily="18" charset="0"/>
              </a:rPr>
              <a:t>Во всём утомленье, глухое, немое.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200" b="1" dirty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latin typeface="Times New Roman" pitchFamily="18" charset="0"/>
              </a:rPr>
              <a:t>Войди на закате, как в свежие волны,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latin typeface="Times New Roman" pitchFamily="18" charset="0"/>
              </a:rPr>
              <a:t>В прохладную глушь деревенского сада,-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latin typeface="Times New Roman" pitchFamily="18" charset="0"/>
              </a:rPr>
              <a:t>Деревья так сумрачно-странно-безмолвны,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latin typeface="Times New Roman" pitchFamily="18" charset="0"/>
              </a:rPr>
              <a:t>И сердцу так грустно, и сердце не радо.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u="sng" dirty="0" smtClean="0">
                <a:latin typeface="Times New Roman" pitchFamily="18" charset="0"/>
              </a:rPr>
              <a:t>Подчеркните грамматическую основу </a:t>
            </a:r>
            <a:r>
              <a:rPr lang="ru-RU" u="sng" dirty="0" smtClean="0">
                <a:latin typeface="Times New Roman" pitchFamily="18" charset="0"/>
              </a:rPr>
              <a:t>в</a:t>
            </a:r>
            <a:r>
              <a:rPr lang="en-US" u="sng" dirty="0" smtClean="0">
                <a:latin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</a:rPr>
              <a:t>предложениях</a:t>
            </a:r>
            <a:r>
              <a:rPr lang="ru-RU" u="sng" dirty="0" smtClean="0">
                <a:latin typeface="Times New Roman" pitchFamily="18" charset="0"/>
              </a:rPr>
              <a:t>.</a:t>
            </a:r>
            <a:endParaRPr lang="ru-RU" u="sng" dirty="0">
              <a:latin typeface="Times New Roman" pitchFamily="18" charset="0"/>
            </a:endParaRPr>
          </a:p>
        </p:txBody>
      </p:sp>
      <p:pic>
        <p:nvPicPr>
          <p:cNvPr id="24578" name="Picture 2" descr="http://upload.wikimedia.org/wikipedia/commons/thumb/9/92/Balmont_1880s.jpg/200px-Balmont_188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024336" cy="3888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Типы односоставных предложений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курса по выбору в 9 классе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512168"/>
          </a:xfrm>
        </p:spPr>
        <p:txBody>
          <a:bodyPr/>
          <a:lstStyle/>
          <a:p>
            <a:r>
              <a:rPr lang="ru-RU" dirty="0" smtClean="0"/>
              <a:t>Цели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204864"/>
            <a:ext cx="8183880" cy="37444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1) вспомнить, что такое односоставное предложение;</a:t>
            </a:r>
          </a:p>
          <a:p>
            <a:r>
              <a:rPr lang="ru-RU" dirty="0" smtClean="0"/>
              <a:t>2) способы выражения сказуемого;</a:t>
            </a:r>
          </a:p>
          <a:p>
            <a:r>
              <a:rPr lang="ru-RU" dirty="0" smtClean="0"/>
              <a:t>3) виды односоставных предложений;</a:t>
            </a:r>
          </a:p>
          <a:p>
            <a:r>
              <a:rPr lang="ru-RU" dirty="0" smtClean="0"/>
              <a:t>4) отличать односоставные и двусоставные предложения;</a:t>
            </a:r>
          </a:p>
          <a:p>
            <a:r>
              <a:rPr lang="ru-RU" dirty="0" smtClean="0"/>
              <a:t>5)выделять грамматическую основу в односоставном предложении;</a:t>
            </a:r>
          </a:p>
          <a:p>
            <a:r>
              <a:rPr lang="ru-RU" dirty="0" smtClean="0"/>
              <a:t>6) уметь составлять односоставные предложения, выделять их из текста.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односоставных предложений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428604"/>
            <a:ext cx="335758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 главным членом подлежащим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0496" y="2643182"/>
            <a:ext cx="335758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 главным членом сказуемым</a:t>
            </a:r>
            <a:endParaRPr lang="ru-RU" sz="2000" b="1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428596" y="1928802"/>
            <a:ext cx="2500330" cy="92869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Назывное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331640" y="3857628"/>
            <a:ext cx="2883170" cy="92869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Определённо-личное </a:t>
            </a:r>
            <a:endParaRPr lang="ru-RU" sz="2000" b="1" dirty="0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4139952" y="1357298"/>
            <a:ext cx="2376264" cy="92869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Неопределённо-личное</a:t>
            </a:r>
            <a:endParaRPr lang="ru-RU" sz="2000" b="1" dirty="0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6732240" y="1428736"/>
            <a:ext cx="2054602" cy="92869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Обобщённо-личное</a:t>
            </a:r>
            <a:endParaRPr lang="ru-RU" sz="2000" b="1" dirty="0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6228184" y="4000504"/>
            <a:ext cx="1844278" cy="92869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Безличное</a:t>
            </a:r>
            <a:endParaRPr lang="ru-RU" sz="2000" b="1" dirty="0"/>
          </a:p>
        </p:txBody>
      </p: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rot="5400000">
            <a:off x="1803778" y="1696629"/>
            <a:ext cx="571504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4000496" y="3643314"/>
            <a:ext cx="607224" cy="2857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93670" y="3571877"/>
            <a:ext cx="750098" cy="5000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4625579" y="2375288"/>
            <a:ext cx="428627" cy="1071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500826" y="2214554"/>
            <a:ext cx="750098" cy="3571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выражения сказуемого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488" y="0"/>
            <a:ext cx="335758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 главным членом сказуемым</a:t>
            </a:r>
            <a:endParaRPr lang="ru-RU" sz="2000" b="1" dirty="0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214282" y="1214422"/>
            <a:ext cx="2428892" cy="92869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Определённо-личное </a:t>
            </a:r>
            <a:endParaRPr lang="ru-RU" sz="2000" b="1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2285984" y="1785926"/>
            <a:ext cx="2786082" cy="92869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Неопределённо-личное</a:t>
            </a:r>
            <a:endParaRPr lang="ru-RU" sz="2000" b="1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4857752" y="1428736"/>
            <a:ext cx="2428892" cy="92869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Обобщённо-личное</a:t>
            </a:r>
            <a:endParaRPr lang="ru-RU" sz="2000" b="1" dirty="0"/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7072298" y="1928802"/>
            <a:ext cx="2071702" cy="92869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Безличное</a:t>
            </a:r>
            <a:endParaRPr lang="ru-RU" sz="2000" b="1" dirty="0"/>
          </a:p>
        </p:txBody>
      </p:sp>
      <p:cxnSp>
        <p:nvCxnSpPr>
          <p:cNvPr id="9" name="Прямая со стрелкой 8"/>
          <p:cNvCxnSpPr>
            <a:stCxn id="3" idx="1"/>
          </p:cNvCxnSpPr>
          <p:nvPr/>
        </p:nvCxnSpPr>
        <p:spPr>
          <a:xfrm rot="10800000" flipV="1">
            <a:off x="1214414" y="500066"/>
            <a:ext cx="1643074" cy="6429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3"/>
          </p:cNvCxnSpPr>
          <p:nvPr/>
        </p:nvCxnSpPr>
        <p:spPr>
          <a:xfrm rot="5400000">
            <a:off x="3554009" y="1125125"/>
            <a:ext cx="785818" cy="5357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929190" y="1000108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143636" y="857232"/>
            <a:ext cx="2000264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5720" y="2285992"/>
            <a:ext cx="1785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1, 2 лицо ед. </a:t>
            </a:r>
          </a:p>
          <a:p>
            <a:r>
              <a:rPr lang="ru-RU" b="1" dirty="0" smtClean="0"/>
              <a:t>и мн. числа</a:t>
            </a:r>
          </a:p>
          <a:p>
            <a:r>
              <a:rPr lang="ru-RU" b="1" dirty="0" smtClean="0"/>
              <a:t>изъявит и </a:t>
            </a:r>
          </a:p>
          <a:p>
            <a:r>
              <a:rPr lang="ru-RU" b="1" dirty="0" smtClean="0"/>
              <a:t>повелит. наклонения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28860" y="278605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 лицо мн. числа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29190" y="2786058"/>
            <a:ext cx="2000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 лицо мн. числа в обобщённом значении (использует</a:t>
            </a:r>
          </a:p>
          <a:p>
            <a:r>
              <a:rPr lang="ru-RU" b="1" dirty="0" err="1" smtClean="0"/>
              <a:t>ся</a:t>
            </a:r>
            <a:r>
              <a:rPr lang="ru-RU" b="1" dirty="0" smtClean="0"/>
              <a:t> в пословицах и поговорках)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72330" y="3000372"/>
            <a:ext cx="2071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err="1" smtClean="0"/>
              <a:t>Безлич</a:t>
            </a:r>
            <a:r>
              <a:rPr lang="ru-RU" b="1" dirty="0" smtClean="0"/>
              <a:t>. глагол</a:t>
            </a:r>
          </a:p>
          <a:p>
            <a:pPr>
              <a:buFontTx/>
              <a:buChar char="-"/>
            </a:pPr>
            <a:r>
              <a:rPr lang="ru-RU" b="1" dirty="0" smtClean="0"/>
              <a:t> </a:t>
            </a:r>
            <a:r>
              <a:rPr lang="ru-RU" b="1" dirty="0" err="1" smtClean="0"/>
              <a:t>личн</a:t>
            </a:r>
            <a:r>
              <a:rPr lang="ru-RU" b="1" dirty="0" smtClean="0"/>
              <a:t>. глагол в </a:t>
            </a:r>
            <a:r>
              <a:rPr lang="ru-RU" b="1" dirty="0" err="1" smtClean="0"/>
              <a:t>безлич</a:t>
            </a:r>
            <a:r>
              <a:rPr lang="ru-RU" b="1" dirty="0" smtClean="0"/>
              <a:t>. употреблении</a:t>
            </a:r>
          </a:p>
          <a:p>
            <a:pPr>
              <a:buFontTx/>
              <a:buChar char="-"/>
            </a:pPr>
            <a:r>
              <a:rPr lang="ru-RU" b="1" dirty="0" smtClean="0"/>
              <a:t> Н. Ф. глагола</a:t>
            </a:r>
          </a:p>
          <a:p>
            <a:pPr>
              <a:buFontTx/>
              <a:buChar char="-"/>
            </a:pPr>
            <a:r>
              <a:rPr lang="ru-RU" b="1" dirty="0" smtClean="0"/>
              <a:t> слово «нет»</a:t>
            </a:r>
            <a:endParaRPr lang="ru-RU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4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4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4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66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16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66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5544616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/>
              <a:t>ПРОВЕРЬТЕ СЕБЯ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Да</a:t>
            </a:r>
            <a:br>
              <a:rPr lang="ru-RU" dirty="0" smtClean="0"/>
            </a:br>
            <a:r>
              <a:rPr lang="ru-RU" dirty="0" smtClean="0"/>
              <a:t>Нет</a:t>
            </a:r>
            <a:br>
              <a:rPr lang="ru-RU" dirty="0" smtClean="0"/>
            </a:br>
            <a:r>
              <a:rPr lang="ru-RU" dirty="0" smtClean="0"/>
              <a:t>Нет</a:t>
            </a:r>
            <a:br>
              <a:rPr lang="ru-RU" dirty="0" smtClean="0"/>
            </a:br>
            <a:r>
              <a:rPr lang="ru-RU" dirty="0" smtClean="0"/>
              <a:t>Да</a:t>
            </a:r>
            <a:br>
              <a:rPr lang="ru-RU" dirty="0" smtClean="0"/>
            </a:br>
            <a:r>
              <a:rPr lang="ru-RU" dirty="0" smtClean="0"/>
              <a:t>Да</a:t>
            </a:r>
            <a:br>
              <a:rPr lang="ru-RU" dirty="0" smtClean="0"/>
            </a:br>
            <a:r>
              <a:rPr lang="ru-RU" dirty="0" smtClean="0"/>
              <a:t>Нет</a:t>
            </a:r>
            <a:br>
              <a:rPr lang="ru-RU" dirty="0" smtClean="0"/>
            </a:br>
            <a:r>
              <a:rPr lang="ru-RU" dirty="0" smtClean="0"/>
              <a:t>Да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201622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СТАДИЯ ОСМЫСЛЕНИЯ</a:t>
            </a:r>
            <a:br>
              <a:rPr lang="ru-RU" sz="31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Полученные данные обсудить в малых группах и составить общую маркировочную таблицу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2492898"/>
          <a:ext cx="8208911" cy="3312366"/>
        </p:xfrm>
        <a:graphic>
          <a:graphicData uri="http://schemas.openxmlformats.org/drawingml/2006/table">
            <a:tbl>
              <a:tblPr/>
              <a:tblGrid>
                <a:gridCol w="1636464"/>
                <a:gridCol w="6572447"/>
              </a:tblGrid>
              <a:tr h="552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 +»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spc="-1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«√»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spc="-1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«√»√»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spc="-1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«!»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spc="-1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 - 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spc="-1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«?»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spc="-1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679</TotalTime>
  <Words>834</Words>
  <Application>Microsoft Office PowerPoint</Application>
  <PresentationFormat>Экран (4:3)</PresentationFormat>
  <Paragraphs>151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Слайд 1</vt:lpstr>
      <vt:lpstr>Можем ли мы решить, какой из главных членов предложения главнее? Любое ли предложение содержит и подлежащие, и сказуемое? Если один из главных членов отсутствует, не мешает ли это пониманию смысла предложения?</vt:lpstr>
      <vt:lpstr>Ответить на эти вопросы нам поможет Константин Дмитриевич Бальмонт и его стихотворение «Безглагольность»</vt:lpstr>
      <vt:lpstr>Типы односоставных предложений</vt:lpstr>
      <vt:lpstr>Цели занятия:</vt:lpstr>
      <vt:lpstr>Виды односоставных предложений</vt:lpstr>
      <vt:lpstr>Способы выражения сказуемого</vt:lpstr>
      <vt:lpstr>ПРОВЕРЬТЕ СЕБЯ: Да Нет Нет Да Да Нет Да  </vt:lpstr>
      <vt:lpstr>СТАДИЯ ОСМЫСЛЕНИЯ Полученные данные обсудить в малых группах и составить общую маркировочную таблицу </vt:lpstr>
      <vt:lpstr>Прочитайте  текст:</vt:lpstr>
      <vt:lpstr>Слайд 11</vt:lpstr>
      <vt:lpstr>НАЗЫВНЫЕ ПРЕДЛОЖЕНИЯ</vt:lpstr>
      <vt:lpstr>Задание. Является ли данное предложение односоставным? Свой ответ аргументируйте. Устно объясните значение указанного слова. </vt:lpstr>
      <vt:lpstr>Задание. Является ли данное предложение именительным представления? Объясните значение указанного слова. </vt:lpstr>
      <vt:lpstr>Задание. Является ли это предложение именительным представления?  Устно объясните значение выделенного слова. </vt:lpstr>
      <vt:lpstr>Выберите правильный вариант характеристики предложения</vt:lpstr>
      <vt:lpstr>Выберите правильный вариант характеристики предложения</vt:lpstr>
      <vt:lpstr>Выберите правильный вариант характеристики предложения</vt:lpstr>
      <vt:lpstr>Выберите правильный вариант характеристики предложения</vt:lpstr>
      <vt:lpstr>Выберите правильный вариант характеристики предложения</vt:lpstr>
      <vt:lpstr>Выберите правильный вариант характеристики предложения</vt:lpstr>
      <vt:lpstr>Найдите неопределённо-личное предложение</vt:lpstr>
      <vt:lpstr>Найдите определённо-личное предложение</vt:lpstr>
      <vt:lpstr>Работа со словарем!  Обобщенно-личные предложения.   Подберите из сборника пословиц (или словаря афоризмов) пословицы (или афоризмы), которые, выражены неопределённо - личными и определённо-личными предложениями  </vt:lpstr>
      <vt:lpstr>Виды односоставных предложений</vt:lpstr>
      <vt:lpstr>Прием «Письмо по кругу». </vt:lpstr>
      <vt:lpstr>Домашнее задание Приём «Написание эссе». Написать эссе «Зачем нужны односоставные предложения? Текст № 20 из сборника Цыбулько (аргументировать свое мнение) </vt:lpstr>
      <vt:lpstr>МОЛОДЦЫ! 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односоставных предложений</dc:title>
  <dc:creator>Инна</dc:creator>
  <cp:lastModifiedBy>Александра</cp:lastModifiedBy>
  <cp:revision>39</cp:revision>
  <dcterms:created xsi:type="dcterms:W3CDTF">2008-12-28T19:48:25Z</dcterms:created>
  <dcterms:modified xsi:type="dcterms:W3CDTF">2014-10-26T20:27:24Z</dcterms:modified>
</cp:coreProperties>
</file>