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60" r:id="rId3"/>
    <p:sldId id="258" r:id="rId4"/>
    <p:sldId id="261" r:id="rId5"/>
    <p:sldId id="262" r:id="rId6"/>
    <p:sldId id="263" r:id="rId7"/>
    <p:sldId id="264" r:id="rId8"/>
    <p:sldId id="265" r:id="rId9"/>
    <p:sldId id="266" r:id="rId10"/>
    <p:sldId id="268" r:id="rId11"/>
    <p:sldId id="267" r:id="rId12"/>
    <p:sldId id="269" r:id="rId13"/>
    <p:sldId id="271"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F81BB-71FA-4B17-950B-B3E16FC673C1}" type="datetimeFigureOut">
              <a:rPr lang="ru-RU" smtClean="0"/>
              <a:pPr/>
              <a:t>29.04.2014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525B5-7051-4134-8B4F-4758F7CDD78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7A525B5-7051-4134-8B4F-4758F7CDD782}"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4BA41B-52C2-46ED-B517-F67B95C446F0}" type="datetimeFigureOut">
              <a:rPr lang="ru-RU" smtClean="0"/>
              <a:pPr/>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173E42-5B75-4A19-9352-9273D957CA3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1">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BA41B-52C2-46ED-B517-F67B95C446F0}" type="datetimeFigureOut">
              <a:rPr lang="ru-RU" smtClean="0"/>
              <a:pPr/>
              <a:t>29.04.2014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73E42-5B75-4A19-9352-9273D957CA3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t>Полуостров Крым</a:t>
            </a:r>
            <a:endParaRPr lang="ru-RU" dirty="0"/>
          </a:p>
        </p:txBody>
      </p:sp>
      <p:sp>
        <p:nvSpPr>
          <p:cNvPr id="3" name="Содержимое 2"/>
          <p:cNvSpPr>
            <a:spLocks noGrp="1"/>
          </p:cNvSpPr>
          <p:nvPr>
            <p:ph idx="1"/>
          </p:nvPr>
        </p:nvSpPr>
        <p:spPr>
          <a:xfrm>
            <a:off x="5000628" y="1142984"/>
            <a:ext cx="4000528" cy="5357850"/>
          </a:xfrm>
        </p:spPr>
        <p:txBody>
          <a:bodyPr>
            <a:noAutofit/>
          </a:bodyPr>
          <a:lstStyle/>
          <a:p>
            <a:pPr>
              <a:buNone/>
            </a:pPr>
            <a:r>
              <a:rPr lang="ru-RU" sz="1800" dirty="0" smtClean="0"/>
              <a:t>      </a:t>
            </a:r>
            <a:r>
              <a:rPr lang="ru-RU" sz="2000" dirty="0" smtClean="0"/>
              <a:t>Расположен  между 33-37° в. д., 44-46° с. </a:t>
            </a:r>
            <a:r>
              <a:rPr lang="ru-RU" sz="2000" dirty="0" err="1" smtClean="0"/>
              <a:t>ш</a:t>
            </a:r>
            <a:r>
              <a:rPr lang="ru-RU" sz="2000" dirty="0" smtClean="0"/>
              <a:t>. Полуостров представляет собой неправильный четырехугольник с выступами </a:t>
            </a:r>
            <a:r>
              <a:rPr lang="ru-RU" sz="2000" dirty="0" err="1" smtClean="0">
                <a:solidFill>
                  <a:srgbClr val="FF0000"/>
                </a:solidFill>
              </a:rPr>
              <a:t>Тарханкутского</a:t>
            </a:r>
            <a:r>
              <a:rPr lang="ru-RU" sz="2000" dirty="0" smtClean="0">
                <a:solidFill>
                  <a:srgbClr val="FF0000"/>
                </a:solidFill>
              </a:rPr>
              <a:t> </a:t>
            </a:r>
            <a:r>
              <a:rPr lang="ru-RU" sz="2000" dirty="0" smtClean="0"/>
              <a:t>полуострова на западе и </a:t>
            </a:r>
            <a:r>
              <a:rPr lang="ru-RU" sz="2000" dirty="0" smtClean="0">
                <a:solidFill>
                  <a:srgbClr val="FF0000"/>
                </a:solidFill>
              </a:rPr>
              <a:t>Керченского</a:t>
            </a:r>
            <a:r>
              <a:rPr lang="ru-RU" sz="2000" dirty="0" smtClean="0"/>
              <a:t> на востоке. Крайняя северная точка Крыма расположена на </a:t>
            </a:r>
            <a:r>
              <a:rPr lang="ru-RU" sz="2000" dirty="0" err="1" smtClean="0">
                <a:solidFill>
                  <a:srgbClr val="FF0000"/>
                </a:solidFill>
              </a:rPr>
              <a:t>Перекопском</a:t>
            </a:r>
            <a:r>
              <a:rPr lang="ru-RU" sz="2000" dirty="0" smtClean="0">
                <a:solidFill>
                  <a:srgbClr val="FF0000"/>
                </a:solidFill>
              </a:rPr>
              <a:t> </a:t>
            </a:r>
            <a:r>
              <a:rPr lang="ru-RU" sz="2000" dirty="0" smtClean="0"/>
              <a:t>перешейке, крайняя южная — </a:t>
            </a:r>
            <a:r>
              <a:rPr lang="ru-RU" sz="2000" dirty="0" smtClean="0">
                <a:solidFill>
                  <a:srgbClr val="FF0000"/>
                </a:solidFill>
              </a:rPr>
              <a:t>мыс Сарыч</a:t>
            </a:r>
            <a:r>
              <a:rPr lang="ru-RU" sz="2000" dirty="0" smtClean="0"/>
              <a:t>, крайняя западная — мыс </a:t>
            </a:r>
            <a:r>
              <a:rPr lang="ru-RU" sz="2000" dirty="0" err="1" smtClean="0">
                <a:solidFill>
                  <a:srgbClr val="FF0000"/>
                </a:solidFill>
              </a:rPr>
              <a:t>Кара-Мрун</a:t>
            </a:r>
            <a:r>
              <a:rPr lang="ru-RU" sz="2000" dirty="0" smtClean="0"/>
              <a:t> (Прибойный) на </a:t>
            </a:r>
            <a:r>
              <a:rPr lang="ru-RU" sz="2000" dirty="0" err="1" smtClean="0"/>
              <a:t>Тарханкуте</a:t>
            </a:r>
            <a:r>
              <a:rPr lang="ru-RU" sz="2000" dirty="0" smtClean="0"/>
              <a:t>, крайняя восточная — мыс </a:t>
            </a:r>
            <a:r>
              <a:rPr lang="ru-RU" sz="2000" dirty="0" smtClean="0">
                <a:solidFill>
                  <a:srgbClr val="FF0000"/>
                </a:solidFill>
              </a:rPr>
              <a:t>Фонарь</a:t>
            </a:r>
            <a:r>
              <a:rPr lang="ru-RU" sz="2000" dirty="0" smtClean="0"/>
              <a:t> на Керченском полуострове. </a:t>
            </a:r>
            <a:endParaRPr lang="ru-RU" sz="2000" dirty="0"/>
          </a:p>
        </p:txBody>
      </p:sp>
      <p:pic>
        <p:nvPicPr>
          <p:cNvPr id="2050" name="Picture 2"/>
          <p:cNvPicPr>
            <a:picLocks noChangeAspect="1" noChangeArrowheads="1"/>
          </p:cNvPicPr>
          <p:nvPr/>
        </p:nvPicPr>
        <p:blipFill>
          <a:blip r:embed="rId2"/>
          <a:srcRect/>
          <a:stretch>
            <a:fillRect/>
          </a:stretch>
        </p:blipFill>
        <p:spPr bwMode="auto">
          <a:xfrm>
            <a:off x="142844" y="1214422"/>
            <a:ext cx="4857784" cy="3162300"/>
          </a:xfrm>
          <a:prstGeom prst="rect">
            <a:avLst/>
          </a:prstGeom>
          <a:noFill/>
          <a:ln w="9525">
            <a:noFill/>
            <a:miter lim="800000"/>
            <a:headEnd/>
            <a:tailEnd/>
          </a:ln>
          <a:effectLst/>
        </p:spPr>
      </p:pic>
      <p:sp>
        <p:nvSpPr>
          <p:cNvPr id="6" name="Прямоугольник 5"/>
          <p:cNvSpPr/>
          <p:nvPr/>
        </p:nvSpPr>
        <p:spPr>
          <a:xfrm>
            <a:off x="214282" y="4572008"/>
            <a:ext cx="4929222" cy="1384995"/>
          </a:xfrm>
          <a:prstGeom prst="rect">
            <a:avLst/>
          </a:prstGeom>
        </p:spPr>
        <p:txBody>
          <a:bodyPr wrap="square">
            <a:spAutoFit/>
          </a:bodyPr>
          <a:lstStyle/>
          <a:p>
            <a:pPr algn="ctr"/>
            <a:r>
              <a:rPr lang="ru-RU" sz="2800" b="1" dirty="0" smtClean="0"/>
              <a:t>Площадь полуострова составляет </a:t>
            </a:r>
            <a:r>
              <a:rPr lang="ru-RU" sz="2800" b="1" dirty="0" smtClean="0">
                <a:solidFill>
                  <a:srgbClr val="FF0000"/>
                </a:solidFill>
              </a:rPr>
              <a:t> </a:t>
            </a:r>
          </a:p>
          <a:p>
            <a:pPr algn="ctr"/>
            <a:r>
              <a:rPr lang="ru-RU" sz="2800" b="1" dirty="0" smtClean="0">
                <a:solidFill>
                  <a:srgbClr val="FF0000"/>
                </a:solidFill>
              </a:rPr>
              <a:t>26, 2 </a:t>
            </a:r>
            <a:r>
              <a:rPr lang="ru-RU" sz="2800" b="1" dirty="0" err="1" smtClean="0">
                <a:solidFill>
                  <a:srgbClr val="FF0000"/>
                </a:solidFill>
              </a:rPr>
              <a:t>тыс</a:t>
            </a:r>
            <a:r>
              <a:rPr lang="ru-RU" sz="2800" b="1" dirty="0" smtClean="0">
                <a:solidFill>
                  <a:srgbClr val="FF0000"/>
                </a:solidFill>
              </a:rPr>
              <a:t> км  </a:t>
            </a:r>
            <a:r>
              <a:rPr lang="ru-RU" sz="2800" b="1" dirty="0" err="1" smtClean="0">
                <a:solidFill>
                  <a:srgbClr val="FF0000"/>
                </a:solidFill>
              </a:rPr>
              <a:t>кв</a:t>
            </a:r>
            <a:r>
              <a:rPr lang="ru-RU" sz="2800" b="1" dirty="0" smtClean="0"/>
              <a:t> </a:t>
            </a:r>
            <a:endParaRPr lang="ru-RU"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142852"/>
            <a:ext cx="8229600" cy="714380"/>
          </a:xfrm>
        </p:spPr>
        <p:txBody>
          <a:bodyPr>
            <a:normAutofit fontScale="90000"/>
          </a:bodyPr>
          <a:lstStyle/>
          <a:p>
            <a:r>
              <a:rPr lang="ru-RU" dirty="0" smtClean="0"/>
              <a:t>Озёра Крыма</a:t>
            </a:r>
            <a:endParaRPr lang="ru-RU" dirty="0"/>
          </a:p>
        </p:txBody>
      </p:sp>
      <p:sp>
        <p:nvSpPr>
          <p:cNvPr id="8" name="Содержимое 7"/>
          <p:cNvSpPr>
            <a:spLocks noGrp="1"/>
          </p:cNvSpPr>
          <p:nvPr>
            <p:ph idx="1"/>
          </p:nvPr>
        </p:nvSpPr>
        <p:spPr>
          <a:xfrm>
            <a:off x="0" y="857233"/>
            <a:ext cx="9144000" cy="1643074"/>
          </a:xfrm>
        </p:spPr>
        <p:txBody>
          <a:bodyPr>
            <a:normAutofit lnSpcReduction="10000"/>
          </a:bodyPr>
          <a:lstStyle/>
          <a:p>
            <a:pPr>
              <a:buNone/>
            </a:pPr>
            <a:r>
              <a:rPr lang="ru-RU" dirty="0" smtClean="0"/>
              <a:t>   </a:t>
            </a:r>
            <a:r>
              <a:rPr lang="ru-RU" sz="2400" dirty="0" smtClean="0"/>
              <a:t>Озера Крыма все соленые. Их около 50. Все крымские озера - бывшие морские заливы (лиманы), отделенные от моря узкими перемычками - </a:t>
            </a:r>
            <a:r>
              <a:rPr lang="ru-RU" sz="2400" dirty="0" err="1" smtClean="0"/>
              <a:t>пересяпями</a:t>
            </a:r>
            <a:r>
              <a:rPr lang="ru-RU" sz="2400" dirty="0" smtClean="0"/>
              <a:t>, которые являются естественными пляжами.</a:t>
            </a:r>
            <a:endParaRPr lang="ru-RU" sz="2400" dirty="0"/>
          </a:p>
        </p:txBody>
      </p:sp>
      <p:pic>
        <p:nvPicPr>
          <p:cNvPr id="4098" name="Picture 2"/>
          <p:cNvPicPr>
            <a:picLocks noChangeAspect="1" noChangeArrowheads="1"/>
          </p:cNvPicPr>
          <p:nvPr/>
        </p:nvPicPr>
        <p:blipFill>
          <a:blip r:embed="rId2"/>
          <a:srcRect/>
          <a:stretch>
            <a:fillRect/>
          </a:stretch>
        </p:blipFill>
        <p:spPr bwMode="auto">
          <a:xfrm>
            <a:off x="214282" y="2571744"/>
            <a:ext cx="4024449" cy="3643338"/>
          </a:xfrm>
          <a:prstGeom prst="rect">
            <a:avLst/>
          </a:prstGeom>
          <a:noFill/>
          <a:ln w="9525">
            <a:noFill/>
            <a:miter lim="800000"/>
            <a:headEnd/>
            <a:tailEnd/>
          </a:ln>
          <a:effectLst/>
        </p:spPr>
      </p:pic>
      <p:sp>
        <p:nvSpPr>
          <p:cNvPr id="10" name="Прямоугольник 9"/>
          <p:cNvSpPr/>
          <p:nvPr/>
        </p:nvSpPr>
        <p:spPr>
          <a:xfrm>
            <a:off x="4429124" y="2071678"/>
            <a:ext cx="4572032" cy="4872752"/>
          </a:xfrm>
          <a:prstGeom prst="rect">
            <a:avLst/>
          </a:prstGeom>
        </p:spPr>
        <p:txBody>
          <a:bodyPr wrap="square">
            <a:spAutoFit/>
          </a:bodyPr>
          <a:lstStyle/>
          <a:p>
            <a:r>
              <a:rPr lang="ru-RU" dirty="0" err="1" smtClean="0"/>
              <a:t>Сакский</a:t>
            </a:r>
            <a:r>
              <a:rPr lang="ru-RU" dirty="0" smtClean="0"/>
              <a:t> лиман - озеро </a:t>
            </a:r>
            <a:r>
              <a:rPr lang="ru-RU" dirty="0" smtClean="0">
                <a:solidFill>
                  <a:srgbClr val="FF0000"/>
                </a:solidFill>
              </a:rPr>
              <a:t>Саки</a:t>
            </a:r>
            <a:r>
              <a:rPr lang="ru-RU" dirty="0" smtClean="0"/>
              <a:t>.</a:t>
            </a:r>
          </a:p>
          <a:p>
            <a:r>
              <a:rPr lang="ru-RU" dirty="0" smtClean="0"/>
              <a:t>Длина озера 5 км, ширина – 0,5 до 2 км, площадь около 1085 га. От моря озеро отделено пересыпью шириной 400-650 м и длиной 2 км. Наибольшая глубина озера около 1 метра. Содержит большие залежи целебных (с запахом сероводорода) грязей.</a:t>
            </a:r>
          </a:p>
          <a:p>
            <a:r>
              <a:rPr lang="ru-RU" dirty="0" smtClean="0"/>
              <a:t>Слой грязи достигает в центре озера толщины 2-2,5 метра. Под ним залегает пласт донной поваренной соли толщиной 1,7 метра. Запасы лечебных грязей составляют 4600 тысячи кубометров. Именно благодаря этим целебным грязям, озеро известно очень давно. Название Саки, возможно, происходит от тюркского "</a:t>
            </a:r>
            <a:r>
              <a:rPr lang="ru-RU" dirty="0" err="1" smtClean="0"/>
              <a:t>Сай</a:t>
            </a:r>
            <a:r>
              <a:rPr lang="ru-RU" dirty="0" smtClean="0"/>
              <a:t>" - мель, мелкое озеро или овраг.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82594"/>
          </a:xfrm>
        </p:spPr>
        <p:txBody>
          <a:bodyPr>
            <a:normAutofit fontScale="90000"/>
          </a:bodyPr>
          <a:lstStyle/>
          <a:p>
            <a:r>
              <a:rPr lang="ru-RU" dirty="0" smtClean="0"/>
              <a:t>Растительный мир</a:t>
            </a:r>
            <a:endParaRPr lang="ru-RU" dirty="0"/>
          </a:p>
        </p:txBody>
      </p:sp>
      <p:sp>
        <p:nvSpPr>
          <p:cNvPr id="6" name="Содержимое 5"/>
          <p:cNvSpPr>
            <a:spLocks noGrp="1"/>
          </p:cNvSpPr>
          <p:nvPr>
            <p:ph sz="half" idx="1"/>
          </p:nvPr>
        </p:nvSpPr>
        <p:spPr>
          <a:xfrm>
            <a:off x="0" y="1142984"/>
            <a:ext cx="4495800" cy="4983179"/>
          </a:xfrm>
        </p:spPr>
        <p:txBody>
          <a:bodyPr>
            <a:normAutofit fontScale="92500"/>
          </a:bodyPr>
          <a:lstStyle/>
          <a:p>
            <a:pPr>
              <a:buNone/>
            </a:pPr>
            <a:r>
              <a:rPr lang="ru-RU" dirty="0" smtClean="0"/>
              <a:t>     Характер растительного покрова Крыма тесно связан с рельефом. Растительность Крыма богата и разнообразна, особенно в горах. На полуострове Крым произрастает свыше 2400 видов высших растений, из них 250 - </a:t>
            </a:r>
            <a:r>
              <a:rPr lang="ru-RU" dirty="0" err="1" smtClean="0"/>
              <a:t>эндемичных</a:t>
            </a:r>
            <a:r>
              <a:rPr lang="ru-RU" dirty="0" smtClean="0"/>
              <a:t>, которые не встречаются в других районах мира.</a:t>
            </a:r>
            <a:endParaRPr lang="ru-RU" dirty="0"/>
          </a:p>
        </p:txBody>
      </p:sp>
      <p:sp>
        <p:nvSpPr>
          <p:cNvPr id="7" name="Содержимое 6"/>
          <p:cNvSpPr>
            <a:spLocks noGrp="1"/>
          </p:cNvSpPr>
          <p:nvPr>
            <p:ph sz="half" idx="2"/>
          </p:nvPr>
        </p:nvSpPr>
        <p:spPr>
          <a:xfrm>
            <a:off x="6000760" y="3357562"/>
            <a:ext cx="1000132" cy="357190"/>
          </a:xfrm>
        </p:spPr>
        <p:txBody>
          <a:bodyPr>
            <a:normAutofit fontScale="92500"/>
          </a:bodyPr>
          <a:lstStyle/>
          <a:p>
            <a:pPr>
              <a:buNone/>
            </a:pPr>
            <a:r>
              <a:rPr lang="ru-RU" sz="1800" dirty="0" smtClean="0"/>
              <a:t>   Степь</a:t>
            </a:r>
            <a:endParaRPr lang="ru-RU" sz="1800" dirty="0"/>
          </a:p>
        </p:txBody>
      </p:sp>
      <p:pic>
        <p:nvPicPr>
          <p:cNvPr id="5122" name="Picture 2"/>
          <p:cNvPicPr>
            <a:picLocks noChangeAspect="1" noChangeArrowheads="1"/>
          </p:cNvPicPr>
          <p:nvPr/>
        </p:nvPicPr>
        <p:blipFill>
          <a:blip r:embed="rId2"/>
          <a:srcRect/>
          <a:stretch>
            <a:fillRect/>
          </a:stretch>
        </p:blipFill>
        <p:spPr bwMode="auto">
          <a:xfrm>
            <a:off x="4786314" y="1071546"/>
            <a:ext cx="3500462" cy="233218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786314" y="3786190"/>
            <a:ext cx="3502607" cy="2333612"/>
          </a:xfrm>
          <a:prstGeom prst="rect">
            <a:avLst/>
          </a:prstGeom>
          <a:noFill/>
          <a:ln w="9525">
            <a:noFill/>
            <a:miter lim="800000"/>
            <a:headEnd/>
            <a:tailEnd/>
          </a:ln>
          <a:effectLst/>
        </p:spPr>
      </p:pic>
      <p:sp>
        <p:nvSpPr>
          <p:cNvPr id="10" name="Прямоугольник 9"/>
          <p:cNvSpPr/>
          <p:nvPr/>
        </p:nvSpPr>
        <p:spPr>
          <a:xfrm>
            <a:off x="6072198" y="6143644"/>
            <a:ext cx="928694" cy="369332"/>
          </a:xfrm>
          <a:prstGeom prst="rect">
            <a:avLst/>
          </a:prstGeom>
        </p:spPr>
        <p:txBody>
          <a:bodyPr wrap="square">
            <a:spAutoFit/>
          </a:bodyPr>
          <a:lstStyle/>
          <a:p>
            <a:r>
              <a:rPr lang="ru-RU" dirty="0" smtClean="0"/>
              <a:t>     Лес</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7209" y="428604"/>
            <a:ext cx="9076791" cy="5786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t>Животный мир</a:t>
            </a:r>
            <a:endParaRPr lang="ru-RU" dirty="0"/>
          </a:p>
        </p:txBody>
      </p:sp>
      <p:sp>
        <p:nvSpPr>
          <p:cNvPr id="9" name="Содержимое 8"/>
          <p:cNvSpPr>
            <a:spLocks noGrp="1"/>
          </p:cNvSpPr>
          <p:nvPr>
            <p:ph idx="1"/>
          </p:nvPr>
        </p:nvSpPr>
        <p:spPr>
          <a:xfrm>
            <a:off x="142844" y="1428736"/>
            <a:ext cx="8543956" cy="4697427"/>
          </a:xfrm>
        </p:spPr>
        <p:txBody>
          <a:bodyPr>
            <a:normAutofit fontScale="77500" lnSpcReduction="20000"/>
          </a:bodyPr>
          <a:lstStyle/>
          <a:p>
            <a:pPr>
              <a:buNone/>
            </a:pPr>
            <a:r>
              <a:rPr lang="ru-RU" dirty="0" smtClean="0"/>
              <a:t>    Животный мир Крым не так богат, как растительный. Кроме исконных обитателей полуострова - крымского благородного оленя и косули, из крупных животных водятся дикий кабан, европейский муфлон, завезенный из Корсики. Все они обитают в горном Крыму. Из хищников в настоящее время сохранились барсук, ласка, степной хорек и каменная куница (семейство куньих), енотовидная собака и лисица (семейство собачьих). Из хищных птиц отметим два очень редких вида - белоголовый сип и черный гриф, обитающие в горном Крыму. Многие из крымских растений и животных занесены в различные Красные книги.</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Содержимое 8"/>
          <p:cNvSpPr>
            <a:spLocks noGrp="1"/>
          </p:cNvSpPr>
          <p:nvPr>
            <p:ph idx="1"/>
          </p:nvPr>
        </p:nvSpPr>
        <p:spPr>
          <a:xfrm>
            <a:off x="857224" y="357166"/>
            <a:ext cx="7829576" cy="5768997"/>
          </a:xfrm>
        </p:spPr>
        <p:txBody>
          <a:bodyPr>
            <a:normAutofit/>
          </a:bodyPr>
          <a:lstStyle/>
          <a:p>
            <a:pPr>
              <a:buNone/>
            </a:pPr>
            <a:r>
              <a:rPr lang="ru-RU" sz="4000" dirty="0" smtClean="0"/>
              <a:t>Волшебный край! Очей отрада! </a:t>
            </a:r>
          </a:p>
          <a:p>
            <a:pPr>
              <a:buNone/>
            </a:pPr>
            <a:r>
              <a:rPr lang="ru-RU" sz="4000" dirty="0" smtClean="0"/>
              <a:t>Все живо там: холмы, леса,</a:t>
            </a:r>
          </a:p>
          <a:p>
            <a:pPr>
              <a:buNone/>
            </a:pPr>
            <a:r>
              <a:rPr lang="ru-RU" sz="4000" dirty="0" smtClean="0"/>
              <a:t>Янтарь и яхонт винограда,</a:t>
            </a:r>
          </a:p>
          <a:p>
            <a:pPr>
              <a:buNone/>
            </a:pPr>
            <a:r>
              <a:rPr lang="ru-RU" sz="4000" dirty="0" smtClean="0"/>
              <a:t>Долин приютная краса,</a:t>
            </a:r>
          </a:p>
          <a:p>
            <a:pPr>
              <a:buNone/>
            </a:pPr>
            <a:r>
              <a:rPr lang="ru-RU" sz="4000" dirty="0" smtClean="0"/>
              <a:t>И струй, и тополей прохлада…</a:t>
            </a:r>
          </a:p>
          <a:p>
            <a:pPr>
              <a:buNone/>
            </a:pPr>
            <a:r>
              <a:rPr lang="ru-RU" sz="4000" dirty="0" smtClean="0"/>
              <a:t>Всё чувство путника манит…</a:t>
            </a:r>
          </a:p>
          <a:p>
            <a:endParaRPr lang="ru-RU" dirty="0"/>
          </a:p>
        </p:txBody>
      </p:sp>
      <p:pic>
        <p:nvPicPr>
          <p:cNvPr id="9219" name="Picture 3"/>
          <p:cNvPicPr>
            <a:picLocks noChangeAspect="1" noChangeArrowheads="1"/>
          </p:cNvPicPr>
          <p:nvPr/>
        </p:nvPicPr>
        <p:blipFill>
          <a:blip r:embed="rId2"/>
          <a:srcRect/>
          <a:stretch>
            <a:fillRect/>
          </a:stretch>
        </p:blipFill>
        <p:spPr bwMode="auto">
          <a:xfrm>
            <a:off x="6858016" y="5000636"/>
            <a:ext cx="1905000" cy="142875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214282" y="5000636"/>
            <a:ext cx="2152650" cy="1428750"/>
          </a:xfrm>
          <a:prstGeom prst="rect">
            <a:avLst/>
          </a:prstGeom>
          <a:noFill/>
          <a:ln w="9525">
            <a:noFill/>
            <a:miter lim="800000"/>
            <a:headEnd/>
            <a:tailEnd/>
          </a:ln>
          <a:effectLst/>
        </p:spPr>
      </p:pic>
      <p:pic>
        <p:nvPicPr>
          <p:cNvPr id="9221" name="Picture 5"/>
          <p:cNvPicPr>
            <a:picLocks noChangeAspect="1" noChangeArrowheads="1"/>
          </p:cNvPicPr>
          <p:nvPr/>
        </p:nvPicPr>
        <p:blipFill>
          <a:blip r:embed="rId4"/>
          <a:srcRect/>
          <a:stretch>
            <a:fillRect/>
          </a:stretch>
        </p:blipFill>
        <p:spPr bwMode="auto">
          <a:xfrm>
            <a:off x="3571868" y="5072074"/>
            <a:ext cx="1905000" cy="142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82528"/>
          </a:xfrm>
        </p:spPr>
        <p:txBody>
          <a:bodyPr>
            <a:normAutofit fontScale="90000"/>
          </a:bodyPr>
          <a:lstStyle/>
          <a:p>
            <a:endParaRPr lang="ru-RU" dirty="0"/>
          </a:p>
        </p:txBody>
      </p:sp>
      <p:sp>
        <p:nvSpPr>
          <p:cNvPr id="5" name="Содержимое 4"/>
          <p:cNvSpPr>
            <a:spLocks noGrp="1"/>
          </p:cNvSpPr>
          <p:nvPr>
            <p:ph idx="1"/>
          </p:nvPr>
        </p:nvSpPr>
        <p:spPr>
          <a:xfrm>
            <a:off x="5000628" y="214291"/>
            <a:ext cx="4000528" cy="2928958"/>
          </a:xfrm>
        </p:spPr>
        <p:txBody>
          <a:bodyPr>
            <a:normAutofit/>
          </a:bodyPr>
          <a:lstStyle/>
          <a:p>
            <a:pPr>
              <a:buNone/>
            </a:pPr>
            <a:r>
              <a:rPr lang="ru-RU" sz="2000" dirty="0" smtClean="0"/>
              <a:t>     </a:t>
            </a:r>
            <a:r>
              <a:rPr lang="ru-RU" sz="2400" dirty="0" smtClean="0"/>
              <a:t>С запада и юга полуостров омывает </a:t>
            </a:r>
            <a:r>
              <a:rPr lang="ru-RU" sz="2400" dirty="0" smtClean="0">
                <a:solidFill>
                  <a:srgbClr val="FF0000"/>
                </a:solidFill>
              </a:rPr>
              <a:t>Чёрное море</a:t>
            </a:r>
            <a:r>
              <a:rPr lang="ru-RU" sz="2400" dirty="0" smtClean="0"/>
              <a:t>, с востока – </a:t>
            </a:r>
            <a:r>
              <a:rPr lang="ru-RU" sz="2400" dirty="0" smtClean="0">
                <a:solidFill>
                  <a:srgbClr val="FF0000"/>
                </a:solidFill>
              </a:rPr>
              <a:t>Керченский пролив</a:t>
            </a:r>
            <a:r>
              <a:rPr lang="ru-RU" sz="2400" dirty="0" smtClean="0"/>
              <a:t>, с северо-востока – воды </a:t>
            </a:r>
            <a:r>
              <a:rPr lang="ru-RU" sz="2400" dirty="0" smtClean="0">
                <a:solidFill>
                  <a:srgbClr val="FF0000"/>
                </a:solidFill>
              </a:rPr>
              <a:t>Азовского моря</a:t>
            </a:r>
            <a:r>
              <a:rPr lang="ru-RU" sz="2400" dirty="0" smtClean="0"/>
              <a:t> и его залива </a:t>
            </a:r>
            <a:r>
              <a:rPr lang="ru-RU" sz="2400" dirty="0" smtClean="0">
                <a:solidFill>
                  <a:srgbClr val="FF0000"/>
                </a:solidFill>
              </a:rPr>
              <a:t>Сиваш</a:t>
            </a:r>
            <a:r>
              <a:rPr lang="ru-RU" sz="2400" dirty="0" smtClean="0"/>
              <a:t>.</a:t>
            </a:r>
            <a:endParaRPr lang="ru-RU" sz="2400" dirty="0"/>
          </a:p>
        </p:txBody>
      </p:sp>
      <p:pic>
        <p:nvPicPr>
          <p:cNvPr id="6" name="Picture 2"/>
          <p:cNvPicPr>
            <a:picLocks noChangeAspect="1" noChangeArrowheads="1"/>
          </p:cNvPicPr>
          <p:nvPr/>
        </p:nvPicPr>
        <p:blipFill>
          <a:blip r:embed="rId3"/>
          <a:srcRect/>
          <a:stretch>
            <a:fillRect/>
          </a:stretch>
        </p:blipFill>
        <p:spPr bwMode="auto">
          <a:xfrm>
            <a:off x="0" y="0"/>
            <a:ext cx="4857784" cy="3162300"/>
          </a:xfrm>
          <a:prstGeom prst="rect">
            <a:avLst/>
          </a:prstGeom>
          <a:noFill/>
          <a:ln w="9525">
            <a:noFill/>
            <a:miter lim="800000"/>
            <a:headEnd/>
            <a:tailEnd/>
          </a:ln>
          <a:effectLst/>
        </p:spPr>
      </p:pic>
      <p:sp>
        <p:nvSpPr>
          <p:cNvPr id="8" name="Прямоугольник 7"/>
          <p:cNvSpPr/>
          <p:nvPr/>
        </p:nvSpPr>
        <p:spPr>
          <a:xfrm>
            <a:off x="142844" y="3286124"/>
            <a:ext cx="8715436" cy="1015663"/>
          </a:xfrm>
          <a:prstGeom prst="rect">
            <a:avLst/>
          </a:prstGeom>
        </p:spPr>
        <p:txBody>
          <a:bodyPr wrap="square">
            <a:spAutoFit/>
          </a:bodyPr>
          <a:lstStyle/>
          <a:p>
            <a:r>
              <a:rPr lang="ru-RU" sz="2000" dirty="0" smtClean="0"/>
              <a:t>Черное море представляет собой довольно глубокий (до 2245 м), почти замкнутый водоем. Азовское море мелкое, наибольшая его глубина не превышает 13,5 м. </a:t>
            </a:r>
            <a:endParaRPr lang="ru-RU" sz="2000" dirty="0"/>
          </a:p>
        </p:txBody>
      </p:sp>
      <p:pic>
        <p:nvPicPr>
          <p:cNvPr id="3074" name="Picture 2"/>
          <p:cNvPicPr>
            <a:picLocks noChangeAspect="1" noChangeArrowheads="1"/>
          </p:cNvPicPr>
          <p:nvPr/>
        </p:nvPicPr>
        <p:blipFill>
          <a:blip r:embed="rId4" cstate="print"/>
          <a:srcRect/>
          <a:stretch>
            <a:fillRect/>
          </a:stretch>
        </p:blipFill>
        <p:spPr bwMode="auto">
          <a:xfrm>
            <a:off x="214282" y="4429132"/>
            <a:ext cx="2952209" cy="1966909"/>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5786446" y="4357694"/>
            <a:ext cx="3107553" cy="2071702"/>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3286116" y="4143380"/>
            <a:ext cx="2257425" cy="1504950"/>
          </a:xfrm>
          <a:prstGeom prst="rect">
            <a:avLst/>
          </a:prstGeom>
          <a:noFill/>
          <a:ln w="9525">
            <a:noFill/>
            <a:miter lim="800000"/>
            <a:headEnd/>
            <a:tailEnd/>
          </a:ln>
          <a:effectLst/>
        </p:spPr>
      </p:pic>
      <p:sp>
        <p:nvSpPr>
          <p:cNvPr id="12" name="Прямоугольник 11"/>
          <p:cNvSpPr/>
          <p:nvPr/>
        </p:nvSpPr>
        <p:spPr>
          <a:xfrm>
            <a:off x="214282" y="6357958"/>
            <a:ext cx="2571768" cy="338554"/>
          </a:xfrm>
          <a:prstGeom prst="rect">
            <a:avLst/>
          </a:prstGeom>
        </p:spPr>
        <p:txBody>
          <a:bodyPr wrap="square">
            <a:spAutoFit/>
          </a:bodyPr>
          <a:lstStyle/>
          <a:p>
            <a:r>
              <a:rPr lang="ru-RU" sz="1600" dirty="0" smtClean="0"/>
              <a:t>               Черное море </a:t>
            </a:r>
            <a:endParaRPr lang="ru-RU" sz="1600" dirty="0"/>
          </a:p>
        </p:txBody>
      </p:sp>
      <p:sp>
        <p:nvSpPr>
          <p:cNvPr id="13" name="Прямоугольник 12"/>
          <p:cNvSpPr/>
          <p:nvPr/>
        </p:nvSpPr>
        <p:spPr>
          <a:xfrm>
            <a:off x="6500826" y="6357958"/>
            <a:ext cx="1677382" cy="338554"/>
          </a:xfrm>
          <a:prstGeom prst="rect">
            <a:avLst/>
          </a:prstGeom>
        </p:spPr>
        <p:txBody>
          <a:bodyPr wrap="none">
            <a:spAutoFit/>
          </a:bodyPr>
          <a:lstStyle/>
          <a:p>
            <a:r>
              <a:rPr lang="ru-RU" sz="1600" dirty="0" smtClean="0"/>
              <a:t>    Азовское море</a:t>
            </a:r>
            <a:endParaRPr lang="ru-RU" sz="1600" dirty="0"/>
          </a:p>
        </p:txBody>
      </p:sp>
      <p:pic>
        <p:nvPicPr>
          <p:cNvPr id="1026" name="Picture 2" descr="C:\Documents and Settings\Наталья\Рабочий стол\капля воды.jpg"/>
          <p:cNvPicPr>
            <a:picLocks noChangeAspect="1" noChangeArrowheads="1"/>
          </p:cNvPicPr>
          <p:nvPr/>
        </p:nvPicPr>
        <p:blipFill>
          <a:blip r:embed="rId7" cstate="print"/>
          <a:srcRect/>
          <a:stretch>
            <a:fillRect/>
          </a:stretch>
        </p:blipFill>
        <p:spPr bwMode="auto">
          <a:xfrm>
            <a:off x="4071934" y="6000768"/>
            <a:ext cx="714380" cy="4765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r>
              <a:rPr lang="ru-RU" dirty="0" smtClean="0"/>
              <a:t>Рельеф Крыма</a:t>
            </a:r>
            <a:endParaRPr lang="ru-RU" dirty="0"/>
          </a:p>
        </p:txBody>
      </p:sp>
      <p:sp>
        <p:nvSpPr>
          <p:cNvPr id="3" name="Содержимое 2"/>
          <p:cNvSpPr>
            <a:spLocks noGrp="1"/>
          </p:cNvSpPr>
          <p:nvPr>
            <p:ph idx="1"/>
          </p:nvPr>
        </p:nvSpPr>
        <p:spPr>
          <a:xfrm>
            <a:off x="5429256" y="1600200"/>
            <a:ext cx="3257544" cy="4525963"/>
          </a:xfrm>
        </p:spPr>
        <p:txBody>
          <a:bodyPr/>
          <a:lstStyle/>
          <a:p>
            <a:endParaRPr lang="ru-RU" dirty="0"/>
          </a:p>
        </p:txBody>
      </p:sp>
      <p:pic>
        <p:nvPicPr>
          <p:cNvPr id="1026" name="Picture 2"/>
          <p:cNvPicPr>
            <a:picLocks noChangeAspect="1" noChangeArrowheads="1"/>
          </p:cNvPicPr>
          <p:nvPr/>
        </p:nvPicPr>
        <p:blipFill>
          <a:blip r:embed="rId2"/>
          <a:srcRect/>
          <a:stretch>
            <a:fillRect/>
          </a:stretch>
        </p:blipFill>
        <p:spPr bwMode="auto">
          <a:xfrm>
            <a:off x="142844" y="1357298"/>
            <a:ext cx="8786874"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85720" y="285750"/>
            <a:ext cx="8572560" cy="5929332"/>
          </a:xfrm>
        </p:spPr>
        <p:txBody>
          <a:bodyPr>
            <a:normAutofit fontScale="92500" lnSpcReduction="20000"/>
          </a:bodyPr>
          <a:lstStyle/>
          <a:p>
            <a:pPr>
              <a:buNone/>
            </a:pPr>
            <a:r>
              <a:rPr lang="ru-RU" dirty="0" smtClean="0"/>
              <a:t>    Поверхность Крыма резко разделяется на северную, равнинную, часть, занимающую примерно три четверти площади полуострова, и южную, горную, часть. Рельеф равнинной части однообразный: на севере это совершенно плоская, как стол, равнина, у железнодорожной станции Джанкой слегка всхолмленная. К западу на </a:t>
            </a:r>
            <a:r>
              <a:rPr lang="ru-RU" dirty="0" err="1" smtClean="0"/>
              <a:t>Тарханкутском</a:t>
            </a:r>
            <a:r>
              <a:rPr lang="ru-RU" dirty="0" smtClean="0"/>
              <a:t> полуострове протягиваются невысокие увалы, а у Симферополя начинается предгорье. Крымские горы протянулись вдоль Южного берега полуострова пологой дугой длиной более 160 км и шириной до 40 - 50 км. Они четко разделены на три гряды: Главную, Внутреннюю и Внешнюю.</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82594"/>
          </a:xfrm>
        </p:spPr>
        <p:txBody>
          <a:bodyPr>
            <a:normAutofit fontScale="90000"/>
          </a:bodyPr>
          <a:lstStyle/>
          <a:p>
            <a:r>
              <a:rPr lang="ru-RU" dirty="0" smtClean="0"/>
              <a:t>Крымские горы</a:t>
            </a:r>
            <a:endParaRPr lang="ru-RU" dirty="0"/>
          </a:p>
        </p:txBody>
      </p:sp>
      <p:pic>
        <p:nvPicPr>
          <p:cNvPr id="2" name="Picture 2"/>
          <p:cNvPicPr>
            <a:picLocks noChangeAspect="1" noChangeArrowheads="1"/>
          </p:cNvPicPr>
          <p:nvPr/>
        </p:nvPicPr>
        <p:blipFill>
          <a:blip r:embed="rId2"/>
          <a:srcRect/>
          <a:stretch>
            <a:fillRect/>
          </a:stretch>
        </p:blipFill>
        <p:spPr bwMode="auto">
          <a:xfrm>
            <a:off x="4876370" y="1000108"/>
            <a:ext cx="4100937" cy="4000528"/>
          </a:xfrm>
          <a:prstGeom prst="rect">
            <a:avLst/>
          </a:prstGeom>
          <a:noFill/>
          <a:ln w="9525">
            <a:noFill/>
            <a:miter lim="800000"/>
            <a:headEnd/>
            <a:tailEnd/>
          </a:ln>
          <a:effectLst/>
        </p:spPr>
      </p:pic>
      <p:pic>
        <p:nvPicPr>
          <p:cNvPr id="5" name="Picture 14" descr="870668061"/>
          <p:cNvPicPr>
            <a:picLocks noChangeAspect="1" noChangeArrowheads="1"/>
          </p:cNvPicPr>
          <p:nvPr/>
        </p:nvPicPr>
        <p:blipFill>
          <a:blip r:embed="rId3"/>
          <a:srcRect/>
          <a:stretch>
            <a:fillRect/>
          </a:stretch>
        </p:blipFill>
        <p:spPr>
          <a:xfrm>
            <a:off x="142844" y="1000108"/>
            <a:ext cx="4618156" cy="2311394"/>
          </a:xfrm>
          <a:prstGeom prst="rect">
            <a:avLst/>
          </a:prstGeom>
          <a:noFill/>
        </p:spPr>
      </p:pic>
      <p:pic>
        <p:nvPicPr>
          <p:cNvPr id="6" name="Picture 11" descr="3470_1212339857_431503_max"/>
          <p:cNvPicPr>
            <a:picLocks noChangeAspect="1" noChangeArrowheads="1"/>
          </p:cNvPicPr>
          <p:nvPr/>
        </p:nvPicPr>
        <p:blipFill>
          <a:blip r:embed="rId4"/>
          <a:srcRect/>
          <a:stretch>
            <a:fillRect/>
          </a:stretch>
        </p:blipFill>
        <p:spPr>
          <a:xfrm>
            <a:off x="214282" y="3429000"/>
            <a:ext cx="2143140" cy="1570645"/>
          </a:xfrm>
          <a:prstGeom prst="rect">
            <a:avLst/>
          </a:prstGeom>
          <a:noFill/>
        </p:spPr>
      </p:pic>
      <p:sp>
        <p:nvSpPr>
          <p:cNvPr id="7" name="Прямоугольник 6"/>
          <p:cNvSpPr/>
          <p:nvPr/>
        </p:nvSpPr>
        <p:spPr>
          <a:xfrm>
            <a:off x="285720" y="5214950"/>
            <a:ext cx="8643998" cy="1200329"/>
          </a:xfrm>
          <a:prstGeom prst="rect">
            <a:avLst/>
          </a:prstGeom>
        </p:spPr>
        <p:txBody>
          <a:bodyPr wrap="square">
            <a:spAutoFit/>
          </a:bodyPr>
          <a:lstStyle/>
          <a:p>
            <a:r>
              <a:rPr lang="ru-RU" sz="2400" dirty="0" smtClean="0"/>
              <a:t>Длина Крымских гор в пределах 200 км, а шириной 70км. Самая высокая гора в составе Крымских гор – это Роман-Кош, высота её составляет 1545 метров, над уровнем моря.</a:t>
            </a:r>
            <a:endParaRPr lang="ru-RU" sz="2400" dirty="0"/>
          </a:p>
        </p:txBody>
      </p:sp>
      <p:pic>
        <p:nvPicPr>
          <p:cNvPr id="2051" name="Picture 3"/>
          <p:cNvPicPr>
            <a:picLocks noChangeAspect="1" noChangeArrowheads="1"/>
          </p:cNvPicPr>
          <p:nvPr/>
        </p:nvPicPr>
        <p:blipFill>
          <a:blip r:embed="rId5"/>
          <a:srcRect/>
          <a:stretch>
            <a:fillRect/>
          </a:stretch>
        </p:blipFill>
        <p:spPr bwMode="auto">
          <a:xfrm>
            <a:off x="2571736" y="3500438"/>
            <a:ext cx="2257425" cy="150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rmAutofit/>
          </a:bodyPr>
          <a:lstStyle/>
          <a:p>
            <a:r>
              <a:rPr lang="ru-RU" dirty="0" smtClean="0"/>
              <a:t>Климат</a:t>
            </a:r>
            <a:endParaRPr lang="ru-RU" dirty="0"/>
          </a:p>
        </p:txBody>
      </p:sp>
      <p:sp>
        <p:nvSpPr>
          <p:cNvPr id="4" name="Содержимое 3"/>
          <p:cNvSpPr>
            <a:spLocks noGrp="1"/>
          </p:cNvSpPr>
          <p:nvPr>
            <p:ph sz="half" idx="2"/>
          </p:nvPr>
        </p:nvSpPr>
        <p:spPr>
          <a:xfrm>
            <a:off x="4648200" y="1285860"/>
            <a:ext cx="4038600" cy="4840303"/>
          </a:xfrm>
        </p:spPr>
        <p:txBody>
          <a:bodyPr>
            <a:normAutofit fontScale="85000" lnSpcReduction="10000"/>
          </a:bodyPr>
          <a:lstStyle/>
          <a:p>
            <a:pPr>
              <a:buNone/>
            </a:pPr>
            <a:r>
              <a:rPr lang="ru-RU" dirty="0" smtClean="0"/>
              <a:t>    Климат большей части Крыма характеризуется как климат </a:t>
            </a:r>
            <a:r>
              <a:rPr lang="ru-RU" dirty="0" smtClean="0">
                <a:solidFill>
                  <a:srgbClr val="FF0000"/>
                </a:solidFill>
              </a:rPr>
              <a:t>умеренного пояса</a:t>
            </a:r>
            <a:r>
              <a:rPr lang="ru-RU" dirty="0" smtClean="0"/>
              <a:t>: в равнинной части мягкий, степной, в горах - более холодный и влажный. Климат </a:t>
            </a:r>
            <a:r>
              <a:rPr lang="ru-RU" dirty="0" err="1" smtClean="0"/>
              <a:t>Южобережья</a:t>
            </a:r>
            <a:r>
              <a:rPr lang="ru-RU" dirty="0" smtClean="0"/>
              <a:t> (от Алушты до мыса </a:t>
            </a:r>
            <a:r>
              <a:rPr lang="ru-RU" dirty="0" err="1" smtClean="0"/>
              <a:t>Айя</a:t>
            </a:r>
            <a:r>
              <a:rPr lang="ru-RU" dirty="0" smtClean="0"/>
              <a:t>) – </a:t>
            </a:r>
            <a:r>
              <a:rPr lang="ru-RU" dirty="0" smtClean="0">
                <a:solidFill>
                  <a:srgbClr val="FF0000"/>
                </a:solidFill>
              </a:rPr>
              <a:t>субтропический средиземноморский</a:t>
            </a:r>
            <a:r>
              <a:rPr lang="ru-RU" dirty="0" smtClean="0"/>
              <a:t>, который отличается более мягкой зимой. </a:t>
            </a:r>
            <a:endParaRPr lang="ru-RU" dirty="0"/>
          </a:p>
        </p:txBody>
      </p:sp>
      <p:pic>
        <p:nvPicPr>
          <p:cNvPr id="1026" name="Picture 2"/>
          <p:cNvPicPr>
            <a:picLocks noGrp="1" noChangeAspect="1" noChangeArrowheads="1"/>
          </p:cNvPicPr>
          <p:nvPr>
            <p:ph sz="half" idx="1"/>
          </p:nvPr>
        </p:nvPicPr>
        <p:blipFill>
          <a:blip r:embed="rId2"/>
          <a:srcRect/>
          <a:stretch>
            <a:fillRect/>
          </a:stretch>
        </p:blipFill>
        <p:spPr bwMode="auto">
          <a:xfrm>
            <a:off x="150497" y="1000108"/>
            <a:ext cx="4630713" cy="31432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85786" y="4214818"/>
            <a:ext cx="3166657" cy="2109785"/>
          </a:xfrm>
          <a:prstGeom prst="rect">
            <a:avLst/>
          </a:prstGeom>
          <a:noFill/>
          <a:ln w="9525">
            <a:noFill/>
            <a:miter lim="800000"/>
            <a:headEnd/>
            <a:tailEnd/>
          </a:ln>
          <a:effectLst/>
        </p:spPr>
      </p:pic>
      <p:sp>
        <p:nvSpPr>
          <p:cNvPr id="7" name="Прямоугольник 6"/>
          <p:cNvSpPr/>
          <p:nvPr/>
        </p:nvSpPr>
        <p:spPr>
          <a:xfrm>
            <a:off x="1643042" y="6286520"/>
            <a:ext cx="2214578" cy="369332"/>
          </a:xfrm>
          <a:prstGeom prst="rect">
            <a:avLst/>
          </a:prstGeom>
        </p:spPr>
        <p:txBody>
          <a:bodyPr wrap="square">
            <a:spAutoFit/>
          </a:bodyPr>
          <a:lstStyle/>
          <a:p>
            <a:r>
              <a:rPr lang="ru-RU" dirty="0" smtClean="0"/>
              <a:t> </a:t>
            </a:r>
            <a:r>
              <a:rPr lang="ru-RU" dirty="0" smtClean="0"/>
              <a:t>Ялта </a:t>
            </a:r>
            <a:r>
              <a:rPr lang="ru-RU" dirty="0" smtClean="0"/>
              <a:t>зимой</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rmAutofit fontScale="90000"/>
          </a:bodyPr>
          <a:lstStyle/>
          <a:p>
            <a:r>
              <a:rPr lang="ru-RU" dirty="0" smtClean="0"/>
              <a:t>Внутренние воды</a:t>
            </a:r>
            <a:endParaRPr lang="ru-RU" dirty="0"/>
          </a:p>
        </p:txBody>
      </p:sp>
      <p:sp>
        <p:nvSpPr>
          <p:cNvPr id="3" name="Содержимое 2"/>
          <p:cNvSpPr>
            <a:spLocks noGrp="1"/>
          </p:cNvSpPr>
          <p:nvPr>
            <p:ph sz="half" idx="1"/>
          </p:nvPr>
        </p:nvSpPr>
        <p:spPr>
          <a:xfrm>
            <a:off x="0" y="928670"/>
            <a:ext cx="4071934" cy="5197493"/>
          </a:xfrm>
        </p:spPr>
        <p:txBody>
          <a:bodyPr>
            <a:normAutofit fontScale="92500" lnSpcReduction="20000"/>
          </a:bodyPr>
          <a:lstStyle/>
          <a:p>
            <a:pPr indent="0">
              <a:lnSpc>
                <a:spcPct val="120000"/>
              </a:lnSpc>
              <a:buNone/>
            </a:pPr>
            <a:r>
              <a:rPr lang="ru-RU" sz="2000" dirty="0" smtClean="0"/>
              <a:t> </a:t>
            </a:r>
            <a:r>
              <a:rPr lang="ru-RU" sz="2400" dirty="0" smtClean="0"/>
              <a:t>Крымские реки небольшие по длине, неширокие, маловодные и мелкие, летом сильно пересыхающие. Самая длинная из них - </a:t>
            </a:r>
            <a:r>
              <a:rPr lang="ru-RU" sz="2400" dirty="0" err="1" smtClean="0">
                <a:solidFill>
                  <a:srgbClr val="FF0000"/>
                </a:solidFill>
              </a:rPr>
              <a:t>Салгир</a:t>
            </a:r>
            <a:r>
              <a:rPr lang="ru-RU" sz="2400" dirty="0" smtClean="0"/>
              <a:t>, а самая полноводная - </a:t>
            </a:r>
            <a:r>
              <a:rPr lang="ru-RU" sz="2400" dirty="0" err="1" smtClean="0">
                <a:solidFill>
                  <a:srgbClr val="FF0000"/>
                </a:solidFill>
              </a:rPr>
              <a:t>Бельбек</a:t>
            </a:r>
            <a:r>
              <a:rPr lang="ru-RU" sz="2400" dirty="0" smtClean="0"/>
              <a:t>. Крымские реки очень живописны, нередко образуют каньоны и ущелья, водопады и каскады водопадов, которые представляют интерес для путешественников</a:t>
            </a:r>
            <a:endParaRPr lang="ru-RU" sz="24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4500562" y="857232"/>
            <a:ext cx="4038600" cy="269071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00562" y="3714752"/>
            <a:ext cx="4024449" cy="26812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42852"/>
            <a:ext cx="8229600" cy="857256"/>
          </a:xfrm>
        </p:spPr>
        <p:txBody>
          <a:bodyPr>
            <a:normAutofit/>
          </a:bodyPr>
          <a:lstStyle/>
          <a:p>
            <a:r>
              <a:rPr lang="ru-RU" dirty="0" smtClean="0"/>
              <a:t>Реки</a:t>
            </a:r>
            <a:endParaRPr lang="ru-RU" dirty="0"/>
          </a:p>
        </p:txBody>
      </p:sp>
      <p:sp>
        <p:nvSpPr>
          <p:cNvPr id="6" name="Содержимое 5"/>
          <p:cNvSpPr>
            <a:spLocks noGrp="1"/>
          </p:cNvSpPr>
          <p:nvPr>
            <p:ph idx="1"/>
          </p:nvPr>
        </p:nvSpPr>
        <p:spPr>
          <a:xfrm>
            <a:off x="0" y="857232"/>
            <a:ext cx="8686800" cy="5715040"/>
          </a:xfrm>
        </p:spPr>
        <p:txBody>
          <a:bodyPr>
            <a:normAutofit lnSpcReduction="10000"/>
          </a:bodyPr>
          <a:lstStyle/>
          <a:p>
            <a:pPr>
              <a:buNone/>
            </a:pPr>
            <a:r>
              <a:rPr lang="ru-RU" dirty="0" smtClean="0"/>
              <a:t>      В Крыму около 150 рек. Большая часть из них находится на юге и юго-западе полуострова. Самые протяжённые: </a:t>
            </a:r>
            <a:r>
              <a:rPr lang="ru-RU" dirty="0" err="1" smtClean="0"/>
              <a:t>Салгир</a:t>
            </a:r>
            <a:r>
              <a:rPr lang="ru-RU" dirty="0" smtClean="0"/>
              <a:t>, </a:t>
            </a:r>
            <a:r>
              <a:rPr lang="ru-RU" dirty="0" err="1" smtClean="0"/>
              <a:t>Альма</a:t>
            </a:r>
            <a:r>
              <a:rPr lang="ru-RU" dirty="0" smtClean="0"/>
              <a:t>, </a:t>
            </a:r>
            <a:r>
              <a:rPr lang="ru-RU" dirty="0" err="1" smtClean="0"/>
              <a:t>Кача</a:t>
            </a:r>
            <a:r>
              <a:rPr lang="ru-RU" dirty="0" smtClean="0"/>
              <a:t>, </a:t>
            </a:r>
            <a:r>
              <a:rPr lang="ru-RU" dirty="0" err="1" smtClean="0"/>
              <a:t>Бельбек</a:t>
            </a:r>
            <a:r>
              <a:rPr lang="ru-RU" dirty="0" smtClean="0"/>
              <a:t>, Чёрная. Все они впадают в Чёрное море.</a:t>
            </a:r>
          </a:p>
          <a:p>
            <a:pPr>
              <a:buNone/>
            </a:pPr>
            <a:r>
              <a:rPr lang="ru-RU" dirty="0" smtClean="0"/>
              <a:t>     </a:t>
            </a:r>
            <a:r>
              <a:rPr lang="ru-RU" i="1" dirty="0" smtClean="0"/>
              <a:t>Река </a:t>
            </a:r>
            <a:r>
              <a:rPr lang="ru-RU" i="1" dirty="0" err="1" smtClean="0"/>
              <a:t>Салгир</a:t>
            </a:r>
            <a:r>
              <a:rPr lang="ru-RU" i="1" dirty="0" smtClean="0"/>
              <a:t> увековечена А. С. Пушкиным в поэме «Бахчисарайский фонтан». 232-километровое русло начинается в районе Ангарского перевала и теряется у берегов Азовского моря . В поэме «Бахчисарайский фонтан» поэт вспоминает о днях, проведенных в Крыму.</a:t>
            </a:r>
            <a:endParaRPr lang="ru-RU"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273050"/>
            <a:ext cx="7758138" cy="727058"/>
          </a:xfrm>
        </p:spPr>
        <p:txBody>
          <a:bodyPr>
            <a:noAutofit/>
          </a:bodyPr>
          <a:lstStyle/>
          <a:p>
            <a:r>
              <a:rPr lang="ru-RU" sz="4400" dirty="0" smtClean="0"/>
              <a:t>«Бахчисарайский  фонтан» </a:t>
            </a:r>
            <a:endParaRPr lang="ru-RU" sz="4400" dirty="0"/>
          </a:p>
        </p:txBody>
      </p:sp>
      <p:sp>
        <p:nvSpPr>
          <p:cNvPr id="12" name="Содержимое 11"/>
          <p:cNvSpPr>
            <a:spLocks noGrp="1"/>
          </p:cNvSpPr>
          <p:nvPr>
            <p:ph idx="1"/>
          </p:nvPr>
        </p:nvSpPr>
        <p:spPr>
          <a:xfrm>
            <a:off x="3575050" y="1214422"/>
            <a:ext cx="5568950" cy="4911741"/>
          </a:xfrm>
        </p:spPr>
        <p:txBody>
          <a:bodyPr>
            <a:noAutofit/>
          </a:bodyPr>
          <a:lstStyle/>
          <a:p>
            <a:pPr>
              <a:buNone/>
            </a:pPr>
            <a:r>
              <a:rPr lang="ru-RU" sz="2600" dirty="0" smtClean="0"/>
              <a:t>Поклонник муз, поклонник мира,</a:t>
            </a:r>
          </a:p>
          <a:p>
            <a:pPr>
              <a:buNone/>
            </a:pPr>
            <a:r>
              <a:rPr lang="ru-RU" sz="2600" dirty="0" smtClean="0"/>
              <a:t>Забыв и славу и любовь,</a:t>
            </a:r>
          </a:p>
          <a:p>
            <a:pPr>
              <a:buNone/>
            </a:pPr>
            <a:r>
              <a:rPr lang="ru-RU" sz="2600" dirty="0" smtClean="0"/>
              <a:t>О, скоро вас увижу вновь,</a:t>
            </a:r>
          </a:p>
          <a:p>
            <a:pPr>
              <a:buNone/>
            </a:pPr>
            <a:r>
              <a:rPr lang="ru-RU" sz="2600" dirty="0" smtClean="0"/>
              <a:t>Брега веселые  </a:t>
            </a:r>
            <a:r>
              <a:rPr lang="ru-RU" sz="2600" dirty="0" err="1" smtClean="0"/>
              <a:t>Салгира</a:t>
            </a:r>
            <a:r>
              <a:rPr lang="ru-RU" sz="2600" dirty="0" smtClean="0"/>
              <a:t> !</a:t>
            </a:r>
          </a:p>
          <a:p>
            <a:pPr>
              <a:buNone/>
            </a:pPr>
            <a:r>
              <a:rPr lang="ru-RU" sz="2600" dirty="0" smtClean="0"/>
              <a:t> </a:t>
            </a:r>
          </a:p>
          <a:p>
            <a:pPr>
              <a:buNone/>
            </a:pPr>
            <a:r>
              <a:rPr lang="ru-RU" sz="2600" dirty="0" smtClean="0"/>
              <a:t>Приду на склон приморских гор,</a:t>
            </a:r>
          </a:p>
          <a:p>
            <a:pPr>
              <a:buNone/>
            </a:pPr>
            <a:r>
              <a:rPr lang="ru-RU" sz="2600" dirty="0" smtClean="0"/>
              <a:t>Воспоминаний тайных полный, —</a:t>
            </a:r>
          </a:p>
          <a:p>
            <a:pPr>
              <a:buNone/>
            </a:pPr>
            <a:r>
              <a:rPr lang="ru-RU" sz="2600" dirty="0" smtClean="0"/>
              <a:t>И вновь </a:t>
            </a:r>
            <a:r>
              <a:rPr lang="ru-RU" sz="2600" dirty="0" err="1" smtClean="0"/>
              <a:t>таврические</a:t>
            </a:r>
            <a:r>
              <a:rPr lang="ru-RU" sz="2600" dirty="0" smtClean="0"/>
              <a:t> волны</a:t>
            </a:r>
          </a:p>
          <a:p>
            <a:pPr>
              <a:buNone/>
            </a:pPr>
            <a:r>
              <a:rPr lang="ru-RU" sz="2600" dirty="0" smtClean="0"/>
              <a:t>Обрадуют мой жадный взор.</a:t>
            </a:r>
          </a:p>
          <a:p>
            <a:pPr>
              <a:buNone/>
            </a:pPr>
            <a:endParaRPr lang="ru-RU" sz="2600" dirty="0"/>
          </a:p>
        </p:txBody>
      </p:sp>
      <p:sp>
        <p:nvSpPr>
          <p:cNvPr id="13" name="Текст 12"/>
          <p:cNvSpPr>
            <a:spLocks noGrp="1"/>
          </p:cNvSpPr>
          <p:nvPr>
            <p:ph type="body" sz="half" idx="2"/>
          </p:nvPr>
        </p:nvSpPr>
        <p:spPr/>
        <p:txBody>
          <a:bodyPr/>
          <a:lstStyle/>
          <a:p>
            <a:endParaRPr lang="ru-RU" dirty="0"/>
          </a:p>
        </p:txBody>
      </p:sp>
      <p:pic>
        <p:nvPicPr>
          <p:cNvPr id="3075" name="Picture 3"/>
          <p:cNvPicPr>
            <a:picLocks noChangeAspect="1" noChangeArrowheads="1"/>
          </p:cNvPicPr>
          <p:nvPr/>
        </p:nvPicPr>
        <p:blipFill>
          <a:blip r:embed="rId2"/>
          <a:srcRect/>
          <a:stretch>
            <a:fillRect/>
          </a:stretch>
        </p:blipFill>
        <p:spPr bwMode="auto">
          <a:xfrm>
            <a:off x="142844" y="1071546"/>
            <a:ext cx="3419475"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rizgi608543">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brizgi608543</Template>
  <TotalTime>212</TotalTime>
  <Words>793</Words>
  <Application>Microsoft Office PowerPoint</Application>
  <PresentationFormat>Экран (4:3)</PresentationFormat>
  <Paragraphs>48</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brizgi608543</vt:lpstr>
      <vt:lpstr>Полуостров Крым</vt:lpstr>
      <vt:lpstr>Слайд 2</vt:lpstr>
      <vt:lpstr>Рельеф Крыма</vt:lpstr>
      <vt:lpstr>Слайд 4</vt:lpstr>
      <vt:lpstr>Крымские горы</vt:lpstr>
      <vt:lpstr>Климат</vt:lpstr>
      <vt:lpstr>Внутренние воды</vt:lpstr>
      <vt:lpstr>Реки</vt:lpstr>
      <vt:lpstr>«Бахчисарайский  фонтан» </vt:lpstr>
      <vt:lpstr>Озёра Крыма</vt:lpstr>
      <vt:lpstr>Растительный мир</vt:lpstr>
      <vt:lpstr>Слайд 12</vt:lpstr>
      <vt:lpstr>Животный мир</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Крымский полуостров</dc:title>
  <dc:creator>Home</dc:creator>
  <cp:lastModifiedBy>Home</cp:lastModifiedBy>
  <cp:revision>28</cp:revision>
  <dcterms:created xsi:type="dcterms:W3CDTF">2014-04-25T15:46:44Z</dcterms:created>
  <dcterms:modified xsi:type="dcterms:W3CDTF">2014-04-29T14:57:54Z</dcterms:modified>
</cp:coreProperties>
</file>