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4" r:id="rId5"/>
    <p:sldId id="265" r:id="rId6"/>
    <p:sldId id="266" r:id="rId7"/>
    <p:sldId id="267" r:id="rId8"/>
    <p:sldId id="262" r:id="rId9"/>
    <p:sldId id="268" r:id="rId10"/>
    <p:sldId id="269" r:id="rId11"/>
    <p:sldId id="263" r:id="rId12"/>
    <p:sldId id="270" r:id="rId13"/>
    <p:sldId id="271" r:id="rId14"/>
    <p:sldId id="272" r:id="rId15"/>
    <p:sldId id="257" r:id="rId16"/>
    <p:sldId id="259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325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о сколько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2875"/>
            <a:ext cx="37814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1">
                <a:latin typeface="Consolas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  <a:latin typeface="Consolas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2406-C6CC-4B28-BD5C-48FC765BC140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62A06-A877-4D66-A556-B067CEB11E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34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AFEE-3041-4B53-B554-E49DC3164186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FAEF1-9E32-4D7F-A047-CEB8D6B325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6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D5DE-2FA0-4379-94BC-794674EE9F76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A2B3-6502-48EB-8900-31F679DD7B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9500" y="6357938"/>
            <a:ext cx="12525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ma-S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http://ku4mina.ucoz.ru/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654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901014" cy="49117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3216-FE36-4581-AF3D-0A8C99757055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86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303C-6E91-4B6B-8556-5F5C65E53A32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4163-4FB4-46C0-9AB8-BBA766FFD3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4291"/>
            <a:ext cx="7772400" cy="571503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43577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4E5F-7FB9-4C04-9047-BFF3888EAF6E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AD69-C594-4A58-AC1E-5F023A84A5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3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3C62-C3BF-4B06-8A46-62F6B15F1E74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7BDAA-2F50-4417-B7D1-04A4EA8F98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3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410F-D41E-435D-B5F2-0A3D4D0847C5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D75A-D058-4F06-89AD-B731A5737C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29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7F86-41DD-4087-A5C2-27D85907442D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3C89F-16B0-4E2D-BAC2-FE8E15E5A2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57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4452-E34B-4B02-9D3A-756FAEC07531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D9A1-5AD4-4B66-829F-D24F3C3C38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77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461B-86B6-4C19-8C09-B6EA7EF2909D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DC106-10D1-462A-BF64-4E3F6EE73E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0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пероe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57750"/>
            <a:ext cx="16002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BB5190-D9A6-424E-A582-ED9FA1C51A65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00938" y="6356350"/>
            <a:ext cx="1185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C060A0D-A623-4928-91E9-6FE375F99C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00" y="6357938"/>
            <a:ext cx="12525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ma-SE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http://ku4mina.ucoz.ru/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test/5335-cheredovanie-glasnykh-v-korne" TargetMode="External"/><Relationship Id="rId2" Type="http://schemas.openxmlformats.org/officeDocument/2006/relationships/hyperlink" Target="http://kid-mama.ru/cheredovanie-a-o-v-kornyax-ros-rast-rashh-lag-lozh-kos-kas-onlajn-trenazher-po-russkomu-yazyk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nlinetestpad.com/ru/testresult/43774-diktant-pravopisanie-pristavok-pre-pri?savedtestid=2603947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928670"/>
            <a:ext cx="76438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  <a:latin typeface="Monotype Corsiva" pitchFamily="66" charset="0"/>
              </a:rPr>
              <a:t>«Гласные </a:t>
            </a:r>
            <a:r>
              <a:rPr lang="ru-RU" sz="4800" dirty="0" smtClean="0">
                <a:solidFill>
                  <a:srgbClr val="0000FF"/>
                </a:solidFill>
                <a:latin typeface="Monotype Corsiva" pitchFamily="66" charset="0"/>
              </a:rPr>
              <a:t>в корнях </a:t>
            </a:r>
            <a:r>
              <a:rPr lang="ru-RU" sz="48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800" dirty="0" smtClean="0">
                <a:solidFill>
                  <a:srgbClr val="0000FF"/>
                </a:solidFill>
                <a:latin typeface="Monotype Corsiva" pitchFamily="66" charset="0"/>
              </a:rPr>
              <a:t>с чередованием, </a:t>
            </a:r>
          </a:p>
          <a:p>
            <a:pPr algn="ctr"/>
            <a:r>
              <a:rPr lang="ru-RU" sz="4800" dirty="0" smtClean="0">
                <a:solidFill>
                  <a:srgbClr val="0000FF"/>
                </a:solidFill>
                <a:latin typeface="Monotype Corsiva" pitchFamily="66" charset="0"/>
              </a:rPr>
              <a:t>в приставках  пре-, при-»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6 класс</a:t>
            </a:r>
            <a:endParaRPr lang="ru-RU" sz="2400" dirty="0" smtClean="0">
              <a:latin typeface="Monotype Corsiva" pitchFamily="66" charset="0"/>
            </a:endParaRPr>
          </a:p>
          <a:p>
            <a:pPr algn="r"/>
            <a:endParaRPr lang="ru-RU" sz="2400" b="1" dirty="0" smtClean="0"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latin typeface="Monotype Corsiva" pitchFamily="66" charset="0"/>
              </a:rPr>
              <a:t>Шаляпина </a:t>
            </a:r>
            <a:r>
              <a:rPr lang="ru-RU" sz="2400" b="1" dirty="0" smtClean="0">
                <a:latin typeface="Monotype Corsiva" pitchFamily="66" charset="0"/>
              </a:rPr>
              <a:t>Галина </a:t>
            </a:r>
            <a:r>
              <a:rPr lang="ru-RU" sz="2400" b="1" dirty="0" smtClean="0">
                <a:latin typeface="Monotype Corsiva" pitchFamily="66" charset="0"/>
              </a:rPr>
              <a:t>Васильевна,</a:t>
            </a:r>
          </a:p>
          <a:p>
            <a:pPr algn="r"/>
            <a:r>
              <a:rPr lang="ru-RU" sz="2400" b="1" dirty="0" smtClean="0">
                <a:latin typeface="Monotype Corsiva" pitchFamily="66" charset="0"/>
              </a:rPr>
              <a:t>у</a:t>
            </a:r>
            <a:r>
              <a:rPr lang="ru-RU" sz="2400" b="1" dirty="0" smtClean="0">
                <a:latin typeface="Monotype Corsiva" pitchFamily="66" charset="0"/>
              </a:rPr>
              <a:t>читель русского языка и литературы  </a:t>
            </a:r>
          </a:p>
          <a:p>
            <a:pPr algn="r"/>
            <a:r>
              <a:rPr lang="ru-RU" sz="2400" b="1" dirty="0" smtClean="0">
                <a:latin typeface="Monotype Corsiva" pitchFamily="66" charset="0"/>
              </a:rPr>
              <a:t>МКОУ «</a:t>
            </a:r>
            <a:r>
              <a:rPr lang="ru-RU" sz="2400" b="1" dirty="0" err="1" smtClean="0">
                <a:latin typeface="Monotype Corsiva" pitchFamily="66" charset="0"/>
              </a:rPr>
              <a:t>Красноуральская</a:t>
            </a:r>
            <a:r>
              <a:rPr lang="ru-RU" sz="2400" b="1" dirty="0" smtClean="0">
                <a:latin typeface="Monotype Corsiva" pitchFamily="66" charset="0"/>
              </a:rPr>
              <a:t> средняя общеобразовательная школа»</a:t>
            </a:r>
          </a:p>
          <a:p>
            <a:pPr algn="r"/>
            <a:r>
              <a:rPr lang="ru-RU" sz="2400" b="1" dirty="0" err="1" smtClean="0">
                <a:latin typeface="Monotype Corsiva" pitchFamily="66" charset="0"/>
              </a:rPr>
              <a:t>Юргамышский</a:t>
            </a:r>
            <a:r>
              <a:rPr lang="ru-RU" sz="2400" b="1" dirty="0" smtClean="0">
                <a:latin typeface="Monotype Corsiva" pitchFamily="66" charset="0"/>
              </a:rPr>
              <a:t> район</a:t>
            </a:r>
            <a:endParaRPr lang="ru-RU" sz="2400" dirty="0" smtClean="0"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latin typeface="Monotype Corsiva" pitchFamily="66" charset="0"/>
              </a:rPr>
              <a:t> </a:t>
            </a:r>
            <a:endParaRPr lang="ru-RU" sz="24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6429396"/>
            <a:ext cx="121444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«Немой диктант»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User\Desktop\открытый урок\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22" y="978448"/>
            <a:ext cx="4355976" cy="2903984"/>
          </a:xfrm>
          <a:prstGeom prst="rect">
            <a:avLst/>
          </a:prstGeom>
          <a:noFill/>
        </p:spPr>
      </p:pic>
      <p:pic>
        <p:nvPicPr>
          <p:cNvPr id="12" name="Picture 4" descr="C:\Users\User\Desktop\открытый урок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91546"/>
            <a:ext cx="4357686" cy="2451198"/>
          </a:xfrm>
          <a:prstGeom prst="rect">
            <a:avLst/>
          </a:prstGeom>
          <a:noFill/>
        </p:spPr>
      </p:pic>
      <p:pic>
        <p:nvPicPr>
          <p:cNvPr id="13" name="Picture 5" descr="C:\Users\User\Desktop\открытый урок\slide_4.jpg"/>
          <p:cNvPicPr>
            <a:picLocks noChangeAspect="1" noChangeArrowheads="1"/>
          </p:cNvPicPr>
          <p:nvPr/>
        </p:nvPicPr>
        <p:blipFill>
          <a:blip r:embed="rId4" cstate="print"/>
          <a:srcRect l="4641" t="18500" r="20705" b="27320"/>
          <a:stretch>
            <a:fillRect/>
          </a:stretch>
        </p:blipFill>
        <p:spPr bwMode="auto">
          <a:xfrm>
            <a:off x="642910" y="3858768"/>
            <a:ext cx="5453428" cy="2968322"/>
          </a:xfrm>
          <a:prstGeom prst="rect">
            <a:avLst/>
          </a:prstGeom>
          <a:noFill/>
        </p:spPr>
      </p:pic>
      <p:pic>
        <p:nvPicPr>
          <p:cNvPr id="14" name="Picture 7" descr="http://newsonline24.com.ua/wp-content/uploads/2015/12/putin-mashet-rukoj-kak-brezhnev-1-614x42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8186" y="3714752"/>
            <a:ext cx="4264174" cy="2979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«Найди ошибку»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57161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расти, расточек, заросла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взросший,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Растов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поросль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растительность,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отросль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поросль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Consolas" pitchFamily="49" charset="0"/>
              </a:rPr>
              <a:t>«Составь предложение»</a:t>
            </a:r>
            <a:endParaRPr lang="ru-RU" dirty="0" smtClean="0">
              <a:solidFill>
                <a:srgbClr val="0000FF"/>
              </a:solidFill>
              <a:latin typeface="Consolas" pitchFamily="49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0987" cy="4911725"/>
          </a:xfrm>
        </p:spPr>
        <p:txBody>
          <a:bodyPr/>
          <a:lstStyle/>
          <a:p>
            <a:pPr eaLnBrk="1" hangingPunct="1"/>
            <a:endParaRPr lang="ru-RU" smtClean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785926"/>
            <a:ext cx="35255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cs typeface="Arial" pitchFamily="34" charset="0"/>
              </a:rPr>
              <a:t>росток </a:t>
            </a:r>
          </a:p>
          <a:p>
            <a:r>
              <a:rPr lang="ru-RU" sz="4800" dirty="0" smtClean="0">
                <a:cs typeface="Arial" pitchFamily="34" charset="0"/>
              </a:rPr>
              <a:t>отрасль</a:t>
            </a:r>
          </a:p>
          <a:p>
            <a:r>
              <a:rPr lang="ru-RU" sz="4800" dirty="0" smtClean="0">
                <a:cs typeface="Arial" pitchFamily="34" charset="0"/>
              </a:rPr>
              <a:t>Ростов</a:t>
            </a:r>
          </a:p>
          <a:p>
            <a:r>
              <a:rPr lang="ru-RU" sz="4800" dirty="0" smtClean="0">
                <a:cs typeface="Arial" pitchFamily="34" charset="0"/>
              </a:rPr>
              <a:t>ростовщик </a:t>
            </a:r>
          </a:p>
          <a:p>
            <a:r>
              <a:rPr lang="ru-RU" sz="4800" dirty="0" smtClean="0">
                <a:cs typeface="Arial" pitchFamily="34" charset="0"/>
              </a:rPr>
              <a:t>Ростислав  </a:t>
            </a:r>
            <a:endParaRPr lang="ru-RU" sz="4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«Вставьте гласные буквы»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0987" cy="4911725"/>
          </a:xfrm>
        </p:spPr>
        <p:txBody>
          <a:bodyPr/>
          <a:lstStyle/>
          <a:p>
            <a:pPr eaLnBrk="1" hangingPunct="1"/>
            <a:endParaRPr lang="ru-RU" smtClean="0">
              <a:latin typeface="Consolas" panose="020B0609020204030204" pitchFamily="49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1032" y="1142984"/>
          <a:ext cx="8712968" cy="548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160240"/>
                <a:gridCol w="2808312"/>
                <a:gridCol w="3240360"/>
              </a:tblGrid>
              <a:tr h="6827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к…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снуться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прик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сновение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неук…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снительно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8820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2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b="1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endParaRPr lang="ru-RU" sz="2800" b="1" kern="1200" dirty="0">
                        <a:solidFill>
                          <a:srgbClr val="FFC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изл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…гать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жение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изл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жение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73794">
                <a:tc>
                  <a:txBody>
                    <a:bodyPr/>
                    <a:lstStyle/>
                    <a:p>
                      <a:endParaRPr lang="ru-RU" sz="2800" b="1" kern="120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82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b="1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endParaRPr lang="ru-RU" sz="2800" b="1" kern="1200" dirty="0">
                        <a:solidFill>
                          <a:srgbClr val="FFC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заст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…лить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стеть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65616">
                <a:tc>
                  <a:txBody>
                    <a:bodyPr/>
                    <a:lstStyle/>
                    <a:p>
                      <a:endParaRPr lang="ru-RU" sz="2800" b="1" kern="120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82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b="1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endParaRPr lang="ru-RU" sz="2800" b="1" kern="1200" dirty="0">
                        <a:solidFill>
                          <a:srgbClr val="FFC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подб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ст…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реть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выд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…рать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57438">
                <a:tc>
                  <a:txBody>
                    <a:bodyPr/>
                    <a:lstStyle/>
                    <a:p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82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b="1" kern="12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endParaRPr lang="ru-RU" sz="2800" b="1" kern="1200" dirty="0">
                        <a:solidFill>
                          <a:srgbClr val="FFC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к…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сание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к…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сательная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прик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саться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«Проверь себя»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86116" y="1000108"/>
          <a:ext cx="321471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992"/>
                <a:gridCol w="1136359"/>
                <a:gridCol w="1136359"/>
              </a:tblGrid>
              <a:tr h="59785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78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978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</a:t>
                      </a:r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978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978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</a:t>
                      </a:r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</a:t>
                      </a:r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</a:t>
                      </a:r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78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78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78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78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</a:t>
                      </a:r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</a:t>
                      </a:r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</a:t>
                      </a:r>
                      <a:endParaRPr lang="ru-RU" sz="3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869934"/>
          </a:xfrm>
        </p:spPr>
        <p:txBody>
          <a:bodyPr/>
          <a:lstStyle/>
          <a:p>
            <a:pPr algn="ctr"/>
            <a:r>
              <a:rPr lang="ru-RU" sz="4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«Комплимент»</a:t>
            </a:r>
            <a:endParaRPr lang="ru-RU" sz="40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Содержимое 5"/>
          <p:cNvSpPr>
            <a:spLocks noGrp="1"/>
          </p:cNvSpPr>
          <p:nvPr>
            <p:ph idx="1"/>
          </p:nvPr>
        </p:nvSpPr>
        <p:spPr>
          <a:xfrm>
            <a:off x="1357290" y="1714488"/>
            <a:ext cx="7643866" cy="492922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Достигли </a:t>
            </a:r>
            <a:r>
              <a:rPr lang="ru-RU" dirty="0" smtClean="0"/>
              <a:t>ли тех целей, которые поставили перед собой в начале урока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Оцените </a:t>
            </a:r>
            <a:r>
              <a:rPr lang="ru-RU" dirty="0" smtClean="0"/>
              <a:t>работу своих одноклассников, сделайте комплимент другу за работу на уроке.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14313"/>
            <a:ext cx="77724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Ресурсы сети Интернет</a:t>
            </a:r>
            <a:endParaRPr lang="ru-RU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785813"/>
            <a:ext cx="7772400" cy="5214955"/>
          </a:xfrm>
        </p:spPr>
        <p:txBody>
          <a:bodyPr rtlCol="0">
            <a:normAutofit fontScale="8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://kid-mama.ru/cheredovanie-a-o-v-kornyax-ros-rast-rashh-lag-lozh-kos-kas-onlajn-trenazher-po-russkomu-yazyku</a:t>
            </a:r>
            <a:r>
              <a:rPr lang="ru-RU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kid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mama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домашняя школа (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тренажер по русскому языку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onlinetestpad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com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ru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test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/5335-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cheredovanie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glasnykh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v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korne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 Test Pad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обучающий тест «Чередование гласных в корне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https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onlinetestpad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com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ru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testresult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/43774-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diktant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pravopisanie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pristavok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pre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pri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?</a:t>
            </a:r>
            <a:r>
              <a:rPr lang="en-US" sz="2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savedtestid</a:t>
            </a:r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=26039477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 Test Pad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Диктант «Правописание приставок ПРЕ-, ПРИ-»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latin typeface="Consolas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642918"/>
            <a:ext cx="7786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i="1" dirty="0" smtClean="0"/>
              <a:t>У человека на Земле много дел. Надо дерево посадить, коня к седлу пр…учить, дом построить, детей </a:t>
            </a:r>
            <a:r>
              <a:rPr lang="ru-RU" sz="3200" i="1" dirty="0" err="1" smtClean="0"/>
              <a:t>выр</a:t>
            </a:r>
            <a:r>
              <a:rPr lang="ru-RU" sz="3200" i="1" dirty="0" smtClean="0"/>
              <a:t>…</a:t>
            </a:r>
            <a:r>
              <a:rPr lang="ru-RU" sz="3200" i="1" dirty="0" err="1" smtClean="0"/>
              <a:t>стить</a:t>
            </a:r>
            <a:r>
              <a:rPr lang="ru-RU" sz="3200" i="1" dirty="0" smtClean="0"/>
              <a:t>. А ещё надо добрую песню сл…жить. И это далеко не все дела, которые следует совершить человеку. Но что бы ты ни делал: сл…</a:t>
            </a:r>
            <a:r>
              <a:rPr lang="ru-RU" sz="3200" i="1" dirty="0" err="1" smtClean="0"/>
              <a:t>гал</a:t>
            </a:r>
            <a:r>
              <a:rPr lang="ru-RU" sz="3200" i="1" dirty="0" smtClean="0"/>
              <a:t> песню или р…</a:t>
            </a:r>
            <a:r>
              <a:rPr lang="ru-RU" sz="3200" i="1" dirty="0" err="1" smtClean="0"/>
              <a:t>стил</a:t>
            </a:r>
            <a:r>
              <a:rPr lang="ru-RU" sz="3200" i="1" dirty="0" smtClean="0"/>
              <a:t> ребенка, – ко всему нужно пр…л…жить усилия, всему отдать свою душу. </a:t>
            </a:r>
          </a:p>
          <a:p>
            <a:pPr lvl="0" algn="r"/>
            <a:r>
              <a:rPr lang="ru-RU" sz="2800" i="1" dirty="0" smtClean="0"/>
              <a:t>(Расул Гамзатов)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latin typeface="Consolas" pitchFamily="49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0987" cy="4911725"/>
          </a:xfrm>
        </p:spPr>
        <p:txBody>
          <a:bodyPr/>
          <a:lstStyle/>
          <a:p>
            <a:pPr eaLnBrk="1" hangingPunct="1"/>
            <a:endParaRPr lang="ru-RU" smtClean="0">
              <a:latin typeface="Consolas" panose="020B0609020204030204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42852"/>
          <a:ext cx="7878515" cy="6578702"/>
        </p:xfrm>
        <a:graphic>
          <a:graphicData uri="http://schemas.openxmlformats.org/drawingml/2006/table">
            <a:tbl>
              <a:tblPr/>
              <a:tblGrid>
                <a:gridCol w="3231519"/>
                <a:gridCol w="2323498"/>
                <a:gridCol w="2323498"/>
              </a:tblGrid>
              <a:tr h="1629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Условия написания гласной в корнях с чередованием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приставках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  <a:endParaRPr lang="ru-RU" sz="2000" b="1" dirty="0" smtClean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От ударения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кас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-кос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-рос-,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ращ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74">
                <a:tc>
                  <a:txBody>
                    <a:bodyPr/>
                    <a:lstStyle/>
                    <a:p>
                      <a:pPr marL="158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2.От значения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-лаг-, -лож-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7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От последующей буквы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-;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 др.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От наличия суффикса А после корня.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пре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- при-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-гор-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latin typeface="Consolas" pitchFamily="49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0987" cy="4911725"/>
          </a:xfrm>
        </p:spPr>
        <p:txBody>
          <a:bodyPr/>
          <a:lstStyle/>
          <a:p>
            <a:pPr eaLnBrk="1" hangingPunct="1"/>
            <a:endParaRPr lang="ru-RU" smtClean="0">
              <a:latin typeface="Consolas" panose="020B0609020204030204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42852"/>
          <a:ext cx="7878515" cy="6578702"/>
        </p:xfrm>
        <a:graphic>
          <a:graphicData uri="http://schemas.openxmlformats.org/drawingml/2006/table">
            <a:tbl>
              <a:tblPr/>
              <a:tblGrid>
                <a:gridCol w="3231519"/>
                <a:gridCol w="2323498"/>
                <a:gridCol w="2323498"/>
              </a:tblGrid>
              <a:tr h="1629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Условия написания гласной в корнях с чередованием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приставках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  <a:endParaRPr lang="ru-RU" sz="2000" b="1" dirty="0" smtClean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От ударения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кас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-кос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-гор-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-рос-,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ращ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74">
                <a:tc>
                  <a:txBody>
                    <a:bodyPr/>
                    <a:lstStyle/>
                    <a:p>
                      <a:pPr marL="158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2.От значения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-лаг-, -лож-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7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От последующей буквы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 др.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От наличия суффикса А после корня.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пре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- при-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-гор-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latin typeface="Consolas" pitchFamily="49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0987" cy="4911725"/>
          </a:xfrm>
        </p:spPr>
        <p:txBody>
          <a:bodyPr/>
          <a:lstStyle/>
          <a:p>
            <a:pPr eaLnBrk="1" hangingPunct="1"/>
            <a:endParaRPr lang="ru-RU" smtClean="0">
              <a:latin typeface="Consolas" panose="020B0609020204030204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42852"/>
          <a:ext cx="7878515" cy="6578702"/>
        </p:xfrm>
        <a:graphic>
          <a:graphicData uri="http://schemas.openxmlformats.org/drawingml/2006/table">
            <a:tbl>
              <a:tblPr/>
              <a:tblGrid>
                <a:gridCol w="3231519"/>
                <a:gridCol w="2323498"/>
                <a:gridCol w="2323498"/>
              </a:tblGrid>
              <a:tr h="1629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Условия написания гласной в корнях с чередованием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приставках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  <a:endParaRPr lang="ru-RU" sz="2000" b="1" dirty="0" smtClean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От ударения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кас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-кос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-гор-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-рос-,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ращ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74">
                <a:tc>
                  <a:txBody>
                    <a:bodyPr/>
                    <a:lstStyle/>
                    <a:p>
                      <a:pPr marL="158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2.От значения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-лаг-, -лож-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пре- при- 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7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От последующей буквы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 др.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От наличия суффикса А после корня.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пре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- при-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-гор-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latin typeface="Consolas" pitchFamily="49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0987" cy="4911725"/>
          </a:xfrm>
        </p:spPr>
        <p:txBody>
          <a:bodyPr/>
          <a:lstStyle/>
          <a:p>
            <a:pPr eaLnBrk="1" hangingPunct="1"/>
            <a:endParaRPr lang="ru-RU" smtClean="0">
              <a:latin typeface="Consolas" panose="020B0609020204030204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42852"/>
          <a:ext cx="7878515" cy="6578702"/>
        </p:xfrm>
        <a:graphic>
          <a:graphicData uri="http://schemas.openxmlformats.org/drawingml/2006/table">
            <a:tbl>
              <a:tblPr/>
              <a:tblGrid>
                <a:gridCol w="3231519"/>
                <a:gridCol w="2323498"/>
                <a:gridCol w="2323498"/>
              </a:tblGrid>
              <a:tr h="1629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Условия написания гласной в корнях с чередованием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приставках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  <a:endParaRPr lang="ru-RU" sz="2000" b="1" dirty="0" smtClean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От ударения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кас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-кос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-гор-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-рос-, </a:t>
                      </a:r>
                      <a:endParaRPr lang="ru-RU" sz="2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ращ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74">
                <a:tc>
                  <a:txBody>
                    <a:bodyPr/>
                    <a:lstStyle/>
                    <a:p>
                      <a:pPr marL="158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2.От значения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-лаг-, -лож-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пре- при- 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7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От последующей буквы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-рос-,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ращ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 др.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От наличия суффикса А после корня.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пре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- при-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-гор-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latin typeface="Consolas" pitchFamily="49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0987" cy="4911725"/>
          </a:xfrm>
        </p:spPr>
        <p:txBody>
          <a:bodyPr/>
          <a:lstStyle/>
          <a:p>
            <a:pPr eaLnBrk="1" hangingPunct="1"/>
            <a:endParaRPr lang="ru-RU" smtClean="0">
              <a:latin typeface="Consolas" panose="020B0609020204030204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5" y="142852"/>
          <a:ext cx="8092830" cy="6401803"/>
        </p:xfrm>
        <a:graphic>
          <a:graphicData uri="http://schemas.openxmlformats.org/drawingml/2006/table">
            <a:tbl>
              <a:tblPr/>
              <a:tblGrid>
                <a:gridCol w="3319424"/>
                <a:gridCol w="2386703"/>
                <a:gridCol w="2386703"/>
              </a:tblGrid>
              <a:tr h="135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Условия написания гласной в корнях с чередованием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приставках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Корни с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чередованием </a:t>
                      </a:r>
                      <a:endParaRPr lang="ru-RU" sz="2000" b="1" dirty="0" smtClean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приставки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От ударения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кас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кос-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-гор-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-рос-, </a:t>
                      </a:r>
                      <a:endParaRPr lang="ru-RU" sz="2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ращ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235">
                <a:tc>
                  <a:txBody>
                    <a:bodyPr/>
                    <a:lstStyle/>
                    <a:p>
                      <a:pPr marL="158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2.От значения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-лаг-, -лож-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пре- при- 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7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От последующей буквы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-рос-,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ращ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 др.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От наличия суффикса А после корня.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пре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- при-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кас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-кос-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</a:t>
                      </a: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-гор-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-лаг-, -лож-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-, -</a:t>
                      </a:r>
                      <a:r>
                        <a:rPr lang="ru-RU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бир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и др.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«Немой диктант»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открытый урок\699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3000396" cy="2252797"/>
          </a:xfrm>
          <a:prstGeom prst="rect">
            <a:avLst/>
          </a:prstGeom>
          <a:noFill/>
        </p:spPr>
      </p:pic>
      <p:pic>
        <p:nvPicPr>
          <p:cNvPr id="5" name="Picture 3" descr="C:\Users\User\Desktop\открытый урок\6638532_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7232"/>
            <a:ext cx="3319216" cy="2218738"/>
          </a:xfrm>
          <a:prstGeom prst="rect">
            <a:avLst/>
          </a:prstGeom>
          <a:noFill/>
        </p:spPr>
      </p:pic>
      <p:pic>
        <p:nvPicPr>
          <p:cNvPr id="6" name="Picture 4" descr="C:\Users\User\Desktop\открытый урок\1016681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2"/>
            <a:ext cx="3733748" cy="3024336"/>
          </a:xfrm>
          <a:prstGeom prst="rect">
            <a:avLst/>
          </a:prstGeom>
          <a:noFill/>
        </p:spPr>
      </p:pic>
      <p:pic>
        <p:nvPicPr>
          <p:cNvPr id="7" name="Picture 5" descr="C:\Users\User\Desktop\открытый урок\20123012161605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286124"/>
            <a:ext cx="2416696" cy="3443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«Немой диктант»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Desktop\открытый урок\AVR_926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394" y="1071546"/>
            <a:ext cx="4575224" cy="3050150"/>
          </a:xfrm>
          <a:prstGeom prst="rect">
            <a:avLst/>
          </a:prstGeom>
          <a:noFill/>
        </p:spPr>
      </p:pic>
      <p:pic>
        <p:nvPicPr>
          <p:cNvPr id="9" name="Picture 3" descr="C:\Users\User\Desktop\открытый урок\b05aadcfdba5ffeb412e25a22eb292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440" y="928670"/>
            <a:ext cx="4797872" cy="3782938"/>
          </a:xfrm>
          <a:prstGeom prst="rect">
            <a:avLst/>
          </a:prstGeom>
          <a:noFill/>
        </p:spPr>
      </p:pic>
      <p:pic>
        <p:nvPicPr>
          <p:cNvPr id="10" name="Picture 4" descr="C:\Users\User\Desktop\открытый урок\gorbachev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4170745" cy="2786058"/>
          </a:xfrm>
          <a:prstGeom prst="rect">
            <a:avLst/>
          </a:prstGeom>
          <a:noFill/>
        </p:spPr>
      </p:pic>
      <p:pic>
        <p:nvPicPr>
          <p:cNvPr id="11" name="Picture 5" descr="C:\Users\User\Desktop\открытый урок\horse-hurdle-clipart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300670"/>
            <a:ext cx="4287068" cy="2390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  <p:tag name="ISPRING_RESOURCE_PATHS_HASH_2" val="6e4c4aa30c73ac91be5c2d3bd9979b4eaf5676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08102014_2157</Template>
  <TotalTime>40</TotalTime>
  <Words>779</Words>
  <Application>Microsoft Office PowerPoint</Application>
  <PresentationFormat>Экран (4:3)</PresentationFormat>
  <Paragraphs>179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«Немой диктант»</vt:lpstr>
      <vt:lpstr>«Немой диктант»</vt:lpstr>
      <vt:lpstr>«Немой диктант»</vt:lpstr>
      <vt:lpstr>«Найди ошибку»</vt:lpstr>
      <vt:lpstr>«Составь предложение»</vt:lpstr>
      <vt:lpstr>«Вставьте гласные буквы»</vt:lpstr>
      <vt:lpstr>«Проверь себя»</vt:lpstr>
      <vt:lpstr>«Комплимент»</vt:lpstr>
      <vt:lpstr>Ресурсы сети Интернет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Олег Грибан</dc:creator>
  <cp:lastModifiedBy>красноур</cp:lastModifiedBy>
  <cp:revision>7</cp:revision>
  <dcterms:created xsi:type="dcterms:W3CDTF">2014-12-07T17:39:27Z</dcterms:created>
  <dcterms:modified xsi:type="dcterms:W3CDTF">2018-11-22T11:48:09Z</dcterms:modified>
</cp:coreProperties>
</file>