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4" r:id="rId2"/>
    <p:sldId id="270" r:id="rId3"/>
    <p:sldId id="256" r:id="rId4"/>
    <p:sldId id="257" r:id="rId5"/>
    <p:sldId id="258" r:id="rId6"/>
    <p:sldId id="261" r:id="rId7"/>
    <p:sldId id="265" r:id="rId8"/>
    <p:sldId id="263" r:id="rId9"/>
    <p:sldId id="268" r:id="rId10"/>
    <p:sldId id="262" r:id="rId11"/>
    <p:sldId id="269" r:id="rId12"/>
    <p:sldId id="271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ACD03-305E-42D6-8ED9-9940A615B2AA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5A01E-B241-4D7D-8A28-6EB749C83D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A935-3798-4ECB-9B5F-ED02A302626B}" type="datetime1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9642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E6D2-30EA-4593-A6BC-BE9A5627E389}" type="datetime1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724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4697-2C45-4C38-B818-7F6B1EB8EE9C}" type="datetime1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7731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8300" y="365126"/>
            <a:ext cx="5607050" cy="1325563"/>
          </a:xfrm>
        </p:spPr>
        <p:txBody>
          <a:bodyPr/>
          <a:lstStyle>
            <a:lvl1pPr>
              <a:defRPr b="1" cap="none" spc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6699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8300" y="1825625"/>
            <a:ext cx="5607050" cy="4351338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A8FD-1BEF-4BF0-B651-2229617F35A1}" type="datetime1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076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0DFAD-F166-4E54-BF7A-87FB0BF4962E}" type="datetime1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783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10E8-4FC2-40E0-852F-ACCD66015ABF}" type="datetime1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6510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2640-EBB6-4FC3-84EA-FCA5A5B1C7EA}" type="datetime1">
              <a:rPr lang="ru-RU" smtClean="0"/>
              <a:pPr/>
              <a:t>14.11.2018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056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9F1E-F404-44A5-A8E1-9DE98ADB25E0}" type="datetime1">
              <a:rPr lang="ru-RU" smtClean="0"/>
              <a:pPr/>
              <a:t>14.11.2018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3700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AAEC-ACCE-446C-9EE4-55F444ADD956}" type="datetime1">
              <a:rPr lang="ru-RU" smtClean="0"/>
              <a:pPr/>
              <a:t>14.11.2018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843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18DA-D3AB-43E5-942B-7AE518C5EDC6}" type="datetime1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839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D81A-72E6-4719-928B-BC46B85432A1}" type="datetime1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238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AA447-397F-4ABD-9CCD-6236258097D6}" type="datetime1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D1A22-62BD-4A68-B62D-53FE35E15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469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display?v=pwemk7v0518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../../&#1054;&#1052;&#1057;%20&#1061;&#1048;&#1052;&#1048;&#1071;/&#1088;&#1072;&#1089;&#1095;&#1077;&#1090;%20&#1084;&#1086;&#1083;&#1077;&#1082;&#1091;&#1083;&#1103;&#1088;&#1085;&#1086;&#1081;%20&#1084;&#1072;&#1089;&#1089;&#1099;.069p.om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../../&#1054;&#1052;&#1057;%20&#1061;&#1048;&#1052;&#1048;&#1071;/&#1072;&#1090;&#1086;&#1084;&#1085;&#1072;&#1103;%20&#1084;&#1072;&#1089;&#1089;&#1072;.067i.om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../../&#1054;&#1052;&#1057;%20&#1061;&#1048;&#1052;&#1048;&#1071;/&#1086;&#1090;&#1085;&#1086;&#1089;&#1080;&#1090;&#1077;%20&#1084;&#1086;&#1083;%20&#1084;&#1072;&#1089;&#1089;&#1072;.068i.om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921363" y="679269"/>
            <a:ext cx="5607050" cy="401029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Актуализация знаний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u="sng" dirty="0" smtClean="0">
                <a:solidFill>
                  <a:schemeClr val="tx1"/>
                </a:solidFill>
                <a:effectLst/>
                <a:latin typeface="+mn-lt"/>
              </a:rPr>
              <a:t>Задание 1. </a:t>
            </a:r>
            <a:r>
              <a:rPr lang="ru-RU" sz="3100" dirty="0" smtClean="0">
                <a:solidFill>
                  <a:srgbClr val="FF0000"/>
                </a:solidFill>
                <a:effectLst/>
                <a:latin typeface="+mn-lt"/>
              </a:rPr>
              <a:t/>
            </a:r>
            <a:br>
              <a:rPr lang="ru-RU" sz="3100" dirty="0" smtClean="0">
                <a:solidFill>
                  <a:srgbClr val="FF0000"/>
                </a:solidFill>
                <a:effectLst/>
                <a:latin typeface="+mn-lt"/>
              </a:rPr>
            </a:br>
            <a:r>
              <a:rPr lang="ru-RU" sz="3100" dirty="0" smtClean="0">
                <a:solidFill>
                  <a:srgbClr val="FF0000"/>
                </a:solidFill>
                <a:effectLst/>
                <a:latin typeface="+mn-lt"/>
              </a:rPr>
              <a:t/>
            </a:r>
            <a:br>
              <a:rPr lang="ru-RU" sz="3100" dirty="0" smtClean="0">
                <a:solidFill>
                  <a:srgbClr val="FF0000"/>
                </a:solidFill>
                <a:effectLst/>
                <a:latin typeface="+mn-lt"/>
              </a:rPr>
            </a:br>
            <a:r>
              <a:rPr lang="ru-RU" sz="3100" dirty="0" smtClean="0">
                <a:solidFill>
                  <a:srgbClr val="FF0000"/>
                </a:solidFill>
                <a:effectLst/>
                <a:latin typeface="+mn-lt"/>
              </a:rPr>
              <a:t>Для выполнения задания нажмите на стрелку</a:t>
            </a:r>
            <a:br>
              <a:rPr lang="ru-RU" sz="3100" dirty="0" smtClean="0">
                <a:solidFill>
                  <a:srgbClr val="FF0000"/>
                </a:solidFill>
                <a:effectLst/>
                <a:latin typeface="+mn-lt"/>
              </a:rPr>
            </a:br>
            <a:r>
              <a:rPr lang="ru-RU" sz="3100" dirty="0" smtClean="0">
                <a:solidFill>
                  <a:srgbClr val="FF0000"/>
                </a:solidFill>
                <a:effectLst/>
                <a:latin typeface="+mn-lt"/>
              </a:rPr>
              <a:t/>
            </a:r>
            <a:br>
              <a:rPr lang="ru-RU" sz="3100" dirty="0" smtClean="0">
                <a:solidFill>
                  <a:srgbClr val="FF0000"/>
                </a:solidFill>
                <a:effectLst/>
                <a:latin typeface="+mn-lt"/>
              </a:rPr>
            </a:br>
            <a:r>
              <a:rPr lang="ru-RU" sz="3100" dirty="0" smtClean="0">
                <a:solidFill>
                  <a:srgbClr val="FF0000"/>
                </a:solidFill>
                <a:effectLst/>
                <a:latin typeface="+mn-lt"/>
              </a:rPr>
              <a:t>Работайте в парах.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трелка вправо 5">
            <a:hlinkClick r:id="rId2"/>
          </p:cNvPr>
          <p:cNvSpPr/>
          <p:nvPr/>
        </p:nvSpPr>
        <p:spPr>
          <a:xfrm>
            <a:off x="7302139" y="2821577"/>
            <a:ext cx="718457" cy="470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Закрепление знаний. Самостоятельная работа.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Выполните </a:t>
            </a:r>
            <a:r>
              <a:rPr lang="ru-RU" u="sng" dirty="0" smtClean="0"/>
              <a:t>задание 2</a:t>
            </a:r>
            <a:r>
              <a:rPr lang="ru-RU" dirty="0" smtClean="0"/>
              <a:t> на в  специальном электронном модуле ЭОР «Расчет относительной молекулярной массы». Произведите расчеты для любых четырех веществ, представленных в таблице.  После выполнения задания закройте модуль.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Для выполнения задания нажмите на стрелку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Стрелка вправо 4">
            <a:hlinkClick r:id="rId2" action="ppaction://hlinkfile"/>
          </p:cNvPr>
          <p:cNvSpPr/>
          <p:nvPr/>
        </p:nvSpPr>
        <p:spPr>
          <a:xfrm>
            <a:off x="4846320" y="5394959"/>
            <a:ext cx="979715" cy="5355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6" name="Picture 4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2703" y="4088683"/>
            <a:ext cx="2000264" cy="1961612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921000" y="1560967"/>
            <a:ext cx="559210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Предлагаю ответить на вопросы: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Что нового ты узнал на уроке?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Что интересного было на уроке?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Что вызвало у тебя затруднение?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Учебник  параграф 12, определения в тетради.</a:t>
            </a:r>
          </a:p>
          <a:p>
            <a:pPr>
              <a:buNone/>
            </a:pPr>
            <a:r>
              <a:rPr lang="ru-RU" dirty="0" smtClean="0"/>
              <a:t>Рассчитать относительные молекулярные массы: </a:t>
            </a:r>
            <a:r>
              <a:rPr lang="en-US" dirty="0" err="1" smtClean="0"/>
              <a:t>NaNO</a:t>
            </a:r>
            <a:r>
              <a:rPr lang="ru-RU" baseline="-25000" dirty="0" smtClean="0"/>
              <a:t>3</a:t>
            </a:r>
            <a:r>
              <a:rPr lang="ru-RU" dirty="0" smtClean="0"/>
              <a:t>, </a:t>
            </a:r>
            <a:r>
              <a:rPr lang="en-US" dirty="0" smtClean="0"/>
              <a:t>KOH</a:t>
            </a:r>
            <a:r>
              <a:rPr lang="ru-RU" dirty="0" smtClean="0"/>
              <a:t>, </a:t>
            </a:r>
            <a:r>
              <a:rPr lang="en-US" dirty="0" smtClean="0"/>
              <a:t>Ca</a:t>
            </a:r>
            <a:r>
              <a:rPr lang="ru-RU" dirty="0" smtClean="0"/>
              <a:t>(</a:t>
            </a:r>
            <a:r>
              <a:rPr lang="en-US" dirty="0" smtClean="0"/>
              <a:t>OH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r>
              <a:rPr lang="ru-RU" dirty="0" smtClean="0"/>
              <a:t>, </a:t>
            </a:r>
            <a:r>
              <a:rPr lang="en-US" dirty="0" smtClean="0"/>
              <a:t>AL</a:t>
            </a:r>
            <a:r>
              <a:rPr lang="ru-RU" baseline="-25000" dirty="0" smtClean="0"/>
              <a:t>2</a:t>
            </a:r>
            <a:r>
              <a:rPr lang="ru-RU" dirty="0" smtClean="0"/>
              <a:t>(</a:t>
            </a:r>
            <a:r>
              <a:rPr lang="en-US" dirty="0" smtClean="0"/>
              <a:t>SO</a:t>
            </a:r>
            <a:r>
              <a:rPr lang="ru-RU" baseline="-25000" dirty="0" smtClean="0"/>
              <a:t>4</a:t>
            </a:r>
            <a:r>
              <a:rPr lang="ru-RU" dirty="0" smtClean="0"/>
              <a:t>)</a:t>
            </a:r>
            <a:r>
              <a:rPr lang="ru-RU" baseline="-25000" dirty="0" smtClean="0"/>
              <a:t>3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99741" y="2481309"/>
            <a:ext cx="5607050" cy="1325563"/>
          </a:xfrm>
        </p:spPr>
        <p:txBody>
          <a:bodyPr/>
          <a:lstStyle/>
          <a:p>
            <a:r>
              <a:rPr lang="ru-RU" dirty="0" smtClean="0"/>
              <a:t>Спасибо за урок!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8300" y="365126"/>
            <a:ext cx="6235700" cy="1325563"/>
          </a:xfrm>
        </p:spPr>
        <p:txBody>
          <a:bodyPr>
            <a:noAutofit/>
          </a:bodyPr>
          <a:lstStyle/>
          <a:p>
            <a:r>
              <a:rPr lang="ru-RU" sz="3600" dirty="0" smtClean="0"/>
              <a:t>Актуализация знаний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2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Составьте формулу соединения, если известно, что в его состав входит:</a:t>
            </a:r>
          </a:p>
          <a:p>
            <a:pPr mar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один атом фосфора и три атома водорода;</a:t>
            </a:r>
          </a:p>
          <a:p>
            <a:pPr mar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один атом водорода, один атом азота и три атома кислорода</a:t>
            </a:r>
          </a:p>
          <a:p>
            <a:pPr mar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два атома натрия, один атом серы и четыре атома кислорода</a:t>
            </a:r>
          </a:p>
          <a:p>
            <a:pPr mar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Работайте самостоятельно!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40991" y="901336"/>
            <a:ext cx="6246254" cy="4898573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6699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  Тема </a:t>
            </a:r>
            <a:r>
              <a:rPr lang="uk-UA" sz="4000" b="1" dirty="0" err="1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6699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урока</a:t>
            </a:r>
            <a:r>
              <a:rPr lang="uk-UA" sz="4000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6699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  <a:br>
              <a:rPr lang="uk-UA" sz="4000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6699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uk-UA" sz="4000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6699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uk-UA" sz="4000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6699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uk-UA" sz="4400" b="1" dirty="0" err="1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6699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Относительные</a:t>
            </a:r>
            <a:r>
              <a:rPr lang="uk-UA" sz="4400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6699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uk-UA" sz="4400" b="1" dirty="0" err="1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6699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атомная</a:t>
            </a:r>
            <a:r>
              <a:rPr lang="uk-UA" sz="4400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6699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и </a:t>
            </a:r>
            <a:r>
              <a:rPr lang="uk-UA" sz="4400" b="1" dirty="0" err="1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6699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молекулярная</a:t>
            </a:r>
            <a:r>
              <a:rPr lang="uk-UA" sz="4400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6699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uk-UA" sz="4400" b="1" dirty="0" err="1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6699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массы</a:t>
            </a:r>
            <a:r>
              <a:rPr lang="uk-UA" sz="4400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6699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  <a:br>
              <a:rPr lang="uk-UA" sz="4400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6699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uk-UA" sz="4400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6699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uk-UA" sz="4400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6699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uk-UA" sz="4400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6699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uk-UA" sz="4400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6699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sz="4400" b="1" dirty="0">
              <a:ln w="6600">
                <a:solidFill>
                  <a:srgbClr val="7030A0"/>
                </a:solidFill>
                <a:prstDash val="solid"/>
              </a:ln>
              <a:solidFill>
                <a:srgbClr val="FF6699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6550223"/>
            <a:ext cx="82034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Учитель химии </a:t>
            </a:r>
            <a:r>
              <a:rPr lang="ru-RU" sz="1400" dirty="0" err="1" smtClean="0"/>
              <a:t>Югатова</a:t>
            </a:r>
            <a:r>
              <a:rPr lang="ru-RU" sz="1400" dirty="0" smtClean="0"/>
              <a:t> И.В., МКОУ «</a:t>
            </a:r>
            <a:r>
              <a:rPr lang="ru-RU" sz="1400" dirty="0" err="1" smtClean="0"/>
              <a:t>Частоозерская</a:t>
            </a:r>
            <a:r>
              <a:rPr lang="ru-RU" sz="1400" dirty="0" smtClean="0"/>
              <a:t> СОШ», </a:t>
            </a:r>
            <a:r>
              <a:rPr lang="ru-RU" sz="1400" dirty="0" err="1" smtClean="0"/>
              <a:t>с.Частоозерье</a:t>
            </a:r>
            <a:r>
              <a:rPr lang="ru-RU" sz="1400" dirty="0" smtClean="0"/>
              <a:t>, Курганская обл. 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170081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908300" y="1825625"/>
            <a:ext cx="6235700" cy="4351338"/>
          </a:xfrm>
        </p:spPr>
        <p:txBody>
          <a:bodyPr/>
          <a:lstStyle/>
          <a:p>
            <a:r>
              <a:rPr lang="ru-RU" dirty="0" smtClean="0"/>
              <a:t> сформировать понятия «</a:t>
            </a:r>
            <a:r>
              <a:rPr lang="ru-RU" b="1" dirty="0" smtClean="0"/>
              <a:t>относительные атомная,  молекулярная массы</a:t>
            </a:r>
            <a:r>
              <a:rPr lang="ru-RU" dirty="0" smtClean="0"/>
              <a:t>»; </a:t>
            </a:r>
          </a:p>
          <a:p>
            <a:r>
              <a:rPr lang="ru-RU" dirty="0" smtClean="0"/>
              <a:t>обучить умению производить расчеты </a:t>
            </a:r>
            <a:r>
              <a:rPr lang="ru-RU" b="1" dirty="0" smtClean="0"/>
              <a:t>относительной молекулярной массы</a:t>
            </a:r>
            <a:r>
              <a:rPr lang="ru-RU" dirty="0" smtClean="0"/>
              <a:t> вещества.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67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08300" y="1528354"/>
            <a:ext cx="5607050" cy="4648609"/>
          </a:xfrm>
        </p:spPr>
        <p:txBody>
          <a:bodyPr>
            <a:normAutofit fontScale="70000" lnSpcReduction="20000"/>
          </a:bodyPr>
          <a:lstStyle/>
          <a:p>
            <a:r>
              <a:rPr lang="ru-RU" i="1" u="sng" dirty="0" smtClean="0"/>
              <a:t>Образовательные</a:t>
            </a:r>
            <a:r>
              <a:rPr lang="ru-RU" i="1" dirty="0" smtClean="0"/>
              <a:t> - </a:t>
            </a:r>
            <a:r>
              <a:rPr lang="ru-RU" dirty="0" smtClean="0"/>
              <a:t>создать условия для формирования понятий: относительная атомная и молекулярная массы, развить навыки самостоятельной работы и умение рассчитывать относительную молекулярную массу вещества.</a:t>
            </a:r>
          </a:p>
          <a:p>
            <a:r>
              <a:rPr lang="ru-RU" i="1" u="sng" dirty="0" smtClean="0"/>
              <a:t>Развивающие</a:t>
            </a:r>
            <a:r>
              <a:rPr lang="ru-RU" i="1" dirty="0" smtClean="0"/>
              <a:t> - </a:t>
            </a:r>
            <a:r>
              <a:rPr lang="ru-RU" dirty="0" smtClean="0"/>
              <a:t>развить речевые навыки, способности к анализу; развитие познавательных способностей, мышления, внимания, умения сравнивать, делать выводы на основе работы с электронными пособиями.</a:t>
            </a:r>
          </a:p>
          <a:p>
            <a:r>
              <a:rPr lang="ru-RU" i="1" u="sng" dirty="0" smtClean="0"/>
              <a:t>Воспитательные </a:t>
            </a:r>
            <a:r>
              <a:rPr lang="ru-RU" i="1" dirty="0" smtClean="0"/>
              <a:t>- </a:t>
            </a:r>
            <a:r>
              <a:rPr lang="ru-RU" dirty="0" smtClean="0"/>
              <a:t>воспитание самостоятельности, сотрудничества, нравственных качеств - коллективизма, способности к взаимовыручке, адекватной самооценке; воспитание толерантного поведения в социуме обучающихся при работе с электронными пособиями.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8300" y="365126"/>
            <a:ext cx="6078946" cy="1325563"/>
          </a:xfrm>
        </p:spPr>
        <p:txBody>
          <a:bodyPr/>
          <a:lstStyle/>
          <a:p>
            <a:r>
              <a:rPr lang="ru-RU" dirty="0" smtClean="0"/>
              <a:t>Изучение нового материала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Прослушайте и изучите информационный материал в специальном электронном модуле ЭОР «Относительная атомная масса»(1 страница модуля). Запишите значимые понятия в тетрадь.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Для прослушивания нажмите на стрелку</a:t>
            </a:r>
          </a:p>
          <a:p>
            <a:pPr>
              <a:buNone/>
            </a:pPr>
            <a:r>
              <a:rPr lang="ru-RU" dirty="0" smtClean="0"/>
              <a:t>Работайте в группах.  </a:t>
            </a:r>
            <a:endParaRPr lang="ru-RU" dirty="0"/>
          </a:p>
        </p:txBody>
      </p:sp>
      <p:sp>
        <p:nvSpPr>
          <p:cNvPr id="8" name="Стрелка вправо 7">
            <a:hlinkClick r:id="rId2" action="ppaction://hlinkfile"/>
          </p:cNvPr>
          <p:cNvSpPr/>
          <p:nvPr/>
        </p:nvSpPr>
        <p:spPr>
          <a:xfrm>
            <a:off x="4467496" y="5068388"/>
            <a:ext cx="809897" cy="4702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8300" y="365126"/>
            <a:ext cx="6078946" cy="1325563"/>
          </a:xfrm>
        </p:spPr>
        <p:txBody>
          <a:bodyPr/>
          <a:lstStyle/>
          <a:p>
            <a:r>
              <a:rPr lang="ru-RU" dirty="0" smtClean="0"/>
              <a:t>Изучение нового материала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Прослушайте и изучите информационный материал в специальном электронном модуле ЭОР «Относительная молекулярная масса вещества»(1 страница модуля). Запишите значимые понятия в тетрадь.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Для прослушивания нажмите на стрелку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8" name="Стрелка вправо 7">
            <a:hlinkClick r:id="rId2" action="ppaction://hlinkfile"/>
          </p:cNvPr>
          <p:cNvSpPr/>
          <p:nvPr/>
        </p:nvSpPr>
        <p:spPr>
          <a:xfrm>
            <a:off x="4493622" y="5068389"/>
            <a:ext cx="809897" cy="4702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072305" y="5647899"/>
            <a:ext cx="35012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2800" dirty="0" smtClean="0"/>
              <a:t>Работайте в группах. 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Закрепление 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 smtClean="0"/>
              <a:t>Задание.</a:t>
            </a:r>
            <a:r>
              <a:rPr lang="ru-RU" b="1" dirty="0" smtClean="0"/>
              <a:t> </a:t>
            </a:r>
            <a:r>
              <a:rPr lang="ru-RU" dirty="0" smtClean="0"/>
              <a:t>Запишите в тетрадь относительные атомные массы азота, серы, кислорода, водорода, углерода, фосфора, хлора, железа.</a:t>
            </a:r>
          </a:p>
          <a:p>
            <a:pPr>
              <a:buNone/>
            </a:pPr>
            <a:r>
              <a:rPr lang="ru-RU" dirty="0" smtClean="0"/>
              <a:t>Самостоятельная работа.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8300" y="365126"/>
            <a:ext cx="6235700" cy="13255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Закрепление знаний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82174" y="1446802"/>
            <a:ext cx="5607050" cy="4351338"/>
          </a:xfrm>
        </p:spPr>
        <p:txBody>
          <a:bodyPr/>
          <a:lstStyle/>
          <a:p>
            <a:pPr>
              <a:buNone/>
            </a:pPr>
            <a:r>
              <a:rPr lang="ru-RU" b="1" u="sng" dirty="0" smtClean="0"/>
              <a:t>Задание.</a:t>
            </a:r>
            <a:r>
              <a:rPr lang="ru-RU" dirty="0" smtClean="0"/>
              <a:t> </a:t>
            </a:r>
            <a:r>
              <a:rPr lang="ru-RU" sz="2400" dirty="0" smtClean="0"/>
              <a:t>Определите относительные молекулярные массы веществ по предложенным формулам (работа с опорной схемой). Работа в парах.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12868" y="3382556"/>
          <a:ext cx="6096000" cy="2374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молекула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значение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Мr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800" b="1" baseline="-25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Мr</a:t>
                      </a: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(Н</a:t>
                      </a:r>
                      <a:r>
                        <a:rPr lang="ru-RU" sz="1800" b="1" baseline="-25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О)= 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2Ar </a:t>
                      </a: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(Н) +1Ar(О)= 2·1 +1·16 = 18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r>
                        <a:rPr lang="ru-RU" sz="1800" b="1" baseline="-2500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</a:t>
                      </a:r>
                      <a:r>
                        <a:rPr lang="ru-RU" sz="1800" b="1" baseline="-2500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r(Na</a:t>
                      </a:r>
                      <a:r>
                        <a:rPr lang="en-US" sz="1800" b="1" baseline="-2500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</a:t>
                      </a:r>
                      <a:r>
                        <a:rPr lang="en-US" sz="1800" b="1" baseline="-2500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2Ar</a:t>
                      </a: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 ) + 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1Ar </a:t>
                      </a: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 ) + 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3Ar </a:t>
                      </a: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 ) =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r(K</a:t>
                      </a:r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S) </a:t>
                      </a: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en-US" sz="18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Ar</a:t>
                      </a: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 ) + </a:t>
                      </a:r>
                      <a:r>
                        <a:rPr lang="en-US" sz="18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Ar</a:t>
                      </a: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 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HCl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Мr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 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dirty="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886</TotalTime>
  <Words>400</Words>
  <Application>Microsoft Office PowerPoint</Application>
  <PresentationFormat>Экран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Актуализация знаний  Задание 1.   Для выполнения задания нажмите на стрелку  Работайте в парах.   </vt:lpstr>
      <vt:lpstr>Актуализация знаний</vt:lpstr>
      <vt:lpstr>   Тема урока:  Относительные атомная и молекулярная массы.    </vt:lpstr>
      <vt:lpstr>Цель урока:</vt:lpstr>
      <vt:lpstr>Задачи урока:</vt:lpstr>
      <vt:lpstr>Изучение нового материала</vt:lpstr>
      <vt:lpstr>Изучение нового материала</vt:lpstr>
      <vt:lpstr>Закрепление знаний</vt:lpstr>
      <vt:lpstr>Закрепление знаний</vt:lpstr>
      <vt:lpstr>Закрепление знаний. Самостоятельная работа.</vt:lpstr>
      <vt:lpstr>Рефлексия </vt:lpstr>
      <vt:lpstr>Домашнее задание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Dmytro</dc:creator>
  <cp:lastModifiedBy>User-</cp:lastModifiedBy>
  <cp:revision>87</cp:revision>
  <dcterms:created xsi:type="dcterms:W3CDTF">2015-12-29T12:56:15Z</dcterms:created>
  <dcterms:modified xsi:type="dcterms:W3CDTF">2018-11-14T14:42:37Z</dcterms:modified>
</cp:coreProperties>
</file>