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5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6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9FB2D-2350-4EB1-AFF8-A6072240E8E3}" type="datetimeFigureOut">
              <a:rPr lang="ru-RU"/>
              <a:pPr>
                <a:defRPr/>
              </a:pPr>
              <a:t>04.11.2015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C9C48-120A-47D5-A09A-41CB34CFF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02FFB-558F-43E3-B4FB-3C24D309FF74}" type="datetimeFigureOut">
              <a:rPr lang="ru-RU"/>
              <a:pPr>
                <a:defRPr/>
              </a:pPr>
              <a:t>04.11.2015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8E869-3E85-408A-B170-D1B797E98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84751-7895-4D03-9EAC-127691D822AB}" type="datetimeFigureOut">
              <a:rPr lang="ru-RU"/>
              <a:pPr>
                <a:defRPr/>
              </a:pPr>
              <a:t>04.11.2015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CA41D-54A6-487E-8CA4-8AFF6259A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3B627-49C6-4A28-B97E-CC5A7AD100AF}" type="datetimeFigureOut">
              <a:rPr lang="ru-RU"/>
              <a:pPr>
                <a:defRPr/>
              </a:pPr>
              <a:t>04.11.2015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4DF2C-9F52-4403-80FB-9E4842680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8917-56F8-487A-865B-53640B336E48}" type="datetimeFigureOut">
              <a:rPr lang="ru-RU"/>
              <a:pPr>
                <a:defRPr/>
              </a:pPr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F6D0-25F3-45E5-81A0-EDE835FB9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25C73-3076-4E4F-B847-2D8F5E6597F2}" type="datetimeFigureOut">
              <a:rPr lang="ru-RU"/>
              <a:pPr>
                <a:defRPr/>
              </a:pPr>
              <a:t>04.11.2015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DB77C-AA6A-4975-98E2-1E8AFD566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5222C-D564-43A1-8479-200BC28C9DEB}" type="datetimeFigureOut">
              <a:rPr lang="ru-RU"/>
              <a:pPr>
                <a:defRPr/>
              </a:pPr>
              <a:t>04.11.2015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19872-7BD1-4FB7-A337-E1EE74FD5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F0CA7-112C-42AB-85CD-9543E41D23C1}" type="datetimeFigureOut">
              <a:rPr lang="ru-RU"/>
              <a:pPr>
                <a:defRPr/>
              </a:pPr>
              <a:t>04.11.2015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C288-A58B-4B6D-9E10-312048B0F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02CFF-7533-4FFB-9610-AA7EDAC8EA00}" type="datetimeFigureOut">
              <a:rPr lang="ru-RU"/>
              <a:pPr>
                <a:defRPr/>
              </a:pPr>
              <a:t>04.11.2015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54488-2544-450B-BEF9-7A79B6C08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7E79D-761A-499C-9B96-7C4100D3BCBB}" type="datetimeFigureOut">
              <a:rPr lang="ru-RU"/>
              <a:pPr>
                <a:defRPr/>
              </a:pPr>
              <a:t>04.11.2015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EB9BB-763E-4BFA-83AF-18E98E4F1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57761-C218-4D16-A6DB-6FA1FB3900ED}" type="datetimeFigureOut">
              <a:rPr lang="ru-RU"/>
              <a:pPr>
                <a:defRPr/>
              </a:pPr>
              <a:t>04.11.2015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FC84-8526-4DCE-AD65-858C1977D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EC6D90-D1FC-40CF-88D4-F9BC8AD49E61}" type="datetimeFigureOut">
              <a:rPr lang="ru-RU"/>
              <a:pPr>
                <a:defRPr/>
              </a:pPr>
              <a:t>04.11.2015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84C159-9ACA-4EB4-AF0E-D90A6931E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4"/>
          <p:cNvSpPr>
            <a:spLocks noChangeArrowheads="1"/>
          </p:cNvSpPr>
          <p:nvPr/>
        </p:nvSpPr>
        <p:spPr bwMode="auto">
          <a:xfrm>
            <a:off x="395288" y="1052513"/>
            <a:ext cx="8424862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C00000"/>
                </a:solidFill>
                <a:latin typeface="Monotype Corsiva" pitchFamily="66" charset="0"/>
              </a:rPr>
              <a:t>Хабибуллина Диляра Гарифьяновна, учитель английского языка </a:t>
            </a:r>
          </a:p>
          <a:p>
            <a:pPr algn="ctr"/>
            <a:r>
              <a:rPr lang="ru-RU" sz="5400" b="1">
                <a:solidFill>
                  <a:srgbClr val="C00000"/>
                </a:solidFill>
                <a:latin typeface="Monotype Corsiva" pitchFamily="66" charset="0"/>
              </a:rPr>
              <a:t>МКОУ «Яланская средняя общеобразовательная школа» </a:t>
            </a:r>
          </a:p>
          <a:p>
            <a:pPr algn="ctr"/>
            <a:r>
              <a:rPr lang="ru-RU" sz="5400" b="1">
                <a:solidFill>
                  <a:srgbClr val="C00000"/>
                </a:solidFill>
                <a:latin typeface="Monotype Corsiva" pitchFamily="66" charset="0"/>
              </a:rPr>
              <a:t>Сафакулевского района</a:t>
            </a:r>
            <a:endParaRPr lang="ru-RU" sz="540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304800" y="838200"/>
            <a:ext cx="8534400" cy="6019800"/>
          </a:xfrm>
          <a:prstGeom prst="ellipse">
            <a:avLst/>
          </a:prstGeom>
          <a:solidFill>
            <a:srgbClr val="99FF99"/>
          </a:solidFill>
          <a:ln w="762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533400" y="1981200"/>
            <a:ext cx="4038600" cy="3505200"/>
          </a:xfrm>
          <a:prstGeom prst="ellipse">
            <a:avLst/>
          </a:prstGeom>
          <a:solidFill>
            <a:srgbClr val="99FF99"/>
          </a:solidFill>
          <a:ln w="57150">
            <a:solidFill>
              <a:srgbClr val="66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4648200" y="1981200"/>
            <a:ext cx="4038600" cy="3505200"/>
          </a:xfrm>
          <a:prstGeom prst="ellipse">
            <a:avLst/>
          </a:prstGeom>
          <a:solidFill>
            <a:srgbClr val="99FF99"/>
          </a:solidFill>
          <a:ln w="57150">
            <a:solidFill>
              <a:srgbClr val="66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H="1">
            <a:off x="4572000" y="914400"/>
            <a:ext cx="76200" cy="5943600"/>
          </a:xfrm>
          <a:prstGeom prst="line">
            <a:avLst/>
          </a:prstGeom>
          <a:noFill/>
          <a:ln w="57150">
            <a:solidFill>
              <a:srgbClr val="CC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457200" y="3505200"/>
            <a:ext cx="8458200" cy="3048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148263" y="0"/>
            <a:ext cx="3995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Офтальмотренинг</a:t>
            </a:r>
          </a:p>
        </p:txBody>
      </p:sp>
      <p:pic>
        <p:nvPicPr>
          <p:cNvPr id="29704" name="Picture 8" descr="00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685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Прямоугольник 8"/>
          <p:cNvSpPr>
            <a:spLocks noChangeArrowheads="1"/>
          </p:cNvSpPr>
          <p:nvPr/>
        </p:nvSpPr>
        <p:spPr bwMode="auto">
          <a:xfrm>
            <a:off x="611188" y="0"/>
            <a:ext cx="3914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Arial Rounded MT Bold" pitchFamily="34" charset="0"/>
              </a:rPr>
              <a:t>Ophthalmotraining</a:t>
            </a:r>
            <a:endParaRPr lang="ru-RU" sz="3200" b="1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5.78035E-8 C 0.25677 -5.78035E-8 0.46667 0.19514 0.46667 0.43561 C 0.46667 0.67561 0.25677 0.87121 0 0.87121 C -0.25764 0.87121 -0.46667 0.67561 -0.46667 0.43561 C -0.46667 0.19514 -0.25764 -5.78035E-8 0 -5.78035E-8 Z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5.78035E-8 L -0.0125 0.87121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4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39399 L -0.00417 0.42173 C -0.00417 0.43376 0.11962 0.44948 0.22083 0.44948 L 0.44583 0.44948 " pathEditMode="relative" rAng="0" ptsTypes="FfFF">
                                      <p:cBhvr>
                                        <p:cTn id="12" dur="3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583 0.44948 C 0.42622 0.59445 0.31181 0.68994 0.19063 0.66035 C 0.07014 0.6326 -0.01215 0.48948 0.00729 0.34451 C 0.02726 0.19838 0.14149 0.10405 0.26181 0.13295 C 0.38299 0.16185 0.46528 0.30335 0.44583 0.44948 Z " pathEditMode="relative" rAng="6013833" ptsTypes="fffff">
                                      <p:cBhvr>
                                        <p:cTn id="15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583 0.44948 L -0.47917 0.41619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" y="-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917 0.41619 C -0.47917 0.2696 -0.37413 0.15006 -0.24549 0.15006 C -0.11701 0.15006 -0.0125 0.2696 -0.0125 0.41619 C -0.0125 0.56324 -0.11701 0.68185 -0.24549 0.68185 C -0.37413 0.68185 -0.47917 0.56324 -0.47917 0.41619 Z " pathEditMode="relative" rAng="16200000" ptsTypes="fffff">
                                      <p:cBhvr>
                                        <p:cTn id="21" dur="3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917 0.41619 L -0.00417 0.42728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42728 L -0.00417 -0.00555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http://lenagold.narod.ru/fon/clipart/r/roza/raz/roza1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341438"/>
            <a:ext cx="390842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79613" y="2997200"/>
            <a:ext cx="2016125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Monotype Corsiva" pitchFamily="66" charset="0"/>
              </a:rPr>
              <a:t>February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Saint Valentine’s Day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5364" name="Прямоугольник 5"/>
          <p:cNvSpPr>
            <a:spLocks noChangeArrowheads="1"/>
          </p:cNvSpPr>
          <p:nvPr/>
        </p:nvSpPr>
        <p:spPr bwMode="auto">
          <a:xfrm>
            <a:off x="4500563" y="549275"/>
            <a:ext cx="3900487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Monotype Corsiva" pitchFamily="66" charset="0"/>
              </a:rPr>
              <a:t>Saint Valentine’s Day</a:t>
            </a:r>
            <a:endParaRPr lang="ru-RU" sz="4400" b="1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5365" name="Прямоугольник 6"/>
          <p:cNvSpPr>
            <a:spLocks noChangeArrowheads="1"/>
          </p:cNvSpPr>
          <p:nvPr/>
        </p:nvSpPr>
        <p:spPr bwMode="auto">
          <a:xfrm>
            <a:off x="4572000" y="2349500"/>
            <a:ext cx="377348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600" b="1">
                <a:solidFill>
                  <a:srgbClr val="003399"/>
                </a:solidFill>
                <a:latin typeface="Monotype Corsiva" pitchFamily="66" charset="0"/>
              </a:rPr>
              <a:t>February, 14</a:t>
            </a:r>
          </a:p>
          <a:p>
            <a:pPr>
              <a:buFont typeface="Arial" charset="0"/>
              <a:buChar char="•"/>
            </a:pPr>
            <a:r>
              <a:rPr lang="en-US" sz="3600" b="1">
                <a:solidFill>
                  <a:srgbClr val="003399"/>
                </a:solidFill>
                <a:latin typeface="Monotype Corsiva" pitchFamily="66" charset="0"/>
              </a:rPr>
              <a:t>Was started in the time of Roman Empire.</a:t>
            </a:r>
          </a:p>
          <a:p>
            <a:pPr>
              <a:buFont typeface="Arial" charset="0"/>
              <a:buChar char="•"/>
            </a:pPr>
            <a:r>
              <a:rPr lang="en-US" sz="3600" b="1">
                <a:solidFill>
                  <a:srgbClr val="003399"/>
                </a:solidFill>
                <a:latin typeface="Monotype Corsiva" pitchFamily="66" charset="0"/>
              </a:rPr>
              <a:t>Is dedicated to St. Valentine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galerey-room.ru/images/231717_14114134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2350" y="1700213"/>
            <a:ext cx="384016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http://ghhospice.co.uk/cms/data/images/events/2014/pancake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476250"/>
            <a:ext cx="17240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08625" y="2852738"/>
            <a:ext cx="2016125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0000"/>
                </a:solidFill>
                <a:latin typeface="Monotype Corsiva" pitchFamily="66" charset="0"/>
              </a:rPr>
              <a:t>March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Pancake Day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6389" name="Прямоугольник 6"/>
          <p:cNvSpPr>
            <a:spLocks noChangeArrowheads="1"/>
          </p:cNvSpPr>
          <p:nvPr/>
        </p:nvSpPr>
        <p:spPr bwMode="auto">
          <a:xfrm>
            <a:off x="1908175" y="404813"/>
            <a:ext cx="28400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Monotype Corsiva" pitchFamily="66" charset="0"/>
              </a:rPr>
              <a:t>Pancake Day</a:t>
            </a:r>
            <a:endParaRPr lang="ru-RU" sz="4400" b="1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650" y="1341438"/>
            <a:ext cx="4392613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In March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The last day before Lent.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Pancake race-running while holding  a pancake in a frying pan . Competitors have to throw it in the air and catch it again in the pan.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2" descr="http://grafamania.net/uploads/posts/2013-01/1359595144_pmxqtqoyj0kogjk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412875"/>
            <a:ext cx="345598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4284663" y="1484313"/>
            <a:ext cx="410368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600" b="1">
                <a:solidFill>
                  <a:srgbClr val="006699"/>
                </a:solidFill>
                <a:latin typeface="Monotype Corsiva" pitchFamily="66" charset="0"/>
              </a:rPr>
              <a:t>In April</a:t>
            </a:r>
            <a:r>
              <a:rPr lang="ru-RU" sz="3600" b="1">
                <a:solidFill>
                  <a:srgbClr val="006699"/>
                </a:solidFill>
                <a:latin typeface="Monotype Corsiva" pitchFamily="66" charset="0"/>
              </a:rPr>
              <a:t>.</a:t>
            </a:r>
            <a:endParaRPr lang="en-US" sz="3600" b="1">
              <a:solidFill>
                <a:srgbClr val="006699"/>
              </a:solidFill>
              <a:latin typeface="Monotype Corsiva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600" b="1">
                <a:solidFill>
                  <a:srgbClr val="006699"/>
                </a:solidFill>
                <a:latin typeface="Monotype Corsiva" pitchFamily="66" charset="0"/>
              </a:rPr>
              <a:t>The celebration of the Resurrection of Christ </a:t>
            </a:r>
            <a:r>
              <a:rPr lang="ru-RU" sz="3600" b="1">
                <a:solidFill>
                  <a:srgbClr val="006699"/>
                </a:solidFill>
                <a:latin typeface="Monotype Corsiva" pitchFamily="66" charset="0"/>
              </a:rPr>
              <a:t>.</a:t>
            </a:r>
            <a:endParaRPr lang="en-US" sz="3600" b="1">
              <a:solidFill>
                <a:srgbClr val="006699"/>
              </a:solidFill>
              <a:latin typeface="Monotype Corsiva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600" b="1">
                <a:solidFill>
                  <a:srgbClr val="006699"/>
                </a:solidFill>
                <a:latin typeface="Monotype Corsiva" pitchFamily="66" charset="0"/>
              </a:rPr>
              <a:t>Schools are closed for two weeks</a:t>
            </a:r>
            <a:r>
              <a:rPr lang="ru-RU" sz="3600" b="1">
                <a:solidFill>
                  <a:srgbClr val="006699"/>
                </a:solidFill>
                <a:latin typeface="Monotype Corsiva" pitchFamily="66" charset="0"/>
              </a:rPr>
              <a:t>.</a:t>
            </a:r>
            <a:endParaRPr lang="en-US" sz="3600" b="1">
              <a:solidFill>
                <a:srgbClr val="006699"/>
              </a:solidFill>
              <a:latin typeface="Monotype Corsiva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600" b="1">
                <a:solidFill>
                  <a:srgbClr val="006699"/>
                </a:solidFill>
                <a:latin typeface="Monotype Corsiva" pitchFamily="66" charset="0"/>
              </a:rPr>
              <a:t>People give each other chocolate eggs that are wrapped in silver paper</a:t>
            </a:r>
            <a:r>
              <a:rPr lang="ru-RU" sz="3600" b="1">
                <a:solidFill>
                  <a:srgbClr val="006699"/>
                </a:solidFill>
                <a:latin typeface="Monotype Corsiva" pitchFamily="66" charset="0"/>
              </a:rPr>
              <a:t>.</a:t>
            </a:r>
            <a:endParaRPr lang="en-US" sz="3600" b="1">
              <a:solidFill>
                <a:srgbClr val="006699"/>
              </a:solidFill>
              <a:latin typeface="Monotype Corsiva" pitchFamily="66" charset="0"/>
            </a:endParaRPr>
          </a:p>
        </p:txBody>
      </p:sp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5364163" y="692150"/>
            <a:ext cx="14954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Monotype Corsiva" pitchFamily="66" charset="0"/>
              </a:rPr>
              <a:t>Easter</a:t>
            </a:r>
            <a:endParaRPr lang="ru-RU" sz="4400" b="1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150" y="3141663"/>
            <a:ext cx="2089150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0000"/>
                </a:solidFill>
                <a:latin typeface="Monotype Corsiva" pitchFamily="66" charset="0"/>
              </a:rPr>
              <a:t>April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Easter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7414" name="Picture 4" descr="http://zamlm.biz/wp-content/uploads/2015/04/0_c770e_89aefd13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4437063"/>
            <a:ext cx="1989137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galerey-room.ru/images/231717_14114134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628775"/>
            <a:ext cx="3744913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 descr="http://www.around-barrow.co.uk/wp-content/uploads/2014/03/2000px-london_marathon-672x37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4149725"/>
            <a:ext cx="221138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64163" y="2852738"/>
            <a:ext cx="230346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The London Marathon 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8437" name="Прямоугольник 6"/>
          <p:cNvSpPr>
            <a:spLocks noChangeArrowheads="1"/>
          </p:cNvSpPr>
          <p:nvPr/>
        </p:nvSpPr>
        <p:spPr bwMode="auto">
          <a:xfrm>
            <a:off x="468313" y="1052513"/>
            <a:ext cx="47513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Monotype Corsiva" pitchFamily="66" charset="0"/>
              </a:rPr>
              <a:t>The London Marathon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4213" y="2205038"/>
            <a:ext cx="424815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One of the biggest marathons in the  world.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Each year about 30,000 people start the race and about 25,000 finish.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Raise money for charity.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t="1540" r="47615"/>
          <a:stretch>
            <a:fillRect/>
          </a:stretch>
        </p:blipFill>
        <p:spPr bwMode="auto">
          <a:xfrm>
            <a:off x="539750" y="1412875"/>
            <a:ext cx="3810000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51050" y="3213100"/>
            <a:ext cx="1944688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Monotype Corsiva" pitchFamily="66" charset="0"/>
              </a:rPr>
              <a:t>May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Chelsea Flower Show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3492500" y="692150"/>
            <a:ext cx="4470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Monotype Corsiva" pitchFamily="66" charset="0"/>
              </a:rPr>
              <a:t>Chelsea Flower Show</a:t>
            </a:r>
            <a:endParaRPr lang="ru-RU" sz="4400" b="1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4663" y="1700213"/>
            <a:ext cx="4138612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In May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Britain’s most important flower and garden show.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Thousands of people come to see the prize  flowers and specially built gardens.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galerey-room.ru/images/231717_14114134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41438"/>
            <a:ext cx="4103688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508625" y="2349500"/>
            <a:ext cx="2016125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Monotype Corsiva" pitchFamily="66" charset="0"/>
              </a:rPr>
              <a:t>June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Trooping The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Colour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827088" y="765175"/>
            <a:ext cx="42433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Monotype Corsiva" pitchFamily="66" charset="0"/>
              </a:rPr>
              <a:t>Trooping The Colour</a:t>
            </a:r>
            <a:endParaRPr lang="ru-RU" sz="4400" b="1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088" y="1773238"/>
            <a:ext cx="3960812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The second Saturday in June.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Celebrates the Queen’s official birthday.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Lots of marching, military music and the soldiers are dressed in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colourful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uniforms.</a:t>
            </a:r>
          </a:p>
        </p:txBody>
      </p:sp>
      <p:pic>
        <p:nvPicPr>
          <p:cNvPr id="20486" name="Рисунок 1" descr="Trooping The Colour The second Saturday in June. Celebrates the Queen’s offici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4076700"/>
            <a:ext cx="954088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http://clipartmania.ru/uploads/gallery/main/328/paper-1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916113"/>
            <a:ext cx="360045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http://fanfood.com/wp-content/uploads/2013/06/Wimbled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4365625"/>
            <a:ext cx="1268412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http://boombob.ru/img/picture/Jul/11/25429f2d7cba82486fce61db78155725/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908050"/>
            <a:ext cx="24939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87450" y="2924175"/>
            <a:ext cx="2736850" cy="1447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0000"/>
                </a:solidFill>
                <a:latin typeface="Monotype Corsiva" pitchFamily="66" charset="0"/>
              </a:rPr>
              <a:t>June-July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Wimbledon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1510" name="Прямоугольник 11"/>
          <p:cNvSpPr>
            <a:spLocks noChangeArrowheads="1"/>
          </p:cNvSpPr>
          <p:nvPr/>
        </p:nvSpPr>
        <p:spPr bwMode="auto">
          <a:xfrm>
            <a:off x="4932363" y="620713"/>
            <a:ext cx="24669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Monotype Corsiva" pitchFamily="66" charset="0"/>
              </a:rPr>
              <a:t>Wimbledon</a:t>
            </a:r>
            <a:endParaRPr lang="ru-RU" sz="4400" b="1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1638" y="1484313"/>
            <a:ext cx="4321175" cy="4940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The last week of June and the first week of July.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At Wimbledon in South-West London.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One of the four great world tennis championships and the only one which is played on grass.</a:t>
            </a:r>
            <a:endParaRPr lang="ru-RU" sz="35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http://clipartmania.ru/uploads/gallery/main/328/paper-1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73238"/>
            <a:ext cx="35401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16" descr="http://cdt-khibiny.ru/wp-content/uploads/2015/05/800188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76250"/>
            <a:ext cx="2879725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87450" y="3284538"/>
            <a:ext cx="2376488" cy="1878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0000"/>
                </a:solidFill>
                <a:latin typeface="Monotype Corsiva" pitchFamily="66" charset="0"/>
              </a:rPr>
              <a:t>August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Notting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Hill Carnival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2533" name="Прямоугольник 4"/>
          <p:cNvSpPr>
            <a:spLocks noChangeArrowheads="1"/>
          </p:cNvSpPr>
          <p:nvPr/>
        </p:nvSpPr>
        <p:spPr bwMode="auto">
          <a:xfrm>
            <a:off x="3492500" y="476250"/>
            <a:ext cx="45529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Monotype Corsiva" pitchFamily="66" charset="0"/>
              </a:rPr>
              <a:t>Notting Hill Carnival</a:t>
            </a:r>
            <a:endParaRPr lang="ru-RU" sz="4400" b="1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638" y="1412875"/>
            <a:ext cx="4105275" cy="5078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The last weekend in August.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Takes place in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Notting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Hill.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People dress up in fabulous costumes.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Steel bands play African and Caribbean music.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http://clipartmania.ru/uploads/gallery/main/328/paper-1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844675"/>
            <a:ext cx="352742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http://fs01.androidpit.info/a/27/f9/halloween-song-for-children-27f961-w1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836613"/>
            <a:ext cx="17287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19250" y="3141663"/>
            <a:ext cx="2016125" cy="1322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0000"/>
                </a:solidFill>
                <a:latin typeface="Monotype Corsiva" pitchFamily="66" charset="0"/>
              </a:rPr>
              <a:t>October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Halloween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3557" name="Прямоугольник 6"/>
          <p:cNvSpPr>
            <a:spLocks noChangeArrowheads="1"/>
          </p:cNvSpPr>
          <p:nvPr/>
        </p:nvSpPr>
        <p:spPr bwMode="auto">
          <a:xfrm>
            <a:off x="3563938" y="620713"/>
            <a:ext cx="23336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Monotype Corsiva" pitchFamily="66" charset="0"/>
              </a:rPr>
              <a:t>Halloween</a:t>
            </a:r>
            <a:endParaRPr lang="ru-RU" sz="4400" b="1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1638" y="1412875"/>
            <a:ext cx="4105275" cy="50784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October, 31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A pagan festival celebrates the return of the souls that  visit their former houses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People dress up as witches, ghosts, etc.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Houses are decorated with pumpkins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4213" y="333375"/>
            <a:ext cx="7772400" cy="1470025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tx2"/>
                </a:solidFill>
                <a:latin typeface="Arial Rounded MT Bold" pitchFamily="34" charset="0"/>
                <a:ea typeface="+mj-ea"/>
                <a:cs typeface="+mj-cs"/>
              </a:rPr>
              <a:t>The </a:t>
            </a:r>
            <a:r>
              <a:rPr lang="ru-RU" sz="6000" b="1" dirty="0">
                <a:solidFill>
                  <a:schemeClr val="tx2"/>
                </a:solidFill>
                <a:latin typeface="Arial Rounded MT Bold" pitchFamily="34" charset="0"/>
                <a:ea typeface="+mj-ea"/>
                <a:cs typeface="+mj-cs"/>
              </a:rPr>
              <a:t>2</a:t>
            </a:r>
            <a:r>
              <a:rPr lang="en-US" sz="6000" b="1" dirty="0">
                <a:solidFill>
                  <a:schemeClr val="tx2"/>
                </a:solidFill>
                <a:latin typeface="Arial Rounded MT Bold" pitchFamily="34" charset="0"/>
                <a:ea typeface="+mj-ea"/>
                <a:cs typeface="+mj-cs"/>
              </a:rPr>
              <a:t>2</a:t>
            </a:r>
            <a:r>
              <a:rPr lang="en-US" sz="6000" b="1" baseline="30000" dirty="0">
                <a:solidFill>
                  <a:schemeClr val="tx2"/>
                </a:solidFill>
                <a:latin typeface="Arial Rounded MT Bold" pitchFamily="34" charset="0"/>
                <a:ea typeface="+mj-ea"/>
                <a:cs typeface="+mj-cs"/>
              </a:rPr>
              <a:t>nd</a:t>
            </a:r>
            <a:r>
              <a:rPr lang="en-US" sz="6000" b="1" dirty="0">
                <a:solidFill>
                  <a:schemeClr val="tx2"/>
                </a:solidFill>
                <a:latin typeface="Arial Rounded MT Bold" pitchFamily="34" charset="0"/>
                <a:ea typeface="+mj-ea"/>
                <a:cs typeface="+mj-cs"/>
              </a:rPr>
              <a:t> of October. </a:t>
            </a:r>
            <a:endParaRPr lang="ru-RU" sz="6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:\КОНКУРСЫ 2015-2016\How long is the British year - 22.10.2015\Изображение 558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2132856"/>
            <a:ext cx="5132387" cy="3706813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одзаголовок 3"/>
          <p:cNvSpPr txBox="1">
            <a:spLocks/>
          </p:cNvSpPr>
          <p:nvPr/>
        </p:nvSpPr>
        <p:spPr>
          <a:xfrm>
            <a:off x="539750" y="2349500"/>
            <a:ext cx="7993063" cy="2303463"/>
          </a:xfrm>
          <a:prstGeom prst="rect">
            <a:avLst/>
          </a:prstGeom>
        </p:spPr>
        <p:txBody>
          <a:bodyPr lIns="0" rIns="18288"/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Arial" charset="0"/>
              <a:buNone/>
            </a:pPr>
            <a:r>
              <a:rPr lang="en-US" sz="7200" b="1">
                <a:solidFill>
                  <a:srgbClr val="C00000"/>
                </a:solidFill>
                <a:latin typeface="Arial Rounded MT Bold" pitchFamily="34" charset="0"/>
              </a:rPr>
              <a:t>How long is the British year?</a:t>
            </a:r>
            <a:endParaRPr lang="ru-RU" sz="7200" b="1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2051050" y="5876925"/>
            <a:ext cx="5149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tx2"/>
                </a:solidFill>
                <a:latin typeface="Arial Rounded MT Bold" pitchFamily="34" charset="0"/>
              </a:rPr>
              <a:t>Lesson 5, page 51</a:t>
            </a:r>
            <a:r>
              <a:rPr lang="ru-RU" sz="3600" b="1">
                <a:solidFill>
                  <a:schemeClr val="tx2"/>
                </a:solidFill>
                <a:latin typeface="Arial Rounded MT Bold" pitchFamily="34" charset="0"/>
              </a:rPr>
              <a:t> - 53</a:t>
            </a:r>
            <a:endParaRPr lang="ru-RU" sz="3600" b="1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http://clipartmania.ru/uploads/gallery/main/328/paper-1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060575"/>
            <a:ext cx="352742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6" descr="http://d271l2xf0l385q.cloudfront.net/498443-2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673100"/>
            <a:ext cx="1614488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31913" y="3573463"/>
            <a:ext cx="2303462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Monotype Corsiva" pitchFamily="66" charset="0"/>
              </a:rPr>
              <a:t>November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Guy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Fawke’s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Night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4581" name="Прямоугольник 6"/>
          <p:cNvSpPr>
            <a:spLocks noChangeArrowheads="1"/>
          </p:cNvSpPr>
          <p:nvPr/>
        </p:nvSpPr>
        <p:spPr bwMode="auto">
          <a:xfrm>
            <a:off x="2916238" y="620713"/>
            <a:ext cx="41640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Monotype Corsiva" pitchFamily="66" charset="0"/>
              </a:rPr>
              <a:t>Guy Fawke’s Night</a:t>
            </a:r>
            <a:endParaRPr lang="ru-RU" sz="4400" b="1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5738" y="1341438"/>
            <a:ext cx="4248150" cy="50784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November, 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He was a terrorist.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The day marks the discovery of a plot to blow up Parliament in 1605.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People make models of him and burn them on big bonfires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xn----ymcbam8bq8b5eq.com/image/55e92c9e213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268413"/>
            <a:ext cx="3846513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95513" y="3429000"/>
            <a:ext cx="18002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Monotype Corsiva" pitchFamily="66" charset="0"/>
              </a:rPr>
              <a:t>December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Christmas Day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5604" name="Прямоугольник 8"/>
          <p:cNvSpPr>
            <a:spLocks noChangeArrowheads="1"/>
          </p:cNvSpPr>
          <p:nvPr/>
        </p:nvSpPr>
        <p:spPr bwMode="auto">
          <a:xfrm>
            <a:off x="4500563" y="1268413"/>
            <a:ext cx="403225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600" b="1">
                <a:solidFill>
                  <a:srgbClr val="003399"/>
                </a:solidFill>
                <a:latin typeface="Monotype Corsiva" pitchFamily="66" charset="0"/>
              </a:rPr>
              <a:t>December, 25</a:t>
            </a:r>
          </a:p>
          <a:p>
            <a:pPr>
              <a:buFont typeface="Arial" charset="0"/>
              <a:buChar char="•"/>
            </a:pPr>
            <a:r>
              <a:rPr lang="en-US" sz="3600" b="1">
                <a:solidFill>
                  <a:srgbClr val="003399"/>
                </a:solidFill>
                <a:latin typeface="Monotype Corsiva" pitchFamily="66" charset="0"/>
              </a:rPr>
              <a:t>Religious ceremony commemorating the birth of Christ</a:t>
            </a:r>
          </a:p>
          <a:p>
            <a:pPr>
              <a:buFont typeface="Arial" charset="0"/>
              <a:buChar char="•"/>
            </a:pPr>
            <a:r>
              <a:rPr lang="en-US" sz="3600" b="1">
                <a:solidFill>
                  <a:srgbClr val="003399"/>
                </a:solidFill>
                <a:latin typeface="Monotype Corsiva" pitchFamily="66" charset="0"/>
              </a:rPr>
              <a:t>Children wake up early to find presents in their stockings</a:t>
            </a:r>
          </a:p>
          <a:p>
            <a:pPr>
              <a:buFont typeface="Arial" charset="0"/>
              <a:buChar char="•"/>
            </a:pPr>
            <a:r>
              <a:rPr lang="en-US" sz="3600" b="1">
                <a:solidFill>
                  <a:srgbClr val="003399"/>
                </a:solidFill>
                <a:latin typeface="Monotype Corsiva" pitchFamily="66" charset="0"/>
              </a:rPr>
              <a:t>Traditional Christmas tree and dinner</a:t>
            </a:r>
            <a:endParaRPr lang="ru-RU" sz="3600" b="1">
              <a:solidFill>
                <a:srgbClr val="003399"/>
              </a:solidFill>
              <a:latin typeface="Monotype Corsiva" pitchFamily="66" charset="0"/>
            </a:endParaRPr>
          </a:p>
        </p:txBody>
      </p:sp>
      <p:sp>
        <p:nvSpPr>
          <p:cNvPr id="25605" name="Прямоугольник 9"/>
          <p:cNvSpPr>
            <a:spLocks noChangeArrowheads="1"/>
          </p:cNvSpPr>
          <p:nvPr/>
        </p:nvSpPr>
        <p:spPr bwMode="auto">
          <a:xfrm>
            <a:off x="3563938" y="549275"/>
            <a:ext cx="31464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Monotype Corsiva" pitchFamily="66" charset="0"/>
              </a:rPr>
              <a:t>Christmas Day</a:t>
            </a:r>
            <a:endParaRPr lang="ru-RU" sz="4400" b="1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playcast.ru/uploads/2013/12/28/698228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196975"/>
            <a:ext cx="4130675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11413" y="3284538"/>
            <a:ext cx="187325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0000"/>
                </a:solidFill>
                <a:latin typeface="Monotype Corsiva" pitchFamily="66" charset="0"/>
              </a:rPr>
              <a:t>January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New Year’s Day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6628" name="Заголовок 4"/>
          <p:cNvSpPr>
            <a:spLocks noGrp="1"/>
          </p:cNvSpPr>
          <p:nvPr>
            <p:ph type="title" idx="4294967295"/>
          </p:nvPr>
        </p:nvSpPr>
        <p:spPr>
          <a:xfrm>
            <a:off x="5240338" y="704850"/>
            <a:ext cx="3903662" cy="3011488"/>
          </a:xfrm>
        </p:spPr>
        <p:txBody>
          <a:bodyPr/>
          <a:lstStyle/>
          <a:p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 </a:t>
            </a:r>
            <a:endParaRPr lang="ru-RU" sz="2400" smtClean="0"/>
          </a:p>
        </p:txBody>
      </p:sp>
      <p:sp>
        <p:nvSpPr>
          <p:cNvPr id="26629" name="Прямоугольник 5"/>
          <p:cNvSpPr>
            <a:spLocks noChangeArrowheads="1"/>
          </p:cNvSpPr>
          <p:nvPr/>
        </p:nvSpPr>
        <p:spPr bwMode="auto">
          <a:xfrm>
            <a:off x="4643438" y="2060575"/>
            <a:ext cx="37084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600" b="1">
                <a:solidFill>
                  <a:srgbClr val="003399"/>
                </a:solidFill>
                <a:latin typeface="Monotype Corsiva" pitchFamily="66" charset="0"/>
              </a:rPr>
              <a:t>December, 31</a:t>
            </a:r>
          </a:p>
          <a:p>
            <a:pPr>
              <a:buFont typeface="Arial" charset="0"/>
              <a:buChar char="•"/>
            </a:pPr>
            <a:r>
              <a:rPr lang="en-US" sz="3600" b="1">
                <a:solidFill>
                  <a:srgbClr val="003399"/>
                </a:solidFill>
                <a:latin typeface="Monotype Corsiva" pitchFamily="66" charset="0"/>
              </a:rPr>
              <a:t>Traditionally Scottish celebration</a:t>
            </a:r>
          </a:p>
          <a:p>
            <a:pPr>
              <a:buFont typeface="Arial" charset="0"/>
              <a:buChar char="•"/>
            </a:pPr>
            <a:r>
              <a:rPr lang="en-US" sz="3600" b="1">
                <a:solidFill>
                  <a:srgbClr val="003399"/>
                </a:solidFill>
                <a:latin typeface="Monotype Corsiva" pitchFamily="66" charset="0"/>
              </a:rPr>
              <a:t>At midnight everybody joins hands and sings Auld Lang Syne. </a:t>
            </a:r>
            <a:endParaRPr lang="ru-RU" sz="3600" b="1">
              <a:solidFill>
                <a:srgbClr val="003399"/>
              </a:solidFill>
              <a:latin typeface="Monotype Corsiva" pitchFamily="66" charset="0"/>
            </a:endParaRPr>
          </a:p>
        </p:txBody>
      </p:sp>
      <p:sp>
        <p:nvSpPr>
          <p:cNvPr id="26630" name="Прямоугольник 6"/>
          <p:cNvSpPr>
            <a:spLocks noChangeArrowheads="1"/>
          </p:cNvSpPr>
          <p:nvPr/>
        </p:nvSpPr>
        <p:spPr bwMode="auto">
          <a:xfrm>
            <a:off x="4500563" y="765175"/>
            <a:ext cx="34305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Monotype Corsiva" pitchFamily="66" charset="0"/>
              </a:rPr>
              <a:t>New Year's Eve</a:t>
            </a:r>
            <a:endParaRPr lang="ru-RU" sz="440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850" y="620713"/>
            <a:ext cx="838835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2"/>
                </a:solidFill>
                <a:latin typeface="+mj-lt"/>
              </a:rPr>
              <a:t>Супер физкультминутка</a:t>
            </a:r>
            <a:endParaRPr lang="ru-RU" sz="60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7651" name="Picture 2" descr="http://unplayer.ru/img.php?aHR0cDovL2kueXRpbWcuY29tL3ZpL1NBV3ItS1poRDBFL3NkZGVmYXVsdC5qcGc=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2205038"/>
            <a:ext cx="4703763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395288" y="1390650"/>
            <a:ext cx="8424862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  <a:latin typeface="Arial Rounded MT Bold" pitchFamily="34" charset="0"/>
                <a:ea typeface="Times New Roman" pitchFamily="18" charset="0"/>
                <a:cs typeface="Tahoma" pitchFamily="34" charset="0"/>
              </a:rPr>
              <a:t>1. Which festival is just British and very noisy one? -  </a:t>
            </a:r>
            <a:endParaRPr lang="ru-RU" sz="2800">
              <a:ea typeface="Times New Roman" pitchFamily="18" charset="0"/>
              <a:cs typeface="Tahoma" pitchFamily="34" charset="0"/>
            </a:endParaRPr>
          </a:p>
          <a:p>
            <a:pPr eaLnBrk="0" hangingPunct="0"/>
            <a:r>
              <a:rPr lang="en-US" sz="2800">
                <a:solidFill>
                  <a:srgbClr val="000000"/>
                </a:solidFill>
                <a:latin typeface="Arial Rounded MT Bold" pitchFamily="34" charset="0"/>
                <a:ea typeface="Times New Roman" pitchFamily="18" charset="0"/>
                <a:cs typeface="Tahoma" pitchFamily="34" charset="0"/>
              </a:rPr>
              <a:t>2. When do people send cards to someone they are in love with? – </a:t>
            </a:r>
            <a:endParaRPr lang="ru-RU" sz="2800"/>
          </a:p>
          <a:p>
            <a:pPr eaLnBrk="0" hangingPunct="0"/>
            <a:r>
              <a:rPr lang="en-US" sz="2800">
                <a:solidFill>
                  <a:srgbClr val="000000"/>
                </a:solidFill>
                <a:latin typeface="Arial Rounded MT Bold" pitchFamily="34" charset="0"/>
                <a:cs typeface="Times New Roman" pitchFamily="18" charset="0"/>
              </a:rPr>
              <a:t>3. When do children dress up as witches?</a:t>
            </a:r>
          </a:p>
          <a:p>
            <a:pPr eaLnBrk="0" hangingPunct="0"/>
            <a:r>
              <a:rPr lang="en-US" sz="2800">
                <a:solidFill>
                  <a:srgbClr val="000000"/>
                </a:solidFill>
                <a:latin typeface="Arial Rounded MT Bold" pitchFamily="34" charset="0"/>
                <a:cs typeface="Times New Roman" pitchFamily="18" charset="0"/>
              </a:rPr>
              <a:t>   -  </a:t>
            </a:r>
            <a:endParaRPr lang="ru-RU" sz="2800"/>
          </a:p>
          <a:p>
            <a:pPr eaLnBrk="0" hangingPunct="0"/>
            <a:r>
              <a:rPr lang="en-US" sz="2800">
                <a:solidFill>
                  <a:srgbClr val="000000"/>
                </a:solidFill>
                <a:latin typeface="Arial Rounded MT Bold" pitchFamily="34" charset="0"/>
                <a:cs typeface="Times New Roman" pitchFamily="18" charset="0"/>
              </a:rPr>
              <a:t>4. When do British people have special dinner?  - </a:t>
            </a:r>
            <a:endParaRPr lang="ru-RU" sz="2800"/>
          </a:p>
          <a:p>
            <a:pPr eaLnBrk="0" hangingPunct="0"/>
            <a:r>
              <a:rPr lang="en-US" sz="2800">
                <a:solidFill>
                  <a:srgbClr val="000000"/>
                </a:solidFill>
                <a:latin typeface="Arial Rounded MT Bold" pitchFamily="34" charset="0"/>
                <a:cs typeface="Times New Roman" pitchFamily="18" charset="0"/>
              </a:rPr>
              <a:t>5. When do British people have a big party in Trafalgar Square in London?  -</a:t>
            </a:r>
          </a:p>
          <a:p>
            <a:pPr eaLnBrk="0" hangingPunct="0"/>
            <a:endParaRPr lang="en-US" sz="2800">
              <a:latin typeface="Arial Rounded MT Bold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57606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С</a:t>
            </a:r>
            <a:r>
              <a:rPr lang="en-US" sz="3600" b="1" dirty="0" smtClean="0">
                <a:solidFill>
                  <a:srgbClr val="C00000"/>
                </a:solidFill>
                <a:latin typeface="Arial Rounded MT Bold" pitchFamily="34" charset="0"/>
                <a:ea typeface="Times New Roman" pitchFamily="18" charset="0"/>
                <a:cs typeface="Tahoma" pitchFamily="34" charset="0"/>
              </a:rPr>
              <a:t>an you answer my questions?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411413" y="1844675"/>
            <a:ext cx="3500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33CC"/>
                </a:solidFill>
                <a:latin typeface="Arial Rounded MT Bold" pitchFamily="34" charset="0"/>
                <a:ea typeface="Times New Roman" pitchFamily="18" charset="0"/>
                <a:cs typeface="Tahoma" pitchFamily="34" charset="0"/>
              </a:rPr>
              <a:t> Guy Fawkes’ Night</a:t>
            </a:r>
            <a:endParaRPr lang="ru-RU" sz="2800">
              <a:solidFill>
                <a:srgbClr val="0033CC"/>
              </a:solidFill>
              <a:latin typeface="Constantia" pitchFamily="18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851275" y="2708275"/>
            <a:ext cx="302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33CC"/>
                </a:solidFill>
                <a:latin typeface="Arial Rounded MT Bold" pitchFamily="34" charset="0"/>
                <a:ea typeface="Times New Roman" pitchFamily="18" charset="0"/>
                <a:cs typeface="Tahoma" pitchFamily="34" charset="0"/>
              </a:rPr>
              <a:t>St Valentine Day</a:t>
            </a:r>
            <a:endParaRPr lang="ru-RU" sz="2800">
              <a:solidFill>
                <a:srgbClr val="0033CC"/>
              </a:solidFill>
              <a:latin typeface="Constantia" pitchFamily="18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835150" y="3573463"/>
            <a:ext cx="20129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33CC"/>
                </a:solidFill>
                <a:latin typeface="Arial Rounded MT Bold" pitchFamily="34" charset="0"/>
                <a:ea typeface="Times New Roman" pitchFamily="18" charset="0"/>
                <a:cs typeface="Tahoma" pitchFamily="34" charset="0"/>
              </a:rPr>
              <a:t>Halloween</a:t>
            </a:r>
            <a:endParaRPr lang="ru-RU" sz="2800">
              <a:solidFill>
                <a:srgbClr val="0033CC"/>
              </a:solidFill>
              <a:latin typeface="Constantia" pitchFamily="18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771775" y="4437063"/>
            <a:ext cx="1966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33CC"/>
                </a:solidFill>
                <a:latin typeface="Arial Rounded MT Bold" pitchFamily="34" charset="0"/>
                <a:ea typeface="Times New Roman" pitchFamily="18" charset="0"/>
                <a:cs typeface="Tahoma" pitchFamily="34" charset="0"/>
              </a:rPr>
              <a:t>Christmas</a:t>
            </a:r>
            <a:endParaRPr lang="ru-RU" sz="2800">
              <a:solidFill>
                <a:srgbClr val="0033CC"/>
              </a:solidFill>
              <a:latin typeface="Constantia" pitchFamily="18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084888" y="5300663"/>
            <a:ext cx="1831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33CC"/>
                </a:solidFill>
                <a:latin typeface="Arial Rounded MT Bold" pitchFamily="34" charset="0"/>
                <a:ea typeface="Times New Roman" pitchFamily="18" charset="0"/>
                <a:cs typeface="Tahoma" pitchFamily="34" charset="0"/>
              </a:rPr>
              <a:t>New Year</a:t>
            </a:r>
            <a:endParaRPr lang="ru-RU" sz="2800">
              <a:solidFill>
                <a:srgbClr val="0033CC"/>
              </a:solidFill>
              <a:latin typeface="Constantia" pitchFamily="18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647700"/>
          </a:xfrm>
        </p:spPr>
        <p:txBody>
          <a:bodyPr/>
          <a:lstStyle/>
          <a:p>
            <a:pPr algn="ctr"/>
            <a:r>
              <a:rPr lang="en-US" sz="2400" b="1" smtClean="0">
                <a:latin typeface="Arial Rounded MT Bold" pitchFamily="34" charset="0"/>
              </a:rPr>
              <a:t>Look at the words and word combinations and say what occasions they belong</a:t>
            </a:r>
            <a:r>
              <a:rPr lang="ru-RU" sz="2400" b="1" smtClean="0">
                <a:latin typeface="Arial Rounded MT Bold" pitchFamily="34" charset="0"/>
              </a:rPr>
              <a:t> </a:t>
            </a:r>
            <a:r>
              <a:rPr lang="en-US" sz="2400" b="1" smtClean="0">
                <a:latin typeface="Arial Rounded MT Bold" pitchFamily="34" charset="0"/>
              </a:rPr>
              <a:t>to.</a:t>
            </a:r>
            <a:endParaRPr lang="ru-RU" sz="2400" b="1" smtClean="0"/>
          </a:p>
        </p:txBody>
      </p:sp>
      <p:sp>
        <p:nvSpPr>
          <p:cNvPr id="29699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38600" cy="4492625"/>
          </a:xfrm>
          <a:ln>
            <a:solidFill>
              <a:schemeClr val="tx1"/>
            </a:solidFill>
          </a:ln>
        </p:spPr>
        <p:txBody>
          <a:bodyPr/>
          <a:lstStyle/>
          <a:p>
            <a:pPr marL="514350" indent="-514350">
              <a:buFont typeface="Calibri" pitchFamily="34" charset="0"/>
              <a:buAutoNum type="alphaLcParenR"/>
            </a:pPr>
            <a:r>
              <a:rPr lang="en-US" sz="2400" b="1" smtClean="0">
                <a:latin typeface="Arial Rounded MT Bold" pitchFamily="34" charset="0"/>
              </a:rPr>
              <a:t>a bonfire</a:t>
            </a:r>
          </a:p>
          <a:p>
            <a:pPr marL="514350" indent="-514350">
              <a:buFont typeface="Calibri" pitchFamily="34" charset="0"/>
              <a:buAutoNum type="alphaLcParenR"/>
            </a:pPr>
            <a:r>
              <a:rPr lang="en-US" sz="2400" b="1" smtClean="0">
                <a:latin typeface="Arial Rounded MT Bold" pitchFamily="34" charset="0"/>
              </a:rPr>
              <a:t>an unusual race</a:t>
            </a:r>
          </a:p>
          <a:p>
            <a:pPr marL="514350" indent="-514350">
              <a:buFont typeface="Calibri" pitchFamily="34" charset="0"/>
              <a:buAutoNum type="alphaLcParenR"/>
            </a:pPr>
            <a:r>
              <a:rPr lang="en-US" sz="2400" b="1" smtClean="0">
                <a:latin typeface="Arial Rounded MT Bold" pitchFamily="34" charset="0"/>
              </a:rPr>
              <a:t>send postcards</a:t>
            </a:r>
          </a:p>
          <a:p>
            <a:pPr marL="514350" indent="-514350">
              <a:buFont typeface="Calibri" pitchFamily="34" charset="0"/>
              <a:buAutoNum type="alphaLcParenR"/>
            </a:pPr>
            <a:r>
              <a:rPr lang="en-US" sz="2400" b="1" smtClean="0">
                <a:latin typeface="Arial Rounded MT Bold" pitchFamily="34" charset="0"/>
              </a:rPr>
              <a:t>ghosts and witches</a:t>
            </a:r>
          </a:p>
          <a:p>
            <a:pPr marL="514350" indent="-514350">
              <a:buFont typeface="Calibri" pitchFamily="34" charset="0"/>
              <a:buAutoNum type="alphaLcParenR"/>
            </a:pPr>
            <a:r>
              <a:rPr lang="en-US" sz="2400" b="1" smtClean="0">
                <a:latin typeface="Arial Rounded MT Bold" pitchFamily="34" charset="0"/>
              </a:rPr>
              <a:t>fireworks</a:t>
            </a:r>
          </a:p>
          <a:p>
            <a:pPr marL="514350" indent="-514350">
              <a:buFont typeface="Calibri" pitchFamily="34" charset="0"/>
              <a:buAutoNum type="alphaLcParenR"/>
            </a:pPr>
            <a:r>
              <a:rPr lang="en-US" sz="2400" b="1" smtClean="0">
                <a:latin typeface="Arial Rounded MT Bold" pitchFamily="34" charset="0"/>
              </a:rPr>
              <a:t>fancy costumes</a:t>
            </a:r>
          </a:p>
          <a:p>
            <a:pPr marL="514350" indent="-514350">
              <a:buFont typeface="Calibri" pitchFamily="34" charset="0"/>
              <a:buAutoNum type="alphaLcParenR"/>
            </a:pPr>
            <a:r>
              <a:rPr lang="en-US" sz="2400" b="1" smtClean="0">
                <a:latin typeface="Arial Rounded MT Bold" pitchFamily="34" charset="0"/>
              </a:rPr>
              <a:t>a romantic festival</a:t>
            </a:r>
          </a:p>
          <a:p>
            <a:pPr marL="514350" indent="-514350">
              <a:buFont typeface="Calibri" pitchFamily="34" charset="0"/>
              <a:buAutoNum type="alphaLcParenR"/>
            </a:pPr>
            <a:r>
              <a:rPr lang="en-US" sz="2400" b="1" smtClean="0">
                <a:latin typeface="Arial Rounded MT Bold" pitchFamily="34" charset="0"/>
              </a:rPr>
              <a:t>charity</a:t>
            </a:r>
          </a:p>
          <a:p>
            <a:pPr marL="514350" indent="-514350">
              <a:buFont typeface="Calibri" pitchFamily="34" charset="0"/>
              <a:buAutoNum type="alphaLcParenR"/>
            </a:pPr>
            <a:r>
              <a:rPr lang="en-US" sz="2400" b="1" smtClean="0">
                <a:latin typeface="Arial Rounded MT Bold" pitchFamily="34" charset="0"/>
              </a:rPr>
              <a:t>beautiful gardens</a:t>
            </a:r>
          </a:p>
          <a:p>
            <a:pPr marL="514350" indent="-514350">
              <a:buFont typeface="Calibri" pitchFamily="34" charset="0"/>
              <a:buAutoNum type="alphaLcParenR"/>
            </a:pPr>
            <a:r>
              <a:rPr lang="en-US" sz="2400" b="1" smtClean="0">
                <a:latin typeface="Arial Rounded MT Bold" pitchFamily="34" charset="0"/>
              </a:rPr>
              <a:t>play tricks</a:t>
            </a:r>
            <a:endParaRPr lang="ru-RU" sz="2400" b="1" smtClean="0"/>
          </a:p>
        </p:txBody>
      </p:sp>
      <p:sp>
        <p:nvSpPr>
          <p:cNvPr id="29700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052513"/>
            <a:ext cx="4038600" cy="4525962"/>
          </a:xfrm>
          <a:ln>
            <a:solidFill>
              <a:schemeClr val="tx1"/>
            </a:solidFill>
          </a:ln>
        </p:spPr>
        <p:txBody>
          <a:bodyPr/>
          <a:lstStyle/>
          <a:p>
            <a:pPr marL="514350" indent="-514350">
              <a:lnSpc>
                <a:spcPct val="150000"/>
              </a:lnSpc>
              <a:buFont typeface="Calibri" pitchFamily="34" charset="0"/>
              <a:buAutoNum type="alphaUcPeriod"/>
            </a:pPr>
            <a:r>
              <a:rPr lang="en-US" b="1" smtClean="0">
                <a:latin typeface="Arial Rounded MT Bold" pitchFamily="34" charset="0"/>
              </a:rPr>
              <a:t>Halloween</a:t>
            </a:r>
          </a:p>
          <a:p>
            <a:pPr marL="514350" indent="-514350">
              <a:lnSpc>
                <a:spcPct val="150000"/>
              </a:lnSpc>
              <a:buFont typeface="Calibri" pitchFamily="34" charset="0"/>
              <a:buAutoNum type="alphaUcPeriod"/>
            </a:pPr>
            <a:r>
              <a:rPr lang="en-US" b="1" smtClean="0">
                <a:latin typeface="Arial Rounded MT Bold" pitchFamily="34" charset="0"/>
              </a:rPr>
              <a:t>Pancake Day</a:t>
            </a:r>
          </a:p>
          <a:p>
            <a:pPr marL="514350" indent="-514350">
              <a:lnSpc>
                <a:spcPct val="150000"/>
              </a:lnSpc>
              <a:buFont typeface="Calibri" pitchFamily="34" charset="0"/>
              <a:buAutoNum type="alphaUcPeriod"/>
            </a:pPr>
            <a:r>
              <a:rPr lang="en-US" b="1" smtClean="0">
                <a:latin typeface="Arial Rounded MT Bold" pitchFamily="34" charset="0"/>
              </a:rPr>
              <a:t>the Chelsea Flower Show</a:t>
            </a:r>
          </a:p>
          <a:p>
            <a:pPr marL="514350" indent="-514350">
              <a:lnSpc>
                <a:spcPct val="150000"/>
              </a:lnSpc>
              <a:buFont typeface="Calibri" pitchFamily="34" charset="0"/>
              <a:buAutoNum type="alphaUcPeriod"/>
            </a:pPr>
            <a:r>
              <a:rPr lang="en-US" b="1" smtClean="0">
                <a:latin typeface="Arial Rounded MT Bold" pitchFamily="34" charset="0"/>
              </a:rPr>
              <a:t>Guy Fawkes Night</a:t>
            </a:r>
          </a:p>
          <a:p>
            <a:pPr marL="514350" indent="-514350">
              <a:lnSpc>
                <a:spcPct val="150000"/>
              </a:lnSpc>
              <a:buFont typeface="Calibri" pitchFamily="34" charset="0"/>
              <a:buAutoNum type="alphaUcPeriod"/>
            </a:pPr>
            <a:r>
              <a:rPr lang="en-US" b="1" smtClean="0">
                <a:latin typeface="Arial Rounded MT Bold" pitchFamily="34" charset="0"/>
              </a:rPr>
              <a:t>the New Year</a:t>
            </a:r>
            <a:endParaRPr lang="ru-RU" b="1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5876925"/>
          <a:ext cx="9144001" cy="661985"/>
        </p:xfrm>
        <a:graphic>
          <a:graphicData uri="http://schemas.openxmlformats.org/drawingml/2006/table">
            <a:tbl>
              <a:tblPr/>
              <a:tblGrid>
                <a:gridCol w="1331644"/>
                <a:gridCol w="576064"/>
                <a:gridCol w="585877"/>
                <a:gridCol w="831195"/>
                <a:gridCol w="831195"/>
                <a:gridCol w="831195"/>
                <a:gridCol w="831195"/>
                <a:gridCol w="831195"/>
                <a:gridCol w="831195"/>
                <a:gridCol w="831195"/>
                <a:gridCol w="832051"/>
              </a:tblGrid>
              <a:tr h="1732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 Rounded MT Bold" pitchFamily="34" charset="0"/>
                          <a:ea typeface="Calibri"/>
                          <a:cs typeface="Times New Roman"/>
                        </a:rPr>
                        <a:t>Words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 Rounded MT Bold" pitchFamily="34" charset="0"/>
                          <a:ea typeface="Calibri"/>
                          <a:cs typeface="Times New Roman"/>
                        </a:rPr>
                        <a:t>a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 Rounded MT Bold" pitchFamily="34" charset="0"/>
                          <a:ea typeface="Calibri"/>
                          <a:cs typeface="Times New Roman"/>
                        </a:rPr>
                        <a:t>b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 Rounded MT Bold" pitchFamily="34" charset="0"/>
                          <a:ea typeface="Calibri"/>
                          <a:cs typeface="Times New Roman"/>
                        </a:rPr>
                        <a:t>c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 Rounded MT Bold" pitchFamily="34" charset="0"/>
                          <a:ea typeface="Calibri"/>
                          <a:cs typeface="Times New Roman"/>
                        </a:rPr>
                        <a:t>d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 Rounded MT Bold" pitchFamily="34" charset="0"/>
                          <a:ea typeface="Calibri"/>
                          <a:cs typeface="Times New Roman"/>
                        </a:rPr>
                        <a:t>e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 Rounded MT Bold" pitchFamily="34" charset="0"/>
                          <a:ea typeface="Calibri"/>
                          <a:cs typeface="Times New Roman"/>
                        </a:rPr>
                        <a:t>f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 Rounded MT Bold" pitchFamily="34" charset="0"/>
                          <a:ea typeface="Calibri"/>
                          <a:cs typeface="Times New Roman"/>
                        </a:rPr>
                        <a:t>g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 Rounded MT Bold" pitchFamily="34" charset="0"/>
                          <a:ea typeface="Calibri"/>
                          <a:cs typeface="Times New Roman"/>
                        </a:rPr>
                        <a:t>h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Arial Rounded MT Bold" pitchFamily="34" charset="0"/>
                          <a:ea typeface="Calibri"/>
                          <a:cs typeface="Times New Roman"/>
                        </a:rPr>
                        <a:t>i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 Rounded MT Bold" pitchFamily="34" charset="0"/>
                          <a:ea typeface="Calibri"/>
                          <a:cs typeface="Times New Roman"/>
                        </a:rPr>
                        <a:t>j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 Rounded MT Bold" pitchFamily="34" charset="0"/>
                          <a:ea typeface="Calibri"/>
                          <a:cs typeface="Times New Roman"/>
                        </a:rPr>
                        <a:t>Occasions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Arial Rounded MT Bold" pitchFamily="34" charset="0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Arial Rounded MT Bold" pitchFamily="34" charset="0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Arial Rounded MT Bold" pitchFamily="34" charset="0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Arial Rounded MT Bold" pitchFamily="34" charset="0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Arial Rounded MT Bold" pitchFamily="34" charset="0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Arial Rounded MT Bold" pitchFamily="34" charset="0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Arial Rounded MT Bold" pitchFamily="34" charset="0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Arial Rounded MT Bold" pitchFamily="34" charset="0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Arial Rounded MT Bold" pitchFamily="34" charset="0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Arial Rounded MT Bold" pitchFamily="34" charset="0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03350" y="6165850"/>
            <a:ext cx="35718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b="1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D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979613" y="6165850"/>
            <a:ext cx="350837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b="1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B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700338" y="6165850"/>
            <a:ext cx="338137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b="1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E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563938" y="6165850"/>
            <a:ext cx="350837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b="1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A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356100" y="6165850"/>
            <a:ext cx="355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b="1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D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148263" y="6165850"/>
            <a:ext cx="338137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b="1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E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940425" y="6165850"/>
            <a:ext cx="355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b="1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C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875463" y="6165850"/>
            <a:ext cx="357187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b="1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D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7740650" y="6165850"/>
            <a:ext cx="355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b="1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8459788" y="6165850"/>
            <a:ext cx="3524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b="1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128792" cy="344239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atin typeface="Arial Rounded MT Bold" pitchFamily="34" charset="0"/>
              </a:rPr>
              <a:t>Home work:</a:t>
            </a:r>
            <a:br>
              <a:rPr lang="en-US" b="1" dirty="0" smtClean="0">
                <a:latin typeface="Arial Rounded MT Bold" pitchFamily="34" charset="0"/>
              </a:rPr>
            </a:br>
            <a:r>
              <a:rPr lang="en-US" b="1" dirty="0" smtClean="0">
                <a:latin typeface="Arial Rounded MT Bold" pitchFamily="34" charset="0"/>
              </a:rPr>
              <a:t>AB (Activity Book) ex. 1, p. 20-21 </a:t>
            </a:r>
            <a:br>
              <a:rPr lang="en-US" b="1" dirty="0" smtClean="0">
                <a:latin typeface="Arial Rounded MT Bold" pitchFamily="34" charset="0"/>
              </a:rPr>
            </a:br>
            <a:r>
              <a:rPr lang="en-US" b="1" dirty="0" smtClean="0">
                <a:latin typeface="Arial Rounded MT Bold" pitchFamily="34" charset="0"/>
              </a:rPr>
              <a:t>read the text about St. Valentine’s Day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058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Now express your mood</a:t>
            </a:r>
            <a:r>
              <a:rPr lang="en-US" b="1" dirty="0" smtClean="0">
                <a:latin typeface="Arial Rounded MT Bold" pitchFamily="34" charset="0"/>
              </a:rPr>
              <a:t>! </a:t>
            </a:r>
            <a:endParaRPr lang="ru-RU" b="1" dirty="0"/>
          </a:p>
        </p:txBody>
      </p:sp>
      <p:sp>
        <p:nvSpPr>
          <p:cNvPr id="3" name="Улыбающееся лицо 2"/>
          <p:cNvSpPr/>
          <p:nvPr/>
        </p:nvSpPr>
        <p:spPr>
          <a:xfrm>
            <a:off x="1116013" y="1989138"/>
            <a:ext cx="1357312" cy="1357312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3563938" y="2565400"/>
            <a:ext cx="1357312" cy="1357313"/>
          </a:xfrm>
          <a:prstGeom prst="smileyFace">
            <a:avLst>
              <a:gd name="adj" fmla="val 442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6300788" y="3213100"/>
            <a:ext cx="1357312" cy="1357313"/>
          </a:xfrm>
          <a:prstGeom prst="smileyFace">
            <a:avLst>
              <a:gd name="adj" fmla="val -465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1550" y="4581525"/>
            <a:ext cx="7200900" cy="1446213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2"/>
                </a:solidFill>
                <a:latin typeface="Arial Rounded MT Bold" pitchFamily="34" charset="0"/>
              </a:rPr>
              <a:t>Thank you for the lesson!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2"/>
                </a:solidFill>
                <a:latin typeface="Arial Rounded MT Bold" pitchFamily="34" charset="0"/>
              </a:rPr>
              <a:t>Good bye!</a:t>
            </a:r>
            <a:endParaRPr lang="ru-RU" sz="44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755650" y="1268413"/>
            <a:ext cx="7545388" cy="36734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7200" b="1" dirty="0">
                <a:latin typeface="Arial Rounded MT Bold" pitchFamily="34" charset="0"/>
              </a:rPr>
              <a:t>A black cat</a:t>
            </a:r>
            <a:r>
              <a:rPr lang="ru-RU" sz="7200" b="1" dirty="0">
                <a:latin typeface="Arial Black" pitchFamily="34" charset="0"/>
              </a:rPr>
              <a:t> </a:t>
            </a:r>
            <a:r>
              <a:rPr lang="en-US" sz="7200" b="1" dirty="0">
                <a:latin typeface="Arial Rounded MT Bold" pitchFamily="34" charset="0"/>
              </a:rPr>
              <a:t>sat on a mat and ate a fat rat.</a:t>
            </a:r>
            <a:endParaRPr lang="ru-RU" sz="72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00113" y="765175"/>
            <a:ext cx="7488237" cy="5688013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6699"/>
                </a:solidFill>
                <a:latin typeface="Arial Rounded MT Bold" pitchFamily="34" charset="0"/>
                <a:ea typeface="+mj-ea"/>
                <a:cs typeface="+mj-cs"/>
              </a:rPr>
              <a:t>Why do you cry, Willy? </a:t>
            </a:r>
            <a:r>
              <a:rPr lang="ru-RU" sz="6000" b="1" dirty="0">
                <a:solidFill>
                  <a:srgbClr val="006699"/>
                </a:solidFill>
                <a:latin typeface="Arial Black" pitchFamily="34" charset="0"/>
                <a:ea typeface="+mj-ea"/>
                <a:cs typeface="+mj-cs"/>
              </a:rPr>
              <a:t/>
            </a:r>
            <a:br>
              <a:rPr lang="ru-RU" sz="6000" b="1" dirty="0">
                <a:solidFill>
                  <a:srgbClr val="006699"/>
                </a:solidFill>
                <a:latin typeface="Arial Black" pitchFamily="34" charset="0"/>
                <a:ea typeface="+mj-ea"/>
                <a:cs typeface="+mj-cs"/>
              </a:rPr>
            </a:br>
            <a:r>
              <a:rPr lang="en-US" sz="6000" b="1" dirty="0">
                <a:solidFill>
                  <a:srgbClr val="006699"/>
                </a:solidFill>
                <a:latin typeface="Arial Rounded MT Bold" pitchFamily="34" charset="0"/>
                <a:ea typeface="+mj-ea"/>
                <a:cs typeface="+mj-cs"/>
              </a:rPr>
              <a:t>Why do you cry?</a:t>
            </a:r>
            <a:r>
              <a:rPr lang="ru-RU" sz="6000" b="1" dirty="0">
                <a:solidFill>
                  <a:srgbClr val="006699"/>
                </a:solidFill>
                <a:latin typeface="Arial Black" pitchFamily="34" charset="0"/>
                <a:ea typeface="+mj-ea"/>
                <a:cs typeface="+mj-cs"/>
              </a:rPr>
              <a:t/>
            </a:r>
            <a:br>
              <a:rPr lang="ru-RU" sz="6000" b="1" dirty="0">
                <a:solidFill>
                  <a:srgbClr val="006699"/>
                </a:solidFill>
                <a:latin typeface="Arial Black" pitchFamily="34" charset="0"/>
                <a:ea typeface="+mj-ea"/>
                <a:cs typeface="+mj-cs"/>
              </a:rPr>
            </a:br>
            <a:r>
              <a:rPr lang="en-US" sz="6000" b="1" dirty="0">
                <a:solidFill>
                  <a:srgbClr val="006699"/>
                </a:solidFill>
                <a:latin typeface="Arial Rounded MT Bold" pitchFamily="34" charset="0"/>
                <a:ea typeface="+mj-ea"/>
                <a:cs typeface="+mj-cs"/>
              </a:rPr>
              <a:t>Why, Willy,</a:t>
            </a:r>
            <a:r>
              <a:rPr lang="ru-RU" sz="6000" b="1" dirty="0">
                <a:solidFill>
                  <a:srgbClr val="006699"/>
                </a:solidFill>
                <a:latin typeface="Arial Black" pitchFamily="34" charset="0"/>
                <a:ea typeface="+mj-ea"/>
                <a:cs typeface="+mj-cs"/>
              </a:rPr>
              <a:t/>
            </a:r>
            <a:br>
              <a:rPr lang="ru-RU" sz="6000" b="1" dirty="0">
                <a:solidFill>
                  <a:srgbClr val="006699"/>
                </a:solidFill>
                <a:latin typeface="Arial Black" pitchFamily="34" charset="0"/>
                <a:ea typeface="+mj-ea"/>
                <a:cs typeface="+mj-cs"/>
              </a:rPr>
            </a:br>
            <a:r>
              <a:rPr lang="en-US" sz="6000" b="1" dirty="0">
                <a:solidFill>
                  <a:srgbClr val="006699"/>
                </a:solidFill>
                <a:latin typeface="Arial Rounded MT Bold" pitchFamily="34" charset="0"/>
                <a:ea typeface="+mj-ea"/>
                <a:cs typeface="+mj-cs"/>
              </a:rPr>
              <a:t>Why, Willy,</a:t>
            </a:r>
            <a:r>
              <a:rPr lang="ru-RU" sz="6000" b="1" dirty="0">
                <a:solidFill>
                  <a:srgbClr val="006699"/>
                </a:solidFill>
                <a:latin typeface="Arial Black" pitchFamily="34" charset="0"/>
                <a:ea typeface="+mj-ea"/>
                <a:cs typeface="+mj-cs"/>
              </a:rPr>
              <a:t/>
            </a:r>
            <a:br>
              <a:rPr lang="ru-RU" sz="6000" b="1" dirty="0">
                <a:solidFill>
                  <a:srgbClr val="006699"/>
                </a:solidFill>
                <a:latin typeface="Arial Black" pitchFamily="34" charset="0"/>
                <a:ea typeface="+mj-ea"/>
                <a:cs typeface="+mj-cs"/>
              </a:rPr>
            </a:br>
            <a:r>
              <a:rPr lang="en-US" sz="6000" b="1" dirty="0">
                <a:solidFill>
                  <a:srgbClr val="006699"/>
                </a:solidFill>
                <a:latin typeface="Arial Rounded MT Bold" pitchFamily="34" charset="0"/>
                <a:ea typeface="+mj-ea"/>
                <a:cs typeface="+mj-cs"/>
              </a:rPr>
              <a:t>Why, Willy, why?</a:t>
            </a:r>
            <a:endParaRPr lang="ru-RU" sz="6000" b="1" dirty="0">
              <a:solidFill>
                <a:srgbClr val="006699"/>
              </a:solidFill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60840" cy="568863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006699"/>
                </a:solidFill>
                <a:latin typeface="Arial Rounded MT Bold" pitchFamily="34" charset="0"/>
              </a:rPr>
              <a:t>It's cold outside, isn't? </a:t>
            </a:r>
            <a:r>
              <a:rPr lang="ru-RU" sz="5400" b="1" dirty="0" smtClean="0">
                <a:solidFill>
                  <a:srgbClr val="006699"/>
                </a:solidFill>
              </a:rPr>
              <a:t/>
            </a:r>
            <a:br>
              <a:rPr lang="ru-RU" sz="5400" b="1" dirty="0" smtClean="0">
                <a:solidFill>
                  <a:srgbClr val="006699"/>
                </a:solidFill>
              </a:rPr>
            </a:br>
            <a:r>
              <a:rPr lang="en-US" sz="5400" b="1" dirty="0" smtClean="0">
                <a:solidFill>
                  <a:srgbClr val="006699"/>
                </a:solidFill>
                <a:latin typeface="Arial Rounded MT Bold" pitchFamily="34" charset="0"/>
              </a:rPr>
              <a:t>You are excited today, aren't you?</a:t>
            </a:r>
            <a:r>
              <a:rPr lang="ru-RU" sz="5400" b="1" dirty="0" smtClean="0">
                <a:solidFill>
                  <a:srgbClr val="006699"/>
                </a:solidFill>
              </a:rPr>
              <a:t/>
            </a:r>
            <a:br>
              <a:rPr lang="ru-RU" sz="5400" b="1" dirty="0" smtClean="0">
                <a:solidFill>
                  <a:srgbClr val="006699"/>
                </a:solidFill>
              </a:rPr>
            </a:br>
            <a:r>
              <a:rPr lang="en-US" sz="5400" b="1" dirty="0" smtClean="0">
                <a:solidFill>
                  <a:srgbClr val="006699"/>
                </a:solidFill>
                <a:latin typeface="Arial Rounded MT Bold" pitchFamily="34" charset="0"/>
              </a:rPr>
              <a:t>We had Apple Day party yesterday</a:t>
            </a:r>
            <a:r>
              <a:rPr lang="ru-RU" sz="5400" b="1" dirty="0" smtClean="0">
                <a:solidFill>
                  <a:srgbClr val="006699"/>
                </a:solidFill>
              </a:rPr>
              <a:t>, </a:t>
            </a:r>
            <a:r>
              <a:rPr lang="en-US" sz="5400" b="1" dirty="0" smtClean="0">
                <a:solidFill>
                  <a:srgbClr val="006699"/>
                </a:solidFill>
                <a:latin typeface="Arial Rounded MT Bold" pitchFamily="34" charset="0"/>
              </a:rPr>
              <a:t>didn‘t we</a:t>
            </a:r>
            <a:r>
              <a:rPr lang="ru-RU" sz="5400" b="1" dirty="0" smtClean="0">
                <a:solidFill>
                  <a:srgbClr val="006699"/>
                </a:solidFill>
              </a:rPr>
              <a:t>?</a:t>
            </a:r>
            <a:r>
              <a:rPr lang="en-US" sz="5400" b="1" dirty="0" smtClean="0">
                <a:solidFill>
                  <a:srgbClr val="006699"/>
                </a:solidFill>
                <a:latin typeface="Arial Rounded MT Bold" pitchFamily="34" charset="0"/>
              </a:rPr>
              <a:t> </a:t>
            </a:r>
            <a:r>
              <a:rPr lang="ru-RU" sz="5400" dirty="0" smtClean="0">
                <a:latin typeface="Arial Rounded MT Bold" pitchFamily="34" charset="0"/>
              </a:rPr>
              <a:t/>
            </a:r>
            <a:br>
              <a:rPr lang="ru-RU" sz="5400" dirty="0" smtClean="0">
                <a:latin typeface="Arial Rounded MT Bold" pitchFamily="34" charset="0"/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>Как называется этот тип вопросов? 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8313" y="765175"/>
            <a:ext cx="8362950" cy="722313"/>
          </a:xfrm>
          <a:prstGeom prst="rect">
            <a:avLst/>
          </a:prstGeom>
          <a:ln>
            <a:noFill/>
          </a:ln>
        </p:spPr>
        <p:txBody>
          <a:bodyPr>
            <a:normAutofit fontScale="8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000" b="1" dirty="0">
                <a:solidFill>
                  <a:srgbClr val="C00000"/>
                </a:solidFill>
                <a:latin typeface="Arial Rounded MT Bold" pitchFamily="34" charset="0"/>
                <a:ea typeface="+mj-ea"/>
                <a:cs typeface="+mj-cs"/>
              </a:rPr>
              <a:t>Read and make Tag questions</a:t>
            </a:r>
            <a:endParaRPr lang="ru-RU" sz="50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68313" y="1916113"/>
            <a:ext cx="8229600" cy="439261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3200" b="1" dirty="0">
                <a:latin typeface="Arial Rounded MT Bold" pitchFamily="34" charset="0"/>
              </a:rPr>
              <a:t>1.The English from age eighteen  are independent persons, ...?</a:t>
            </a:r>
            <a:endParaRPr lang="ru-RU" sz="3200" b="1" dirty="0">
              <a:latin typeface="+mn-lt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3200" b="1" dirty="0">
                <a:latin typeface="Arial Rounded MT Bold" pitchFamily="34" charset="0"/>
              </a:rPr>
              <a:t>2. The British do the same in one and the same situation, ...?</a:t>
            </a:r>
            <a:endParaRPr lang="ru-RU" sz="3200" b="1" dirty="0">
              <a:latin typeface="+mn-lt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3200" b="1" dirty="0">
                <a:latin typeface="Arial Rounded MT Bold" pitchFamily="34" charset="0"/>
              </a:rPr>
              <a:t>3. You shouldn’t put a mountain of potatoes onto your guest’s plate, ...?</a:t>
            </a:r>
            <a:endParaRPr lang="ru-RU" sz="3200" b="1" dirty="0">
              <a:latin typeface="+mn-lt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3200" b="1" dirty="0">
                <a:latin typeface="Arial Rounded MT Bold" pitchFamily="34" charset="0"/>
              </a:rPr>
              <a:t>4. The English don't solve your problems, ...?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57200" y="765175"/>
            <a:ext cx="8229600" cy="53609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3200" b="1" dirty="0">
                <a:latin typeface="Arial Rounded MT Bold" pitchFamily="34" charset="0"/>
              </a:rPr>
              <a:t>5. Leaving food is considered wasteful in Britain, …?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3200" b="1" dirty="0">
                <a:latin typeface="Arial Rounded MT Bold" pitchFamily="34" charset="0"/>
              </a:rPr>
              <a:t>6. A small present will be okay in Britain, …?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3200" b="1" dirty="0">
                <a:latin typeface="Arial Rounded MT Bold" pitchFamily="34" charset="0"/>
              </a:rPr>
              <a:t>7. The British will be pleased to get a thank-you letter  or card from your home than to carry a heavy present, …?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3200" b="1" dirty="0">
                <a:latin typeface="Arial Rounded MT Bold" pitchFamily="34" charset="0"/>
              </a:rPr>
              <a:t>8. The British customs of present-giving are very different from ours, …?</a:t>
            </a:r>
            <a:endParaRPr lang="ru-RU" sz="3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33CC"/>
                </a:solidFill>
                <a:latin typeface="Arial Rounded MT Bold" pitchFamily="34" charset="0"/>
              </a:rPr>
              <a:t>W</a:t>
            </a:r>
            <a:r>
              <a:rPr lang="en-US" b="1" smtClean="0">
                <a:solidFill>
                  <a:srgbClr val="FF0000"/>
                </a:solidFill>
                <a:latin typeface="Arial Rounded MT Bold" pitchFamily="34" charset="0"/>
              </a:rPr>
              <a:t>o</a:t>
            </a:r>
            <a:r>
              <a:rPr lang="en-US" b="1" smtClean="0">
                <a:solidFill>
                  <a:srgbClr val="990099"/>
                </a:solidFill>
                <a:latin typeface="Arial Rounded MT Bold" pitchFamily="34" charset="0"/>
              </a:rPr>
              <a:t>r</a:t>
            </a:r>
            <a:r>
              <a:rPr lang="en-US" b="1" smtClean="0">
                <a:solidFill>
                  <a:srgbClr val="009900"/>
                </a:solidFill>
                <a:latin typeface="Arial Rounded MT Bold" pitchFamily="34" charset="0"/>
              </a:rPr>
              <a:t>d</a:t>
            </a:r>
            <a:r>
              <a:rPr lang="en-US" b="1" smtClean="0">
                <a:solidFill>
                  <a:srgbClr val="0033CC"/>
                </a:solidFill>
                <a:latin typeface="Arial Rounded MT Bold" pitchFamily="34" charset="0"/>
              </a:rPr>
              <a:t> </a:t>
            </a:r>
            <a:r>
              <a:rPr lang="en-US" b="1" smtClean="0">
                <a:solidFill>
                  <a:srgbClr val="990099"/>
                </a:solidFill>
                <a:latin typeface="Arial Rounded MT Bold" pitchFamily="34" charset="0"/>
              </a:rPr>
              <a:t>b</a:t>
            </a:r>
            <a:r>
              <a:rPr lang="en-US" b="1" smtClean="0">
                <a:solidFill>
                  <a:srgbClr val="0033CC"/>
                </a:solidFill>
                <a:latin typeface="Arial Rounded MT Bold" pitchFamily="34" charset="0"/>
              </a:rPr>
              <a:t>o</a:t>
            </a:r>
            <a:r>
              <a:rPr lang="en-US" b="1" smtClean="0">
                <a:solidFill>
                  <a:srgbClr val="FF3300"/>
                </a:solidFill>
                <a:latin typeface="Arial Rounded MT Bold" pitchFamily="34" charset="0"/>
              </a:rPr>
              <a:t>x</a:t>
            </a:r>
            <a:r>
              <a:rPr lang="en-US" b="1" smtClean="0">
                <a:solidFill>
                  <a:srgbClr val="0033CC"/>
                </a:solidFill>
                <a:latin typeface="Arial Rounded MT Bold" pitchFamily="34" charset="0"/>
              </a:rPr>
              <a:t> </a:t>
            </a:r>
            <a:endParaRPr lang="ru-RU" b="1" smtClean="0">
              <a:solidFill>
                <a:srgbClr val="0033CC"/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518025"/>
          </a:xfrm>
        </p:spPr>
        <p:txBody>
          <a:bodyPr/>
          <a:lstStyle/>
          <a:p>
            <a:r>
              <a:rPr lang="en-US" sz="3200" b="1" smtClean="0">
                <a:latin typeface="Arial Rounded MT Bold" pitchFamily="34" charset="0"/>
              </a:rPr>
              <a:t>the Trooping the Colour – </a:t>
            </a:r>
            <a:r>
              <a:rPr lang="ru-RU" sz="3200" b="1" smtClean="0"/>
              <a:t>марш кавалерийского полка со знаменем</a:t>
            </a:r>
          </a:p>
          <a:p>
            <a:r>
              <a:rPr lang="en-US" sz="3200" b="1" smtClean="0">
                <a:latin typeface="Arial Rounded MT Bold" pitchFamily="34" charset="0"/>
              </a:rPr>
              <a:t>a carnival –</a:t>
            </a:r>
            <a:r>
              <a:rPr lang="ru-RU" sz="3200" b="1" smtClean="0"/>
              <a:t> </a:t>
            </a:r>
            <a:r>
              <a:rPr lang="en-US" sz="3200" b="1" smtClean="0">
                <a:latin typeface="Arial Rounded MT Bold" pitchFamily="34" charset="0"/>
              </a:rPr>
              <a:t>? </a:t>
            </a:r>
          </a:p>
          <a:p>
            <a:r>
              <a:rPr lang="en-US" sz="3200" b="1" smtClean="0">
                <a:latin typeface="Arial Rounded MT Bold" pitchFamily="34" charset="0"/>
              </a:rPr>
              <a:t>Caribbean – ?</a:t>
            </a:r>
          </a:p>
          <a:p>
            <a:r>
              <a:rPr lang="en-US" sz="3200" b="1" smtClean="0">
                <a:latin typeface="Arial Rounded MT Bold" pitchFamily="34" charset="0"/>
              </a:rPr>
              <a:t>Brazil – ?</a:t>
            </a:r>
          </a:p>
          <a:p>
            <a:r>
              <a:rPr lang="en-US" sz="3200" b="1" smtClean="0">
                <a:latin typeface="Arial Rounded MT Bold" pitchFamily="34" charset="0"/>
              </a:rPr>
              <a:t>Whit Monday – </a:t>
            </a:r>
            <a:r>
              <a:rPr lang="ru-RU" sz="3200" b="1" smtClean="0"/>
              <a:t>понедельник после Троицы</a:t>
            </a:r>
            <a:endParaRPr lang="en-US" sz="3200" b="1" smtClean="0">
              <a:latin typeface="Arial Rounded MT Bold" pitchFamily="34" charset="0"/>
            </a:endParaRPr>
          </a:p>
          <a:p>
            <a:r>
              <a:rPr lang="ru-RU" sz="3200" b="1" smtClean="0"/>
              <a:t>а</a:t>
            </a:r>
            <a:r>
              <a:rPr lang="en-US" sz="3200" b="1" smtClean="0">
                <a:latin typeface="Arial Rounded MT Bold" pitchFamily="34" charset="0"/>
              </a:rPr>
              <a:t> bank – ?</a:t>
            </a:r>
          </a:p>
          <a:p>
            <a:endParaRPr lang="ru-RU" sz="3200" b="1" smtClean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779838" y="2997200"/>
            <a:ext cx="18526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карнавал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924300" y="3573463"/>
            <a:ext cx="2084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карибский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059113" y="4221163"/>
            <a:ext cx="4384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Бразилия, бразильский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059113" y="5732463"/>
            <a:ext cx="10334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банк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1835150" y="620713"/>
            <a:ext cx="55133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C00000"/>
                </a:solidFill>
                <a:latin typeface="Arial Rounded MT Bold" pitchFamily="34" charset="0"/>
              </a:rPr>
              <a:t>Read and translate:</a:t>
            </a:r>
          </a:p>
        </p:txBody>
      </p: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755650" y="1844675"/>
            <a:ext cx="7561263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 b="1">
                <a:solidFill>
                  <a:schemeClr val="tx2"/>
                </a:solidFill>
                <a:latin typeface="Arial Rounded MT Bold" pitchFamily="34" charset="0"/>
              </a:rPr>
              <a:t>royal traditions </a:t>
            </a:r>
          </a:p>
          <a:p>
            <a:r>
              <a:rPr lang="en-US" sz="3600" b="1">
                <a:solidFill>
                  <a:schemeClr val="tx2"/>
                </a:solidFill>
                <a:latin typeface="Arial Rounded MT Bold" pitchFamily="34" charset="0"/>
                <a:ea typeface="Times New Roman" pitchFamily="18" charset="0"/>
                <a:cs typeface="Tahoma" pitchFamily="34" charset="0"/>
              </a:rPr>
              <a:t>dress up in national costumes</a:t>
            </a:r>
          </a:p>
          <a:p>
            <a:r>
              <a:rPr lang="en-US" sz="3600" b="1">
                <a:solidFill>
                  <a:schemeClr val="tx2"/>
                </a:solidFill>
                <a:latin typeface="Arial Rounded MT Bold" pitchFamily="34" charset="0"/>
                <a:ea typeface="Times New Roman" pitchFamily="18" charset="0"/>
                <a:cs typeface="Tahoma" pitchFamily="34" charset="0"/>
              </a:rPr>
              <a:t>play tricks</a:t>
            </a:r>
          </a:p>
          <a:p>
            <a:r>
              <a:rPr lang="en-US" sz="3600" b="1">
                <a:solidFill>
                  <a:schemeClr val="tx2"/>
                </a:solidFill>
                <a:latin typeface="Arial Rounded MT Bold" pitchFamily="34" charset="0"/>
                <a:ea typeface="Times New Roman" pitchFamily="18" charset="0"/>
                <a:cs typeface="Tahoma" pitchFamily="34" charset="0"/>
              </a:rPr>
              <a:t>an unusual race</a:t>
            </a:r>
          </a:p>
          <a:p>
            <a:r>
              <a:rPr lang="en-US" sz="3600" b="1">
                <a:solidFill>
                  <a:schemeClr val="tx2"/>
                </a:solidFill>
                <a:latin typeface="Arial Rounded MT Bold" pitchFamily="34" charset="0"/>
                <a:ea typeface="Times New Roman" pitchFamily="18" charset="0"/>
                <a:cs typeface="Tahoma" pitchFamily="34" charset="0"/>
              </a:rPr>
              <a:t>a romantic festival of flowers</a:t>
            </a:r>
          </a:p>
          <a:p>
            <a:r>
              <a:rPr lang="en-US" sz="3600" b="1">
                <a:solidFill>
                  <a:schemeClr val="tx2"/>
                </a:solidFill>
                <a:latin typeface="Arial Rounded MT Bold" pitchFamily="34" charset="0"/>
                <a:ea typeface="Times New Roman" pitchFamily="18" charset="0"/>
                <a:cs typeface="Tahoma" pitchFamily="34" charset="0"/>
              </a:rPr>
              <a:t>burn  a straw guy</a:t>
            </a:r>
          </a:p>
          <a:p>
            <a:r>
              <a:rPr lang="en-US" sz="3600" b="1">
                <a:solidFill>
                  <a:schemeClr val="tx2"/>
                </a:solidFill>
                <a:latin typeface="Arial Rounded MT Bold" pitchFamily="34" charset="0"/>
                <a:ea typeface="Times New Roman" pitchFamily="18" charset="0"/>
                <a:cs typeface="Tahoma" pitchFamily="34" charset="0"/>
              </a:rPr>
              <a:t>first-footing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</TotalTime>
  <Words>718</Words>
  <Application>Microsoft Office PowerPoint</Application>
  <PresentationFormat>Экран (4:3)</PresentationFormat>
  <Paragraphs>171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Constantia</vt:lpstr>
      <vt:lpstr>Arial</vt:lpstr>
      <vt:lpstr>Calibri</vt:lpstr>
      <vt:lpstr>Wingdings 2</vt:lpstr>
      <vt:lpstr>Monotype Corsiva</vt:lpstr>
      <vt:lpstr>Arial Rounded MT Bold</vt:lpstr>
      <vt:lpstr>Arial Black</vt:lpstr>
      <vt:lpstr>Times New Roman</vt:lpstr>
      <vt:lpstr>Tahoma</vt:lpstr>
      <vt:lpstr>Поток</vt:lpstr>
      <vt:lpstr>Слайд 1</vt:lpstr>
      <vt:lpstr>Слайд 2</vt:lpstr>
      <vt:lpstr>Слайд 3</vt:lpstr>
      <vt:lpstr>Слайд 4</vt:lpstr>
      <vt:lpstr>It's cold outside, isn't?  You are excited today, aren't you? We had Apple Day party yesterday, didn‘t we?  Как называется этот тип вопросов? </vt:lpstr>
      <vt:lpstr>Слайд 6</vt:lpstr>
      <vt:lpstr>Слайд 7</vt:lpstr>
      <vt:lpstr>Word box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   </vt:lpstr>
      <vt:lpstr>Слайд 23</vt:lpstr>
      <vt:lpstr>Сan you answer my questions?</vt:lpstr>
      <vt:lpstr>Look at the words and word combinations and say what occasions they belong to.</vt:lpstr>
      <vt:lpstr>Home work: AB (Activity Book) ex. 1, p. 20-21  read the text about St. Valentine’s Day</vt:lpstr>
      <vt:lpstr>Now express your mood! </vt:lpstr>
    </vt:vector>
  </TitlesOfParts>
  <Company>Utel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7</cp:revision>
  <dcterms:created xsi:type="dcterms:W3CDTF">2015-11-04T17:10:41Z</dcterms:created>
  <dcterms:modified xsi:type="dcterms:W3CDTF">2015-11-04T18:06:59Z</dcterms:modified>
</cp:coreProperties>
</file>