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5" r:id="rId4"/>
    <p:sldId id="277" r:id="rId5"/>
    <p:sldId id="278" r:id="rId6"/>
    <p:sldId id="268" r:id="rId7"/>
    <p:sldId id="269" r:id="rId8"/>
    <p:sldId id="270" r:id="rId9"/>
    <p:sldId id="271" r:id="rId10"/>
    <p:sldId id="280" r:id="rId11"/>
    <p:sldId id="282" r:id="rId12"/>
    <p:sldId id="272" r:id="rId13"/>
    <p:sldId id="273" r:id="rId14"/>
    <p:sldId id="288" r:id="rId15"/>
    <p:sldId id="274" r:id="rId16"/>
    <p:sldId id="283" r:id="rId17"/>
    <p:sldId id="276" r:id="rId18"/>
    <p:sldId id="286" r:id="rId19"/>
    <p:sldId id="287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00"/>
    <a:srgbClr val="FFFF99"/>
    <a:srgbClr val="5BEAFD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94EB75-C1FF-48C2-B892-6C69CD1E1F4E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76E967-9BD2-4CE2-B66F-D0D6CE9AA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5616624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CC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000" b="0" dirty="0" smtClean="0"/>
              <a:t>Муниципальное казенное дошкольное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0" dirty="0" smtClean="0"/>
              <a:t> образовательное учреждение</a:t>
            </a:r>
            <a:br>
              <a:rPr lang="ru-RU" sz="1000" b="0" dirty="0" smtClean="0"/>
            </a:br>
            <a:r>
              <a:rPr lang="ru-RU" sz="1000" b="0" dirty="0" smtClean="0"/>
              <a:t> «Детский сад комбинированного вида №17 «Радуга» </a:t>
            </a:r>
            <a:r>
              <a:rPr lang="ru-RU" sz="1000" b="0" cap="none" dirty="0" smtClean="0"/>
              <a:t> г. </a:t>
            </a:r>
            <a:r>
              <a:rPr lang="ru-RU" sz="1000" b="0" dirty="0" smtClean="0"/>
              <a:t>Шадринска</a:t>
            </a:r>
            <a:br>
              <a:rPr lang="ru-RU" sz="1000" b="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1600" b="0" i="1" dirty="0" smtClean="0">
                <a:cs typeface="Andalus" pitchFamily="18" charset="-78"/>
              </a:rPr>
              <a:t>Конкурс медиапрезентаций </a:t>
            </a:r>
            <a:r>
              <a:rPr lang="ru-RU" sz="2600" dirty="0" smtClean="0">
                <a:cs typeface="Andalus" pitchFamily="18" charset="-78"/>
              </a:rPr>
              <a:t/>
            </a:r>
            <a:br>
              <a:rPr lang="ru-RU" sz="2600" dirty="0" smtClean="0">
                <a:cs typeface="Andalus" pitchFamily="18" charset="-78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cs typeface="Andalus" pitchFamily="18" charset="-78"/>
              </a:rPr>
              <a:t>«Наша дошкольная жизнь»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cs typeface="Andalus" pitchFamily="18" charset="-78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1600" b="0" i="1" dirty="0" smtClean="0"/>
              <a:t>Номинация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«Маленькие патриоты»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Проект</a:t>
            </a:r>
            <a:r>
              <a:rPr lang="ru-RU" sz="2600" dirty="0" smtClean="0">
                <a:solidFill>
                  <a:srgbClr val="C00000"/>
                </a:solidFill>
              </a:rPr>
              <a:t> «Я и моя малая родина»</a:t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1600" b="0" i="1" dirty="0" smtClean="0"/>
              <a:t>Авторы: </a:t>
            </a:r>
            <a:r>
              <a:rPr lang="ru-RU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Дерябина Лидия Владимировна</a:t>
            </a: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Пайвина </a:t>
            </a:r>
            <a:r>
              <a:rPr lang="ru-RU" b="0" i="1" dirty="0" smtClean="0"/>
              <a:t>Ольга Николаевна</a:t>
            </a:r>
            <a:br>
              <a:rPr lang="ru-RU" b="0" i="1" dirty="0" smtClean="0"/>
            </a:br>
            <a:r>
              <a:rPr lang="ru-RU" sz="2600" b="0" i="1" dirty="0" smtClean="0"/>
              <a:t/>
            </a:r>
            <a:br>
              <a:rPr lang="ru-RU" sz="2600" b="0" i="1" dirty="0" smtClean="0"/>
            </a:br>
            <a: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высшей  квалификационной категории </a:t>
            </a:r>
            <a:b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средней речевой группы </a:t>
            </a:r>
            <a:b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600" dirty="0"/>
              <a:t/>
            </a:r>
            <a:br>
              <a:rPr lang="ru-RU" sz="2600" dirty="0"/>
            </a:br>
            <a:endParaRPr lang="ru-RU" sz="1400" dirty="0"/>
          </a:p>
        </p:txBody>
      </p:sp>
      <p:sp>
        <p:nvSpPr>
          <p:cNvPr id="6" name="Рисунок 2"/>
          <p:cNvSpPr txBox="1">
            <a:spLocks/>
          </p:cNvSpPr>
          <p:nvPr/>
        </p:nvSpPr>
        <p:spPr>
          <a:xfrm>
            <a:off x="403920" y="773088"/>
            <a:ext cx="5486400" cy="576064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детский сад-13\005.JPG"/>
          <p:cNvPicPr>
            <a:picLocks noChangeAspect="1" noChangeArrowheads="1"/>
          </p:cNvPicPr>
          <p:nvPr/>
        </p:nvPicPr>
        <p:blipFill>
          <a:blip r:embed="rId2" cstate="print"/>
          <a:srcRect l="7843" t="15152" r="68628" b="39394"/>
          <a:stretch>
            <a:fillRect/>
          </a:stretch>
        </p:blipFill>
        <p:spPr bwMode="auto">
          <a:xfrm>
            <a:off x="4139952" y="980728"/>
            <a:ext cx="1152128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ser\Desktop\009.JPG"/>
          <p:cNvPicPr>
            <a:picLocks noChangeAspect="1" noChangeArrowheads="1"/>
          </p:cNvPicPr>
          <p:nvPr/>
        </p:nvPicPr>
        <p:blipFill>
          <a:blip r:embed="rId3" cstate="print"/>
          <a:srcRect l="27500" t="13793" r="47500" b="48276"/>
          <a:stretch>
            <a:fillRect/>
          </a:stretch>
        </p:blipFill>
        <p:spPr bwMode="auto">
          <a:xfrm>
            <a:off x="7020272" y="3645024"/>
            <a:ext cx="1512168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83568" y="548680"/>
            <a:ext cx="3024336" cy="5760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Ребенок–  семья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412776"/>
            <a:ext cx="3024336" cy="4248472"/>
          </a:xfrm>
          <a:solidFill>
            <a:srgbClr val="FFFF99"/>
          </a:solidFill>
          <a:ln w="381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  <a:t>Мама, папа, </a:t>
            </a:r>
            <a:b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  <a:t>брат и я -</a:t>
            </a:r>
            <a:b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  <a:t>наша дружная семья.</a:t>
            </a:r>
            <a:b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  <a:t>Раз, два,</a:t>
            </a:r>
            <a:b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  <a:t> три, четыре </a:t>
            </a:r>
            <a:b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C3300"/>
                </a:solidFill>
                <a:latin typeface="Monotype Corsiva" pitchFamily="66" charset="0"/>
              </a:rPr>
              <a:t>Мы живем в одной квартире…</a:t>
            </a:r>
            <a:endParaRPr lang="ru-RU" sz="2800" b="1" i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868144" y="764704"/>
            <a:ext cx="2808312" cy="2232248"/>
          </a:xfrm>
          <a:prstGeom prst="wedgeRoundRectCallout">
            <a:avLst>
              <a:gd name="adj1" fmla="val -63815"/>
              <a:gd name="adj2" fmla="val 10348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692696"/>
            <a:ext cx="2760641" cy="224676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Меня зовут Ксюша.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У меня есть мама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Таня, папа Сережа.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Мы любим ездить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 к бабушке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 и дедушке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427984" y="3717032"/>
            <a:ext cx="2088232" cy="2520280"/>
          </a:xfrm>
          <a:prstGeom prst="wedgeRoundRectCallout">
            <a:avLst>
              <a:gd name="adj1" fmla="val 68032"/>
              <a:gd name="adj2" fmla="val 801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Я - Дима.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</a:rPr>
              <a:t> Я живу вместе с сестренкой Мариной и мамой Таней.</a:t>
            </a:r>
            <a:endParaRPr lang="ru-RU" sz="2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611560" y="548680"/>
            <a:ext cx="3168352" cy="504056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Ребенок – дом, улица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1268760"/>
            <a:ext cx="2808312" cy="4320480"/>
          </a:xfrm>
          <a:solidFill>
            <a:srgbClr val="FFFF99"/>
          </a:solidFill>
          <a:ln>
            <a:solidFill>
              <a:srgbClr val="FF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Пусть 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не сердятся родители,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Что измажутся строители,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Мы рисуем дом,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дом, в котором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мы живем.</a:t>
            </a:r>
            <a:endParaRPr lang="ru-RU" sz="2800" b="1" i="1" cap="none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SAM_0844.JPG"/>
          <p:cNvPicPr>
            <a:picLocks noChangeAspect="1" noChangeArrowheads="1"/>
          </p:cNvPicPr>
          <p:nvPr/>
        </p:nvPicPr>
        <p:blipFill>
          <a:blip r:embed="rId2" cstate="print"/>
          <a:srcRect l="24138" t="25000" r="27586" b="-8333"/>
          <a:stretch>
            <a:fillRect/>
          </a:stretch>
        </p:blipFill>
        <p:spPr bwMode="auto">
          <a:xfrm>
            <a:off x="4139952" y="692696"/>
            <a:ext cx="165618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SAM_0826.JPG"/>
          <p:cNvPicPr>
            <a:picLocks noChangeAspect="1" noChangeArrowheads="1"/>
          </p:cNvPicPr>
          <p:nvPr/>
        </p:nvPicPr>
        <p:blipFill>
          <a:blip r:embed="rId3" cstate="print"/>
          <a:srcRect l="8854" t="22991" r="26746"/>
          <a:stretch>
            <a:fillRect/>
          </a:stretch>
        </p:blipFill>
        <p:spPr bwMode="auto">
          <a:xfrm>
            <a:off x="6588224" y="3429000"/>
            <a:ext cx="208823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444208" y="476672"/>
            <a:ext cx="2232248" cy="2448272"/>
          </a:xfrm>
          <a:prstGeom prst="wedgeRoundRectCallout">
            <a:avLst>
              <a:gd name="adj1" fmla="val -62072"/>
              <a:gd name="adj2" fmla="val 84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Monotype Corsiva" pitchFamily="66" charset="0"/>
              </a:rPr>
              <a:t>У меня большой дом. В нем живет много людей.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  <a:latin typeface="Monotype Corsiva" pitchFamily="66" charset="0"/>
              </a:rPr>
              <a:t> И моя семья – 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  <a:latin typeface="Monotype Corsiva" pitchFamily="66" charset="0"/>
              </a:rPr>
              <a:t>папа, мама и мои любимые игрушки.</a:t>
            </a:r>
            <a:endParaRPr lang="ru-RU" sz="2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779912" y="3140968"/>
            <a:ext cx="2448272" cy="3384376"/>
          </a:xfrm>
          <a:prstGeom prst="wedgeRoundRectCallout">
            <a:avLst>
              <a:gd name="adj1" fmla="val 57720"/>
              <a:gd name="adj2" fmla="val -2195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Monotype Corsiva" pitchFamily="66" charset="0"/>
              </a:rPr>
              <a:t>Я живу в Новом поселке в большом новом доме с сестренкой Викой, папой Антоном, мамой Светой. 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  <a:latin typeface="Monotype Corsiva" pitchFamily="66" charset="0"/>
              </a:rPr>
              <a:t>Я строю такой 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  <a:latin typeface="Monotype Corsiva" pitchFamily="66" charset="0"/>
              </a:rPr>
              <a:t>же дом из конструктора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56176" y="1124744"/>
            <a:ext cx="2520280" cy="4752528"/>
          </a:xfrm>
          <a:solidFill>
            <a:srgbClr val="FFFF99"/>
          </a:solidFill>
          <a:ln>
            <a:solidFill>
              <a:srgbClr val="FF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Я люблю свой детский сад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Очень много в нем ребят.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Раз, два, три, четыре, пять-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Всех их нам 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не сосчитать.</a:t>
            </a:r>
            <a:endParaRPr lang="ru-RU" sz="2800" b="1" i="1" cap="none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82" name="Picture 10" descr="C:\Users\user\Desktop\DSC_7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4051">
            <a:off x="3143950" y="812580"/>
            <a:ext cx="2952325" cy="2210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539552" y="620688"/>
            <a:ext cx="2304256" cy="72008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Ребенок – детский сад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81" name="Picture 9" descr="C:\Users\user\Desktop\001.JPG"/>
          <p:cNvPicPr>
            <a:picLocks noChangeAspect="1" noChangeArrowheads="1"/>
          </p:cNvPicPr>
          <p:nvPr/>
        </p:nvPicPr>
        <p:blipFill>
          <a:blip r:embed="rId3" cstate="print"/>
          <a:srcRect t="12245" r="5000" b="12245"/>
          <a:stretch>
            <a:fillRect/>
          </a:stretch>
        </p:blipFill>
        <p:spPr bwMode="auto">
          <a:xfrm rot="21118544">
            <a:off x="1300153" y="3365197"/>
            <a:ext cx="3731840" cy="2443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60032" y="4437112"/>
            <a:ext cx="3960440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Природу родного края мы познаем через различные игры, наблюдения, с удовольствием  помогаем ухаживать за растениями, помогаем птицам пережить суровую зиму, учимся бережно относиться к природе.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user\Desktop\IMG_2644.jpg"/>
          <p:cNvPicPr>
            <a:picLocks noChangeAspect="1" noChangeArrowheads="1"/>
          </p:cNvPicPr>
          <p:nvPr/>
        </p:nvPicPr>
        <p:blipFill>
          <a:blip r:embed="rId2" cstate="print"/>
          <a:srcRect l="10638" t="2439" r="8511"/>
          <a:stretch>
            <a:fillRect/>
          </a:stretch>
        </p:blipFill>
        <p:spPr bwMode="auto">
          <a:xfrm rot="21156326">
            <a:off x="1132049" y="3140992"/>
            <a:ext cx="3380217" cy="2711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DSCN0195.JPG"/>
          <p:cNvPicPr>
            <a:picLocks noChangeAspect="1" noChangeArrowheads="1"/>
          </p:cNvPicPr>
          <p:nvPr/>
        </p:nvPicPr>
        <p:blipFill>
          <a:blip r:embed="rId3" cstate="print"/>
          <a:srcRect l="325" t="1289" r="4941" b="28203"/>
          <a:stretch>
            <a:fillRect/>
          </a:stretch>
        </p:blipFill>
        <p:spPr bwMode="auto">
          <a:xfrm rot="4651543">
            <a:off x="966993" y="954233"/>
            <a:ext cx="1944498" cy="1343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DSCN0182.JPG"/>
          <p:cNvPicPr>
            <a:picLocks noChangeAspect="1" noChangeArrowheads="1"/>
          </p:cNvPicPr>
          <p:nvPr/>
        </p:nvPicPr>
        <p:blipFill>
          <a:blip r:embed="rId4" cstate="print"/>
          <a:srcRect l="10409" t="10633" r="5263"/>
          <a:stretch>
            <a:fillRect/>
          </a:stretch>
        </p:blipFill>
        <p:spPr bwMode="auto">
          <a:xfrm rot="21126056">
            <a:off x="3321048" y="496796"/>
            <a:ext cx="2518492" cy="1879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user\Desktop\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9360">
            <a:off x="5372938" y="2210548"/>
            <a:ext cx="2598098" cy="1831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3528392" cy="79208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Ребенок – город, известные люди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4005064"/>
            <a:ext cx="4752528" cy="2232248"/>
          </a:xfrm>
          <a:solidFill>
            <a:srgbClr val="FFFF99"/>
          </a:solidFill>
          <a:ln>
            <a:solidFill>
              <a:srgbClr val="FF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Стоит городок невеликий,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деревня на том берегу.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Налево – боры с земляникой,</a:t>
            </a:r>
            <a:b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cap="none" dirty="0" smtClean="0">
                <a:solidFill>
                  <a:srgbClr val="C00000"/>
                </a:solidFill>
                <a:latin typeface="Monotype Corsiva" pitchFamily="66" charset="0"/>
              </a:rPr>
              <a:t>направо – ромашки в логу…</a:t>
            </a:r>
            <a:endParaRPr lang="ru-RU" sz="2800" b="1" i="1" cap="none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026">
            <a:off x="5460334" y="1163107"/>
            <a:ext cx="3086566" cy="2093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C:\Users\user\Pictures\кон.през.патриот\SAM_0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2726">
            <a:off x="2505188" y="1464573"/>
            <a:ext cx="3233351" cy="1932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nashural.ru/Goroda_i_sela/images/shadrinsk-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6870">
            <a:off x="516193" y="3058815"/>
            <a:ext cx="2911396" cy="1917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692696"/>
            <a:ext cx="3816424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Здесь – в своей любимой группе, мы готовимся к путешествию по улицам города, его достопри-мечательным местам , в этом нам помогают книги, фотографии, интересные рассказы.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Pictures\детский сад-13\042.JPG"/>
          <p:cNvPicPr>
            <a:picLocks noChangeAspect="1" noChangeArrowheads="1"/>
          </p:cNvPicPr>
          <p:nvPr/>
        </p:nvPicPr>
        <p:blipFill>
          <a:blip r:embed="rId2" cstate="print"/>
          <a:srcRect l="19480" t="19608" b="3922"/>
          <a:stretch>
            <a:fillRect/>
          </a:stretch>
        </p:blipFill>
        <p:spPr bwMode="auto">
          <a:xfrm rot="20900841">
            <a:off x="1715833" y="2939088"/>
            <a:ext cx="3989418" cy="2785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user\Desktop\SAM_0828.JPG"/>
          <p:cNvPicPr>
            <a:picLocks noChangeAspect="1" noChangeArrowheads="1"/>
          </p:cNvPicPr>
          <p:nvPr/>
        </p:nvPicPr>
        <p:blipFill>
          <a:blip r:embed="rId3" cstate="print"/>
          <a:srcRect t="21661" r="-370"/>
          <a:stretch>
            <a:fillRect/>
          </a:stretch>
        </p:blipFill>
        <p:spPr bwMode="auto">
          <a:xfrm rot="21275064">
            <a:off x="1032185" y="1240667"/>
            <a:ext cx="3287060" cy="1675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user\Desktop\SAM_0847.JPG"/>
          <p:cNvPicPr>
            <a:picLocks noChangeAspect="1" noChangeArrowheads="1"/>
          </p:cNvPicPr>
          <p:nvPr/>
        </p:nvPicPr>
        <p:blipFill>
          <a:blip r:embed="rId4" cstate="print"/>
          <a:srcRect t="18340" r="-411"/>
          <a:stretch>
            <a:fillRect/>
          </a:stretch>
        </p:blipFill>
        <p:spPr bwMode="auto">
          <a:xfrm rot="346925">
            <a:off x="5475630" y="4429453"/>
            <a:ext cx="2782000" cy="1485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581128"/>
            <a:ext cx="324036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Угол ул. Михайловской и ул. Комсомольской  бывшая купеческая усадьба Луки Сурикова. Сейчас в ней находится «Станция скорой помощи».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620688"/>
            <a:ext cx="4968552" cy="648072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Ребенок – ближайшие к детскому саду  улицы, окрестности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SAM_0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38437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user\Desktop\SAM_0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312368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148064" y="4653136"/>
            <a:ext cx="2952328" cy="1561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Угол ул. Комсомольской и ул. К. Маркса бывший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купца Макеева В. Я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Сейчас в нем расположено почтовое отделение.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893" y="3356992"/>
            <a:ext cx="2048828" cy="3096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Шадринский государственный драматический театр  один из старейших в регионе, построен для организации всевозможных развлечений местного населения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66525">
            <a:off x="6292797" y="4356761"/>
            <a:ext cx="2016224" cy="2096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Угол ул. Михайловской и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Комсомольской бывшие торговые ряды, сейчас магазин «Спорттовары»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924944"/>
            <a:ext cx="2767871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Николаевская церковь осно-ванная более 200 лет назад в честь Святого Николая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SAM_0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0477">
            <a:off x="2777423" y="3420839"/>
            <a:ext cx="3038138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Рисунок 12" descr="http://nashural.ru/Goroda_i_sela/images/shadrinsk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5118">
            <a:off x="989231" y="707598"/>
            <a:ext cx="3105137" cy="2124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SAM_0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9546">
            <a:off x="5078910" y="692279"/>
            <a:ext cx="3083169" cy="2079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692696"/>
            <a:ext cx="460851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Родители и дети с огромной радостью принимают участие в тематических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выставках рабо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user\Pictures\детский сад-13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7688">
            <a:off x="1023306" y="809569"/>
            <a:ext cx="2553916" cy="1751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F:\Новая папка\фотки 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5614">
            <a:off x="1546879" y="3065124"/>
            <a:ext cx="3407699" cy="2804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SAM_0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302433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168" y="3573016"/>
            <a:ext cx="2232248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Нам очень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нравится узнавать много нового и интересного на экскурсиях, знакомиться с знаменитыми людьми родного края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\Desktop\SAM_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3049">
            <a:off x="1111007" y="759085"/>
            <a:ext cx="2706456" cy="1948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SAM_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1935">
            <a:off x="4985955" y="888583"/>
            <a:ext cx="2807362" cy="1931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SAM_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374441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04656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в области дошкольного </a:t>
            </a:r>
            <a:b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происходит модернизация структуры </a:t>
            </a:r>
            <a:b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общеобразовательной программы дошкольного образования, в связи с этим прослеживается необходимость важных изменений в определении содержания и способов организации педагогического процесса.</a:t>
            </a:r>
            <a:b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В проекте «Национальной доктрины образования в Российской Федерации» подчеркивается, что </a:t>
            </a:r>
            <a:r>
              <a:rPr lang="ru-RU" sz="20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«система образования призвана обеспечить «…» воспитание</a:t>
            </a:r>
            <a:br>
              <a:rPr lang="ru-RU" sz="20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патриотов России, граждан правового демократического, социального государства, уважающих права и свободы</a:t>
            </a:r>
            <a:br>
              <a:rPr lang="ru-RU" sz="20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личности, обладающих высокой нравственностью и проявляющих национальную и религиозную терпимость».</a:t>
            </a:r>
            <a: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   Таким образом, нравственно-патриотическое воспитание детей является одной из важных задач дошкольного образования</a:t>
            </a:r>
            <a: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i="1" cap="none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5256584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Одним из условий </a:t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нравственно-патриотического</a:t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воспитания  детей является тесное </a:t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 с семьями воспитанников.</a:t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 вашей семье и под вашим руководством </a:t>
            </a:r>
            <a:br>
              <a:rPr lang="ru-RU" sz="22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растет будущий гражданин «…» все, что</a:t>
            </a:r>
            <a:br>
              <a:rPr lang="ru-RU" sz="22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совершается в стране через вашу душу и вашу</a:t>
            </a:r>
            <a:br>
              <a:rPr lang="ru-RU" sz="22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мысль должно приходить к детям»,</a:t>
            </a:r>
            <a:r>
              <a:rPr lang="ru-RU" sz="22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эту заповедь </a:t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А. С. Макаренко считал необходимо использовать </a:t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работе воспитателя с детьми и их близкими.</a:t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i="1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Патриотами своей Родины не рождаются, </a:t>
            </a:r>
            <a:br>
              <a:rPr lang="ru-RU" sz="22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становятся!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5760640" cy="35283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5544616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Содержание образовательной 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2400" b="1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«Познание»</a:t>
            </a: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рамках программы «Детство» 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детей среднего возраста включает в себя: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воспитание у ребенка любви и привязанности к своей семье, дому, детскому саду, улице, городу; 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формирование бережного отношения к растительному и животному миру родного края;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воспитание уважения к труду и людям труда родного города;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развитие чувства ответственности и гордости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достижения своей малой родины.</a:t>
            </a:r>
            <a:br>
              <a:rPr lang="ru-RU" sz="2400" i="1" cap="none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cap="none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08720"/>
            <a:ext cx="6786610" cy="459198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C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i="1" cap="none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целью расширения и углубления</a:t>
            </a:r>
            <a:br>
              <a:rPr lang="ru-RU" sz="2400" i="1" cap="none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содержания образовательной деятельности</a:t>
            </a:r>
            <a:br>
              <a:rPr lang="ru-RU" sz="2400" i="1" cap="none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по воспитанию гражданственности и патриотизма у детей среднего дошкольного возраста разработан и внедряется проект</a:t>
            </a:r>
            <a:br>
              <a:rPr lang="ru-RU" sz="2400" i="1" cap="none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cap="none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«Я И МОЯ МАЛАЯ РОДИНА»</a:t>
            </a:r>
            <a:endParaRPr lang="ru-RU" sz="2400" i="1" cap="none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043608" y="1196752"/>
            <a:ext cx="6912768" cy="540060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гогородогоро</a:t>
            </a:r>
            <a:endParaRPr lang="ru-RU" dirty="0"/>
          </a:p>
        </p:txBody>
      </p:sp>
      <p:sp>
        <p:nvSpPr>
          <p:cNvPr id="3" name="Блок-схема: узел 2"/>
          <p:cNvSpPr/>
          <p:nvPr/>
        </p:nvSpPr>
        <p:spPr>
          <a:xfrm rot="11134909">
            <a:off x="3990610" y="3438328"/>
            <a:ext cx="688444" cy="69998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619672" y="1412776"/>
            <a:ext cx="5760640" cy="432048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     ближайшие к д</a:t>
            </a:r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с улицы,</a:t>
            </a:r>
          </a:p>
          <a:p>
            <a:pPr algn="ctr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окрестности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267744" y="1700808"/>
            <a:ext cx="4536504" cy="3456384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</a:p>
          <a:p>
            <a:pPr algn="ctr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детский сад 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915816" y="2132856"/>
            <a:ext cx="3384376" cy="252028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дом, улица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419872" y="2492896"/>
            <a:ext cx="2232248" cy="165618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</a:p>
          <a:p>
            <a:pPr algn="ctr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семья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23928" y="2852936"/>
            <a:ext cx="1368152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i="1" dirty="0" smtClean="0">
                <a:solidFill>
                  <a:srgbClr val="C00000"/>
                </a:solidFill>
              </a:rPr>
              <a:t>ребенок</a:t>
            </a:r>
            <a:endParaRPr lang="ru-RU" sz="1500" b="1" i="1" dirty="0">
              <a:solidFill>
                <a:srgbClr val="C000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12768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Модель вхождения в проект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5805264"/>
            <a:ext cx="261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город, известные  люди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00108"/>
            <a:ext cx="7890670" cy="5500726"/>
          </a:xfr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i="1" cap="none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«Я И МОЯ МАЛАЯ РОДИНА»</a:t>
            </a: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Целевая группа: </a:t>
            </a: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дети, родители воспитанников,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педагоги группы, сотрудники «Детско-юношеской 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библиотеки им. К. Д.Носилова.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i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разработка и внедрение образовательного проекта «Я И МОЯ МАЛАЯ РОДИНА» по воспитанию гражданственности и патриотизма на основе ознакомления с историко-культурным наследием родного края  у детей среднего дошкольного возраста.</a:t>
            </a: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Задачи:</a:t>
            </a:r>
            <a:br>
              <a:rPr lang="ru-RU" sz="2000" i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 Ознакомить детей с понятием «малая родина», дать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 представление о своей малой родине – городе Шадринске. 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его достопримечательностях.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2. Развивать у детей способность воспринимать красоту родной природы, объектов архитектуры своего города, учить отображать ее в своих работах.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3. Воспитывать  у детей чувство гордости за процветание города, бережное отношение к родному краю. 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Срок реализации 2013 – 2014 </a:t>
            </a:r>
            <a:r>
              <a:rPr lang="ru-RU" sz="2000" i="1" cap="none" dirty="0" err="1" smtClean="0">
                <a:latin typeface="Arial" pitchFamily="34" charset="0"/>
                <a:cs typeface="Arial" pitchFamily="34" charset="0"/>
              </a:rPr>
              <a:t>уч</a:t>
            </a:r>
            <a:r>
              <a:rPr lang="ru-RU" sz="2000" i="1" cap="none" dirty="0" smtClean="0">
                <a:latin typeface="Arial" pitchFamily="34" charset="0"/>
                <a:cs typeface="Arial" pitchFamily="34" charset="0"/>
              </a:rPr>
              <a:t>. г.</a:t>
            </a:r>
            <a:br>
              <a:rPr lang="ru-RU" sz="2000" i="1" cap="none" dirty="0" smtClean="0">
                <a:latin typeface="Arial" pitchFamily="34" charset="0"/>
                <a:cs typeface="Arial" pitchFamily="34" charset="0"/>
              </a:rPr>
            </a:br>
            <a:endParaRPr lang="ru-RU" sz="2000" i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60648"/>
            <a:ext cx="60486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  <a:ea typeface="BatangChe" pitchFamily="49" charset="-127"/>
                <a:cs typeface="Arabic Typesetting" pitchFamily="66" charset="-78"/>
              </a:rPr>
              <a:t>«Маленькая родина  все равно большая, ведь она единственная»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  <a:ea typeface="BatangChe" pitchFamily="49" charset="-127"/>
                <a:cs typeface="Arabic Typesetting" pitchFamily="66" charset="-78"/>
              </a:rPr>
            </a:br>
            <a:r>
              <a:rPr lang="ru-RU" sz="2000" dirty="0" smtClean="0">
                <a:solidFill>
                  <a:srgbClr val="00B050"/>
                </a:solidFill>
                <a:latin typeface="Monotype Corsiva" pitchFamily="66" charset="0"/>
                <a:ea typeface="BatangChe" pitchFamily="49" charset="-127"/>
                <a:cs typeface="Arabic Typesetting" pitchFamily="66" charset="-78"/>
              </a:rPr>
              <a:t>                                                          Ж.Ренар</a:t>
            </a:r>
            <a:endParaRPr lang="ru-RU" sz="2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5760640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эТАПЫ реализации ПРОекта «Я И МОЯ МАЛАЯ РОДИНА»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494172"/>
          <a:ext cx="8424937" cy="49591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91946"/>
                <a:gridCol w="2051289"/>
                <a:gridCol w="2051289"/>
                <a:gridCol w="1634268"/>
                <a:gridCol w="1296145"/>
              </a:tblGrid>
              <a:tr h="54655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Этапы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Формы работы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Программное содержание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Взаимодействие с семьей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Срок реализации</a:t>
                      </a:r>
                      <a:endParaRPr lang="ru-RU" sz="1400" b="0" dirty="0"/>
                    </a:p>
                  </a:txBody>
                  <a:tcPr/>
                </a:tc>
              </a:tr>
              <a:tr h="237045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3300"/>
                          </a:solidFill>
                        </a:rPr>
                        <a:t>I</a:t>
                      </a:r>
                      <a:r>
                        <a:rPr lang="ru-RU" sz="1600" b="1" dirty="0" smtClean="0">
                          <a:solidFill>
                            <a:srgbClr val="CC3300"/>
                          </a:solidFill>
                        </a:rPr>
                        <a:t> этап</a:t>
                      </a:r>
                    </a:p>
                    <a:p>
                      <a:pPr algn="ctr"/>
                      <a:r>
                        <a:rPr lang="ru-RU" sz="1600" dirty="0" smtClean="0"/>
                        <a:t>Организационно-проектировочный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Моделирование ситуации,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озволяющей выявить проблему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 smtClean="0"/>
                        <a:t>Выявление пот-ребностей детей. Планирование совместной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Выявление у детей представлений о родном</a:t>
                      </a:r>
                    </a:p>
                    <a:p>
                      <a:pPr algn="ctr"/>
                      <a:r>
                        <a:rPr lang="ru-RU" sz="1600" dirty="0" smtClean="0"/>
                        <a:t> городе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 smtClean="0"/>
                        <a:t>Разработка проекта</a:t>
                      </a:r>
                    </a:p>
                    <a:p>
                      <a:pPr algn="ctr"/>
                      <a:r>
                        <a:rPr lang="ru-RU" sz="1600" dirty="0" smtClean="0"/>
                        <a:t> «Я и моя малая родина»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Индивидуаль-ные беседы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 smtClean="0"/>
                        <a:t>Привлечение</a:t>
                      </a:r>
                      <a:r>
                        <a:rPr lang="ru-RU" sz="1600" baseline="0" dirty="0" smtClean="0"/>
                        <a:t> родителей к созданию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сентябрь</a:t>
                      </a:r>
                      <a:endParaRPr lang="ru-RU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203615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II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 этап</a:t>
                      </a:r>
                    </a:p>
                    <a:p>
                      <a:pPr algn="ctr"/>
                      <a:r>
                        <a:rPr lang="ru-RU" sz="1600" dirty="0" smtClean="0"/>
                        <a:t>Практичес-кий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Знакомство с ар-хитектурой род-ного города.</a:t>
                      </a:r>
                    </a:p>
                    <a:p>
                      <a:pPr algn="ctr"/>
                      <a:r>
                        <a:rPr lang="ru-RU" sz="1600" dirty="0" smtClean="0"/>
                        <a:t>Целевая прогулка вокруг детского</a:t>
                      </a:r>
                      <a:r>
                        <a:rPr lang="ru-RU" sz="1600" baseline="0" dirty="0" smtClean="0"/>
                        <a:t> сада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Привлечение внимания детей к особенностям постройки зданий; закрепление увиденного в</a:t>
                      </a:r>
                      <a:r>
                        <a:rPr lang="ru-RU" sz="1600" baseline="0" dirty="0" smtClean="0"/>
                        <a:t> постройках из конструктора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Привлечение родителей к участию в прогулке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октябрь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532669"/>
          <a:ext cx="8496943" cy="53850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24136"/>
                <a:gridCol w="2088232"/>
                <a:gridCol w="2664296"/>
                <a:gridCol w="1368152"/>
                <a:gridCol w="1152127"/>
              </a:tblGrid>
              <a:tr h="1218837">
                <a:tc rowSpan="4">
                  <a:txBody>
                    <a:bodyPr/>
                    <a:lstStyle/>
                    <a:p>
                      <a:pPr algn="just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Рисование «Дом, в котором я живу»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Закрепление названий улиц города, на которых живут семьи</a:t>
                      </a:r>
                      <a:r>
                        <a:rPr lang="ru-RU" sz="1600" b="0" baseline="0" dirty="0" smtClean="0"/>
                        <a:t> детей, изображение особен-ностей своего дома.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Изображе-ние</a:t>
                      </a:r>
                      <a:r>
                        <a:rPr lang="ru-RU" sz="1600" b="0" baseline="0" dirty="0" smtClean="0"/>
                        <a:t> своего дома совместно с родителями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ноябрь</a:t>
                      </a:r>
                      <a:endParaRPr lang="ru-RU" sz="1600" b="0" dirty="0"/>
                    </a:p>
                  </a:txBody>
                  <a:tcPr/>
                </a:tc>
              </a:tr>
              <a:tr h="1218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Организация «птичьей столовой»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Пополение</a:t>
                      </a:r>
                      <a:r>
                        <a:rPr lang="ru-RU" sz="1600" baseline="0" dirty="0" smtClean="0"/>
                        <a:t> и уточнение знаний детей о животном мире родного края, вос-питание бережного отно-шения к ним.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Изготовле-ние кормушки для птиц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декабрь</a:t>
                      </a:r>
                      <a:endParaRPr lang="ru-RU" sz="1600" dirty="0"/>
                    </a:p>
                  </a:txBody>
                  <a:tcPr/>
                </a:tc>
              </a:tr>
              <a:tr h="12622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Знакомство с архи-тектурой родного города. Экскурсия к Николаевской церкви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Ознакомление детей с архитектурой города,  названиями и назначением объектов.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Участие родителей в экскурсии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</a:t>
                      </a:r>
                      <a:endParaRPr lang="ru-RU" sz="1600" dirty="0"/>
                    </a:p>
                  </a:txBody>
                  <a:tcPr/>
                </a:tc>
              </a:tr>
              <a:tr h="14531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Рассматривание фотографий и иллюстраций, изображающих </a:t>
                      </a:r>
                      <a:r>
                        <a:rPr lang="ru-RU" sz="1600" baseline="0" dirty="0" smtClean="0"/>
                        <a:t> родной город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Пополнение знаний детей о достопримечательных местах города, закрепление умения</a:t>
                      </a:r>
                      <a:r>
                        <a:rPr lang="ru-RU" sz="1600" baseline="0" dirty="0" smtClean="0"/>
                        <a:t> отличать их от других.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Сбор материалов о городе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февраль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5" y="548681"/>
          <a:ext cx="8208910" cy="607578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68151"/>
                <a:gridCol w="1915413"/>
                <a:gridCol w="2477075"/>
                <a:gridCol w="1368152"/>
                <a:gridCol w="1080119"/>
              </a:tblGrid>
              <a:tr h="16561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Экскурсия в биб-лиотеку. Знаком-ство с творчес-твом В. Калга-новой «Шад-ринские гусята»</a:t>
                      </a: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Воспитание любви к родному городу через знакомство с творчеством детских писателей Шадринска</a:t>
                      </a:r>
                    </a:p>
                    <a:p>
                      <a:pPr algn="ctr"/>
                      <a:r>
                        <a:rPr lang="ru-RU" sz="1600" b="0" dirty="0" smtClean="0"/>
                        <a:t> </a:t>
                      </a:r>
                      <a:endParaRPr lang="ru-RU" sz="1600" b="0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Изображе-ние ил-люстраций к любимому стихотворе-нию</a:t>
                      </a: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/>
                        <a:t>март</a:t>
                      </a:r>
                    </a:p>
                    <a:p>
                      <a:pPr algn="ctr"/>
                      <a:endParaRPr lang="ru-RU" sz="1600" b="0" dirty="0" smtClean="0"/>
                    </a:p>
                    <a:p>
                      <a:pPr algn="ctr"/>
                      <a:endParaRPr lang="ru-RU" sz="1600" b="0" dirty="0" smtClean="0"/>
                    </a:p>
                  </a:txBody>
                  <a:tcPr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Дидактическая  игра «Что где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600" b="0" dirty="0" smtClean="0"/>
                        <a:t>растет?»</a:t>
                      </a:r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Пополнение  и закреп-ление знаний детей о природе родного края. Воспитание бережного отношения к ней.</a:t>
                      </a:r>
                      <a:endParaRPr lang="ru-RU" sz="1600" b="0" dirty="0"/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Участие родителей в игротеке</a:t>
                      </a:r>
                      <a:endParaRPr lang="ru-RU" sz="1600" b="0" dirty="0"/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апрель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Беседа с детьми «Наш город»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Расширение у детей представлений о</a:t>
                      </a:r>
                      <a:r>
                        <a:rPr lang="ru-RU" sz="1600" baseline="0" dirty="0" smtClean="0"/>
                        <a:t> достопримечательнос-тях города, его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aseline="0" dirty="0" smtClean="0"/>
                        <a:t>улицах, известных людях, фауне.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Рассказ о своем любимом месте в городе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2167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rgbClr val="CC3300"/>
                          </a:solidFill>
                        </a:rPr>
                        <a:t>III</a:t>
                      </a:r>
                      <a:r>
                        <a:rPr lang="ru-RU" sz="1600" dirty="0" smtClean="0">
                          <a:solidFill>
                            <a:srgbClr val="CC3300"/>
                          </a:solidFill>
                        </a:rPr>
                        <a:t> этап</a:t>
                      </a:r>
                    </a:p>
                    <a:p>
                      <a:pPr algn="ctr"/>
                      <a:r>
                        <a:rPr lang="ru-RU" sz="1600" b="0" dirty="0" smtClean="0"/>
                        <a:t>Обобщаю</a:t>
                      </a:r>
                    </a:p>
                    <a:p>
                      <a:pPr algn="ctr"/>
                      <a:r>
                        <a:rPr lang="ru-RU" sz="1600" b="0" dirty="0" smtClean="0"/>
                        <a:t>щий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Фотовыставка</a:t>
                      </a:r>
                      <a:r>
                        <a:rPr lang="ru-RU" sz="1600" baseline="0" dirty="0" smtClean="0"/>
                        <a:t> «Город на Исети – моя малая родина»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Закрепление первичных представ-лений о малой родине и воспитание эмоци-ональной отзывчивости к окружающим.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Участие ро-дителей в организа-ции фото-выставки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1023</TotalTime>
  <Words>715</Words>
  <Application>Microsoft Office PowerPoint</Application>
  <PresentationFormat>Экран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Муниципальное казенное дошкольное   образовательное учреждение  «Детский сад комбинированного вида №17 «Радуга»  г. Шадринска  Конкурс медиапрезентаций  «Наша дошкольная жизнь»  Номинация «Маленькие патриоты» Проект «Я и моя малая родина»  Авторы: Дерябина Лидия Владимировна         Пайвина Ольга Николаевна  воспитатели высшей  квалификационной категории   средней речевой группы   </vt:lpstr>
      <vt:lpstr> В настоящее время в области дошкольного  образования происходит модернизация структуры  основной общеобразовательной программы дошкольного образования, в связи с этим прослеживается необходимость важных изменений в определении содержания и способов организации педагогического процесса.          В проекте «Национальной доктрины образования в Российской Федерации» подчеркивается, что «система образования призвана обеспечить «…» воспитание  патриотов России, граждан правового демократического, социального государства, уважающих права и свободы  личности, обладающих высокой нравственностью и проявляющих национальную и религиозную терпимость».         Таким образом, нравственно-патриотическое воспитание детей является одной из важных задач дошкольного образования.</vt:lpstr>
      <vt:lpstr>Содержание образовательной  области «Познание»  в рамках программы «Детство»  для детей среднего возраста включает в себя: - воспитание у ребенка любви и привязанности к своей семье, дому, детскому саду, улице, городу;  - формирование бережного отношения к растительному и животному миру родного края; - воспитание уважения к труду и людям труда родного города; - развитие чувства ответственности и гордости  за достижения своей малой родины. </vt:lpstr>
      <vt:lpstr>С целью расширения и углубления  содержания образовательной деятельности  по воспитанию гражданственности и патриотизма у детей среднего дошкольного возраста разработан и внедряется проект  «Я И МОЯ МАЛАЯ РОДИНА»</vt:lpstr>
      <vt:lpstr>Модель вхождения в проект</vt:lpstr>
      <vt:lpstr>ПРОЕКТ  «Я И МОЯ МАЛАЯ РОДИНА» Целевая группа: дети, родители воспитанников, педагоги группы, сотрудники «Детско-юношеской  библиотеки им. К. Д.Носилова. Цель: разработка и внедрение образовательного проекта «Я И МОЯ МАЛАЯ РОДИНА» по воспитанию гражданственности и патриотизма на основе ознакомления с историко-культурным наследием родного края  у детей среднего дошкольного возраста. Задачи: 1. Ознакомить детей с понятием «малая родина», дать  представление о своей малой родине – городе Шадринске.  его достопримечательностях. 2. Развивать у детей способность воспринимать красоту родной природы, объектов архитектуры своего города, учить отображать ее в своих работах. 3. Воспитывать  у детей чувство гордости за процветание города, бережное отношение к родному краю.  Срок реализации 2013 – 2014 уч. г. </vt:lpstr>
      <vt:lpstr>эТАПЫ реализации ПРОекта «Я И МОЯ МАЛАЯ РОДИНА»                 </vt:lpstr>
      <vt:lpstr>Слайд 8</vt:lpstr>
      <vt:lpstr>Слайд 9</vt:lpstr>
      <vt:lpstr>Мама, папа,  брат и я - наша дружная семья. Раз, два,  три, четыре  Мы живем в одной квартире…</vt:lpstr>
      <vt:lpstr>Пусть  не сердятся родители, Что измажутся строители, Мы рисуем дом, дом, в котором мы живем.</vt:lpstr>
      <vt:lpstr>Я люблю свой детский сад Очень много в нем ребят. Раз, два, три, четыре, пять- Всех их нам  не сосчитать.</vt:lpstr>
      <vt:lpstr>Слайд 13</vt:lpstr>
      <vt:lpstr>Стоит городок невеликий, деревня на том берегу. Налево – боры с земляникой, направо – ромашки в логу…</vt:lpstr>
      <vt:lpstr>Слайд 15</vt:lpstr>
      <vt:lpstr>Слайд 16</vt:lpstr>
      <vt:lpstr>Слайд 17</vt:lpstr>
      <vt:lpstr>Слайд 18</vt:lpstr>
      <vt:lpstr>Слайд 19</vt:lpstr>
      <vt:lpstr>Одним из условий  нравственно-патриотического  воспитания  детей является тесное  сотрудничество с семьями воспитанников.  «В вашей семье и под вашим руководством  растет будущий гражданин «…» все, что  совершается в стране через вашу душу и вашу  мысль должно приходить к детям», - эту заповедь  А. С. Макаренко считал необходимо использовать  при работе воспитателя с детьми и их близкими.  Патриотами своей Родины не рождаются,  а становятся!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  образовательное учреждение  «Детский сад №17 «Радуга» Конкурс медиапрезентаций  «Наша дошкольная жизнь» номинация «Маленькие патриоты»  Авторы: Дерябина Лидия Владимировна         Пайвина Ольга Николаевна воспитатели специализированной средней группы  высшей квалификационной категории</dc:title>
  <dc:creator>user</dc:creator>
  <cp:lastModifiedBy>User</cp:lastModifiedBy>
  <cp:revision>110</cp:revision>
  <dcterms:created xsi:type="dcterms:W3CDTF">2013-11-13T14:21:02Z</dcterms:created>
  <dcterms:modified xsi:type="dcterms:W3CDTF">2013-11-18T06:51:53Z</dcterms:modified>
</cp:coreProperties>
</file>