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</a:t>
            </a:r>
            <a:r>
              <a:rPr lang="ru-RU" dirty="0" err="1" smtClean="0"/>
              <a:t>медиауроков</a:t>
            </a:r>
            <a:r>
              <a:rPr lang="ru-RU" dirty="0" smtClean="0"/>
              <a:t> - 2014</a:t>
            </a:r>
            <a:endParaRPr lang="ru-RU" dirty="0"/>
          </a:p>
        </p:txBody>
      </p:sp>
      <p:pic>
        <p:nvPicPr>
          <p:cNvPr id="10" name="Содержимое 9" descr="288906_html_3b77abcc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3266667" cy="3315163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Абросимова Дарья Сергеевна</a:t>
            </a:r>
          </a:p>
          <a:p>
            <a:pPr>
              <a:buNone/>
            </a:pPr>
            <a:r>
              <a:rPr lang="ru-RU" dirty="0" smtClean="0"/>
              <a:t>учитель русского языка и литературы</a:t>
            </a:r>
          </a:p>
          <a:p>
            <a:pPr>
              <a:buNone/>
            </a:pPr>
            <a:r>
              <a:rPr lang="ru-RU" dirty="0" smtClean="0"/>
              <a:t>МКОУ «Ильинская СОШ»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Ох ты гой </a:t>
            </a:r>
            <a:r>
              <a:rPr lang="ru-RU" dirty="0" err="1" smtClean="0"/>
              <a:t>еси</a:t>
            </a:r>
            <a:r>
              <a:rPr lang="ru-RU" dirty="0" smtClean="0"/>
              <a:t>, царь Иван Васильевич!</a:t>
            </a:r>
          </a:p>
          <a:p>
            <a:pPr>
              <a:buNone/>
            </a:pPr>
            <a:r>
              <a:rPr lang="ru-RU" dirty="0" smtClean="0"/>
              <a:t>     Про тебя нашу песню сложили мы…</a:t>
            </a:r>
          </a:p>
          <a:p>
            <a:pPr>
              <a:buNone/>
            </a:pPr>
            <a:r>
              <a:rPr lang="ru-RU" dirty="0" smtClean="0"/>
              <a:t>2. Государь ты наш, царь Иван Васильевич!</a:t>
            </a:r>
          </a:p>
          <a:p>
            <a:pPr>
              <a:buNone/>
            </a:pPr>
            <a:r>
              <a:rPr lang="ru-RU" dirty="0" smtClean="0"/>
              <a:t>     Не кори ты раба недостойного…</a:t>
            </a:r>
          </a:p>
          <a:p>
            <a:pPr>
              <a:buNone/>
            </a:pPr>
            <a:r>
              <a:rPr lang="ru-RU" dirty="0" smtClean="0"/>
              <a:t>3. Ох ты гой </a:t>
            </a:r>
            <a:r>
              <a:rPr lang="ru-RU" dirty="0" err="1" smtClean="0"/>
              <a:t>еси</a:t>
            </a:r>
            <a:r>
              <a:rPr lang="ru-RU" dirty="0" smtClean="0"/>
              <a:t>, царь Иван Васильевич!</a:t>
            </a:r>
          </a:p>
          <a:p>
            <a:pPr>
              <a:buNone/>
            </a:pPr>
            <a:r>
              <a:rPr lang="ru-RU" dirty="0" smtClean="0"/>
              <a:t>     Обманул тебя твой лукавый раб…</a:t>
            </a:r>
          </a:p>
          <a:p>
            <a:pPr>
              <a:buNone/>
            </a:pPr>
            <a:r>
              <a:rPr lang="ru-RU" dirty="0" smtClean="0"/>
              <a:t>4. И сказал ему царь Иван Васильевич:«Да об чем бы тебе, молодцу,  кручиниться?»…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11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1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5976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путевых очерках автор рассказывает о фактах, событиях, людях, которых ему довелось наблюдать во время своей поездки. Путевой очерк – это всегда рассказ с места событий, даже если автор побывал в этих местах достаточно давно.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В приведённых ниже предложениях из прочитанного текста пронумерованы все запятые. Выпишите цифру, обозначающую запятую при обращении. </a:t>
            </a:r>
            <a:endParaRPr lang="ru-RU" dirty="0" smtClean="0"/>
          </a:p>
          <a:p>
            <a:r>
              <a:rPr lang="ru-RU" i="1" dirty="0" smtClean="0"/>
              <a:t>В приведённых ниже предложениях из прочитанного текста пронумерованы все запятые. Выпишите цифру, обозначающую запятую при вводном слове.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выполнения задания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Внимательно читаем предложения;</a:t>
            </a:r>
          </a:p>
          <a:p>
            <a:r>
              <a:rPr lang="ru-RU" dirty="0" smtClean="0"/>
              <a:t>2. Анализируем постановку знаков препинания в предложениях;</a:t>
            </a:r>
          </a:p>
          <a:p>
            <a:r>
              <a:rPr lang="ru-RU" dirty="0" smtClean="0"/>
              <a:t>3. Выделяем все «подозрительные» знаки препинания;</a:t>
            </a:r>
          </a:p>
          <a:p>
            <a:r>
              <a:rPr lang="ru-RU" dirty="0" smtClean="0"/>
              <a:t>4. Определяем характер осложнения предложений.</a:t>
            </a:r>
          </a:p>
          <a:p>
            <a:r>
              <a:rPr lang="ru-RU" u="sng" dirty="0" smtClean="0"/>
              <a:t>Помните! </a:t>
            </a:r>
            <a:r>
              <a:rPr lang="ru-RU" dirty="0" smtClean="0"/>
              <a:t>вводные слова </a:t>
            </a:r>
            <a:r>
              <a:rPr lang="ru-RU" dirty="0" smtClean="0"/>
              <a:t> и обращения можно </a:t>
            </a:r>
            <a:r>
              <a:rPr lang="ru-RU" dirty="0" smtClean="0"/>
              <a:t>изъять из предложения или заменить их другими синонимичными водными словами, они выделяются запятыми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Скажи-ка, дядя, ведь недаром</a:t>
            </a:r>
          </a:p>
          <a:p>
            <a:pPr>
              <a:buNone/>
            </a:pPr>
            <a:r>
              <a:rPr lang="ru-RU" dirty="0" smtClean="0"/>
              <a:t>    Москва, спаленная пожаром,</a:t>
            </a:r>
          </a:p>
          <a:p>
            <a:pPr>
              <a:buNone/>
            </a:pPr>
            <a:r>
              <a:rPr lang="ru-RU" dirty="0" smtClean="0"/>
              <a:t>     Французу отдана?(Бородино)</a:t>
            </a:r>
          </a:p>
          <a:p>
            <a:pPr>
              <a:buNone/>
            </a:pPr>
            <a:r>
              <a:rPr lang="ru-RU" dirty="0" smtClean="0"/>
              <a:t>2. Скажи мне, ветка Палестины;                    Где ты росла, где ты цвела?(Ветка Палестины)</a:t>
            </a:r>
          </a:p>
          <a:p>
            <a:pPr>
              <a:buNone/>
            </a:pPr>
            <a:r>
              <a:rPr lang="ru-RU" dirty="0" smtClean="0"/>
              <a:t>3. Не обвиняй меня, всесильный,</a:t>
            </a:r>
          </a:p>
          <a:p>
            <a:pPr>
              <a:buNone/>
            </a:pPr>
            <a:r>
              <a:rPr lang="ru-RU" dirty="0" smtClean="0"/>
              <a:t>     И не карай меня, молю…(Молитва)</a:t>
            </a:r>
          </a:p>
          <a:p>
            <a:pPr>
              <a:buNone/>
            </a:pPr>
            <a:r>
              <a:rPr lang="ru-RU" dirty="0" smtClean="0"/>
              <a:t>4. Не смейся, друг, над жертвою страстей,</a:t>
            </a:r>
          </a:p>
          <a:p>
            <a:pPr>
              <a:buNone/>
            </a:pPr>
            <a:r>
              <a:rPr lang="ru-RU" dirty="0" smtClean="0"/>
              <a:t>     Венец терновый я сужден влачить…</a:t>
            </a:r>
          </a:p>
          <a:p>
            <a:pPr>
              <a:buNone/>
            </a:pPr>
            <a:r>
              <a:rPr lang="ru-RU" dirty="0" smtClean="0"/>
              <a:t>     (Подражание Байрону)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11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1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Следим за речью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Отзыв о…</a:t>
            </a:r>
          </a:p>
          <a:p>
            <a:r>
              <a:rPr lang="ru-RU" sz="4000" dirty="0" smtClean="0"/>
              <a:t>Рецензия на…</a:t>
            </a:r>
            <a:endParaRPr lang="ru-RU" sz="4000" dirty="0"/>
          </a:p>
        </p:txBody>
      </p:sp>
      <p:pic>
        <p:nvPicPr>
          <p:cNvPr id="9" name="Содержимое 8" descr="A03_36_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15629" y="1524000"/>
            <a:ext cx="3580042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smtClean="0"/>
              <a:t>Вы довольны своей работой?</a:t>
            </a:r>
          </a:p>
          <a:p>
            <a:r>
              <a:rPr lang="ru-RU" sz="3600" dirty="0" smtClean="0"/>
              <a:t> Достигли ли мы целей, поставленных в начале урока?</a:t>
            </a:r>
          </a:p>
          <a:p>
            <a:endParaRPr lang="ru-RU" dirty="0"/>
          </a:p>
        </p:txBody>
      </p:sp>
      <p:pic>
        <p:nvPicPr>
          <p:cNvPr id="6" name="Содержимое 5" descr="ucheni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3930402" cy="413167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/>
              <a:t>Для всех: </a:t>
            </a:r>
            <a:r>
              <a:rPr lang="ru-RU" dirty="0" smtClean="0"/>
              <a:t>Подготовиться к контрольной работе, повторить параграфы 55-64, повторить правила.</a:t>
            </a:r>
          </a:p>
          <a:p>
            <a:r>
              <a:rPr lang="ru-RU" dirty="0" smtClean="0"/>
              <a:t>Выполнить задания В5 на сайте </a:t>
            </a:r>
            <a:r>
              <a:rPr lang="ru-RU" dirty="0" err="1" smtClean="0"/>
              <a:t>Яндекс</a:t>
            </a:r>
            <a:r>
              <a:rPr lang="ru-RU" dirty="0" smtClean="0"/>
              <a:t>. РУ в разделе «Государственная итоговая аттестация. Русский язык» - варианты 11-17</a:t>
            </a:r>
          </a:p>
          <a:p>
            <a:r>
              <a:rPr lang="ru-RU" dirty="0" smtClean="0"/>
              <a:t>Подготовиться к контрольной работе вам поможет Справочник Д.Э. Розенталя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«3» - Написать письмо потомкам «К 300летию Михаила Юрьевича Лермонтова». Подумайте. Что вы можете рассказать о поэте, о вашем отношении к его творчеству, о значении его произведений и т.д. (индивидуально)</a:t>
            </a:r>
          </a:p>
          <a:p>
            <a:r>
              <a:rPr lang="ru-RU" dirty="0" smtClean="0"/>
              <a:t>«4» «5» - Написать киносценарий по стихотворению М.Ю. Лермонтова «Бородино» (объединиться в группы по 3-4 человека)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6" name="Содержимое 5" descr="Journalist_pr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657600" cy="3372431"/>
          </a:xfrm>
        </p:spPr>
      </p:pic>
      <p:pic>
        <p:nvPicPr>
          <p:cNvPr id="7" name="Содержимое 6" descr="7_html_92d972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3960440" cy="30610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9808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«Единственный путь, ведущий к знаниям, - деятельность» </a:t>
            </a:r>
            <a:br>
              <a:rPr lang="ru-RU" dirty="0" smtClean="0"/>
            </a:br>
            <a:r>
              <a:rPr lang="ru-RU" dirty="0" smtClean="0"/>
              <a:t>Бернард Шоу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Ekon6-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420888"/>
            <a:ext cx="4536504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 определение: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Обращения, вводные слова и междометия находятся в границах простого предложения, но </a:t>
            </a:r>
            <a:r>
              <a:rPr lang="ru-RU" dirty="0" err="1" smtClean="0"/>
              <a:t>__________его</a:t>
            </a:r>
            <a:r>
              <a:rPr lang="ru-RU" dirty="0" smtClean="0"/>
              <a:t> членами. Они ______________ с членами предложения: к ним нельзя ____________.</a:t>
            </a:r>
          </a:p>
          <a:p>
            <a:r>
              <a:rPr lang="ru-RU" dirty="0" smtClean="0"/>
              <a:t>Такие слова помогают:</a:t>
            </a:r>
          </a:p>
          <a:p>
            <a:r>
              <a:rPr lang="ru-RU" dirty="0" smtClean="0"/>
              <a:t>-вступить в разговор, выразить _________</a:t>
            </a:r>
          </a:p>
          <a:p>
            <a:r>
              <a:rPr lang="ru-RU" dirty="0" smtClean="0"/>
              <a:t>-установить ____________- при общении;</a:t>
            </a:r>
          </a:p>
          <a:p>
            <a:r>
              <a:rPr lang="ru-RU" dirty="0" smtClean="0"/>
              <a:t>-выразить _________ человека, его отношение к окружающему миру.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Обращения, вводные слова и междометия находятся в границах простого предложения, но </a:t>
            </a:r>
            <a:r>
              <a:rPr lang="ru-RU" dirty="0" smtClean="0">
                <a:solidFill>
                  <a:srgbClr val="FF0000"/>
                </a:solidFill>
              </a:rPr>
              <a:t>не являются </a:t>
            </a:r>
            <a:r>
              <a:rPr lang="ru-RU" dirty="0" smtClean="0"/>
              <a:t>его членами. Они </a:t>
            </a:r>
            <a:r>
              <a:rPr lang="ru-RU" dirty="0" smtClean="0">
                <a:solidFill>
                  <a:srgbClr val="FF0000"/>
                </a:solidFill>
              </a:rPr>
              <a:t>не связаны грамматически </a:t>
            </a:r>
            <a:r>
              <a:rPr lang="ru-RU" dirty="0" smtClean="0"/>
              <a:t>с членами предложения: к ним </a:t>
            </a:r>
            <a:r>
              <a:rPr lang="ru-RU" dirty="0" smtClean="0">
                <a:solidFill>
                  <a:srgbClr val="FF0000"/>
                </a:solidFill>
              </a:rPr>
              <a:t>нельзя поставить вопрос.</a:t>
            </a:r>
          </a:p>
          <a:p>
            <a:r>
              <a:rPr lang="ru-RU" dirty="0" smtClean="0"/>
              <a:t>Такие слова помогают:</a:t>
            </a:r>
          </a:p>
          <a:p>
            <a:r>
              <a:rPr lang="ru-RU" dirty="0" smtClean="0"/>
              <a:t>-вступить в разговор, выразить </a:t>
            </a:r>
            <a:r>
              <a:rPr lang="ru-RU" dirty="0" smtClean="0">
                <a:solidFill>
                  <a:srgbClr val="FF0000"/>
                </a:solidFill>
              </a:rPr>
              <a:t>согласие, уверенность, сожаление и др.;</a:t>
            </a:r>
          </a:p>
          <a:p>
            <a:r>
              <a:rPr lang="ru-RU" dirty="0" smtClean="0"/>
              <a:t>-установить </a:t>
            </a:r>
            <a:r>
              <a:rPr lang="ru-RU" dirty="0" smtClean="0">
                <a:solidFill>
                  <a:srgbClr val="FF0000"/>
                </a:solidFill>
              </a:rPr>
              <a:t>контакт</a:t>
            </a:r>
            <a:r>
              <a:rPr lang="ru-RU" dirty="0" smtClean="0"/>
              <a:t> при общении;</a:t>
            </a:r>
          </a:p>
          <a:p>
            <a:r>
              <a:rPr lang="ru-RU" dirty="0" smtClean="0"/>
              <a:t>-выразить </a:t>
            </a:r>
            <a:r>
              <a:rPr lang="ru-RU" dirty="0" smtClean="0">
                <a:solidFill>
                  <a:srgbClr val="FF0000"/>
                </a:solidFill>
              </a:rPr>
              <a:t>эмоции</a:t>
            </a:r>
            <a:r>
              <a:rPr lang="ru-RU" dirty="0" smtClean="0"/>
              <a:t> человека, его отношение к окружающему миру.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98378"/>
          </a:xfrm>
        </p:spPr>
        <p:txBody>
          <a:bodyPr>
            <a:normAutofit/>
          </a:bodyPr>
          <a:lstStyle/>
          <a:p>
            <a:r>
              <a:rPr lang="ru-RU" dirty="0" smtClean="0"/>
              <a:t>Слова, грамматически не связанные с членами предложения.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4071030_4552399_prikoli_iz_shkolnih_sochinen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564904"/>
            <a:ext cx="4506069" cy="3816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74242"/>
          </a:xfrm>
        </p:spPr>
        <p:txBody>
          <a:bodyPr>
            <a:normAutofit/>
          </a:bodyPr>
          <a:lstStyle/>
          <a:p>
            <a:r>
              <a:rPr lang="ru-RU" dirty="0" smtClean="0"/>
              <a:t>2014  - год празднования 200-летнего юбилея Михаила Юрьевича Лермонтова</a:t>
            </a:r>
            <a:endParaRPr lang="ru-RU" dirty="0"/>
          </a:p>
        </p:txBody>
      </p:sp>
      <p:pic>
        <p:nvPicPr>
          <p:cNvPr id="4" name="Содержимое 3" descr="dfy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420888"/>
            <a:ext cx="5184576" cy="4248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ГРАМОТА. 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524000"/>
            <a:ext cx="4680520" cy="4663440"/>
          </a:xfrm>
        </p:spPr>
        <p:txBody>
          <a:bodyPr/>
          <a:lstStyle/>
          <a:p>
            <a:r>
              <a:rPr lang="ru-RU" sz="3600" u="sng" dirty="0" smtClean="0"/>
              <a:t>I вариант </a:t>
            </a:r>
            <a:r>
              <a:rPr lang="ru-RU" sz="3600" dirty="0" smtClean="0"/>
              <a:t>– </a:t>
            </a:r>
            <a:r>
              <a:rPr lang="ru-RU" sz="3600" dirty="0" err="1" smtClean="0"/>
              <a:t>журн_лист</a:t>
            </a:r>
            <a:r>
              <a:rPr lang="ru-RU" sz="3600" dirty="0" smtClean="0"/>
              <a:t>, </a:t>
            </a:r>
            <a:r>
              <a:rPr lang="ru-RU" sz="3600" dirty="0" err="1" smtClean="0"/>
              <a:t>р_п_ртер</a:t>
            </a:r>
            <a:r>
              <a:rPr lang="ru-RU" sz="3600" dirty="0" smtClean="0"/>
              <a:t>, </a:t>
            </a:r>
            <a:r>
              <a:rPr lang="ru-RU" sz="3600" dirty="0" err="1" smtClean="0"/>
              <a:t>инт_рв_ю</a:t>
            </a:r>
            <a:r>
              <a:rPr lang="ru-RU" sz="3600" dirty="0" smtClean="0"/>
              <a:t>; </a:t>
            </a:r>
          </a:p>
          <a:p>
            <a:r>
              <a:rPr lang="ru-RU" sz="3600" u="sng" dirty="0" smtClean="0"/>
              <a:t>II вариант </a:t>
            </a:r>
            <a:r>
              <a:rPr lang="ru-RU" sz="3600" dirty="0" smtClean="0"/>
              <a:t>– </a:t>
            </a:r>
            <a:r>
              <a:rPr lang="ru-RU" sz="3600" dirty="0" err="1" smtClean="0"/>
              <a:t>тел_пр_гра</a:t>
            </a:r>
            <a:r>
              <a:rPr lang="ru-RU" sz="3600" dirty="0" smtClean="0"/>
              <a:t>(мм, м)а</a:t>
            </a:r>
            <a:r>
              <a:rPr lang="ru-RU" sz="3600" dirty="0" smtClean="0"/>
              <a:t>, </a:t>
            </a:r>
            <a:r>
              <a:rPr lang="ru-RU" sz="3600" dirty="0" smtClean="0"/>
              <a:t>ко(</a:t>
            </a:r>
            <a:r>
              <a:rPr lang="ru-RU" sz="3600" dirty="0" err="1" smtClean="0"/>
              <a:t>рр</a:t>
            </a:r>
            <a:r>
              <a:rPr lang="ru-RU" sz="3600" dirty="0" smtClean="0"/>
              <a:t>, </a:t>
            </a:r>
            <a:r>
              <a:rPr lang="ru-RU" sz="3600" dirty="0" err="1" smtClean="0"/>
              <a:t>р</a:t>
            </a:r>
            <a:r>
              <a:rPr lang="ru-RU" sz="3600" dirty="0" smtClean="0"/>
              <a:t>)</a:t>
            </a:r>
            <a:r>
              <a:rPr lang="ru-RU" sz="3600" dirty="0" err="1" smtClean="0"/>
              <a:t>_сп_ндент</a:t>
            </a:r>
            <a:r>
              <a:rPr lang="ru-RU" sz="3600" dirty="0" smtClean="0"/>
              <a:t>, </a:t>
            </a:r>
            <a:r>
              <a:rPr lang="ru-RU" sz="3600" dirty="0" err="1" smtClean="0"/>
              <a:t>р_п_ртаж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6" name="Содержимое 5" descr="d0bad0bed0bfd0b8d18f-image00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712684"/>
            <a:ext cx="3657600" cy="4286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Корректор – это человек, который исправляет (корректирует) ошибки в работах своих коллег-журналистов. </a:t>
            </a:r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780928"/>
            <a:ext cx="6192688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1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Интервью - жанр публицистики, представляющий собой разговор журналиста с социально значимой личностью по актуальным вопросам</a:t>
            </a:r>
            <a:endParaRPr lang="ru-RU" dirty="0"/>
          </a:p>
        </p:txBody>
      </p:sp>
      <p:pic>
        <p:nvPicPr>
          <p:cNvPr id="4" name="Содержимое 3" descr="1366621652_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356992"/>
            <a:ext cx="4392488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669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Фестиваль медиауроков - 2014</vt:lpstr>
      <vt:lpstr>«Единственный путь, ведущий к знаниям, - деятельность»  Бернард Шоу  </vt:lpstr>
      <vt:lpstr>Дополните определение:</vt:lpstr>
      <vt:lpstr>Слайд 4</vt:lpstr>
      <vt:lpstr>Слова, грамматически не связанные с членами предложения. </vt:lpstr>
      <vt:lpstr>2014  - год празднования 200-летнего юбилея Михаила Юрьевича Лермонтова</vt:lpstr>
      <vt:lpstr>ГРАМОТА. РУ</vt:lpstr>
      <vt:lpstr>Корректор – это человек, который исправляет (корректирует) ошибки в работах своих коллег-журналистов. </vt:lpstr>
      <vt:lpstr>Интервью - жанр публицистики, представляющий собой разговор журналиста с социально значимой личностью по актуальным вопросам</vt:lpstr>
      <vt:lpstr>Слайд 10</vt:lpstr>
      <vt:lpstr>В путевых очерках автор рассказывает о фактах, событиях, людях, которых ему довелось наблюдать во время своей поездки. Путевой очерк – это всегда рассказ с места событий, даже если автор побывал в этих местах достаточно давно. </vt:lpstr>
      <vt:lpstr>Готовимся к ОГЭ</vt:lpstr>
      <vt:lpstr>Алгоритм выполнения задания 10</vt:lpstr>
      <vt:lpstr>Слайд 14</vt:lpstr>
      <vt:lpstr>Следим за речью</vt:lpstr>
      <vt:lpstr>Рефлексия</vt:lpstr>
      <vt:lpstr>Домашнее задание</vt:lpstr>
      <vt:lpstr>Творческое домашнее задание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«Единственный путь, ведущий к знаниям, - деятельность»  Бернард Шоу  </dc:title>
  <dc:creator>user</dc:creator>
  <cp:lastModifiedBy>евросеть</cp:lastModifiedBy>
  <cp:revision>24</cp:revision>
  <dcterms:created xsi:type="dcterms:W3CDTF">2014-11-05T22:12:23Z</dcterms:created>
  <dcterms:modified xsi:type="dcterms:W3CDTF">2014-11-06T19:26:44Z</dcterms:modified>
</cp:coreProperties>
</file>